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B5A2-5612-441B-A1FB-03A1985E058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CECC-AD59-4409-9694-8D7AC2573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B5A2-5612-441B-A1FB-03A1985E058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CECC-AD59-4409-9694-8D7AC2573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B5A2-5612-441B-A1FB-03A1985E058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CECC-AD59-4409-9694-8D7AC2573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B5A2-5612-441B-A1FB-03A1985E058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CECC-AD59-4409-9694-8D7AC2573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B5A2-5612-441B-A1FB-03A1985E058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CECC-AD59-4409-9694-8D7AC2573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B5A2-5612-441B-A1FB-03A1985E058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CECC-AD59-4409-9694-8D7AC2573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B5A2-5612-441B-A1FB-03A1985E058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CECC-AD59-4409-9694-8D7AC2573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B5A2-5612-441B-A1FB-03A1985E058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CECC-AD59-4409-9694-8D7AC2573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B5A2-5612-441B-A1FB-03A1985E058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CECC-AD59-4409-9694-8D7AC2573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B5A2-5612-441B-A1FB-03A1985E058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CECC-AD59-4409-9694-8D7AC2573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B5A2-5612-441B-A1FB-03A1985E058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CECC-AD59-4409-9694-8D7AC2573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AB5A2-5612-441B-A1FB-03A1985E0589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ECECC-AD59-4409-9694-8D7AC2573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988839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Я и родители: </a:t>
            </a:r>
            <a:br>
              <a:rPr lang="ru-RU" sz="6000" dirty="0" smtClean="0">
                <a:solidFill>
                  <a:srgbClr val="0070C0"/>
                </a:solidFill>
              </a:rPr>
            </a:br>
            <a:r>
              <a:rPr lang="ru-RU" sz="6000" dirty="0" smtClean="0">
                <a:solidFill>
                  <a:srgbClr val="0070C0"/>
                </a:solidFill>
              </a:rPr>
              <a:t>кто кому нужнее.</a:t>
            </a:r>
            <a:endParaRPr lang="ru-RU" sz="6000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Светлана\Desktop\Учитель года Акимова С.Ю\Я и родители кто кому нужнее\семь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988840"/>
            <a:ext cx="6432715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r>
              <a:rPr lang="ru-RU" sz="4800" b="1" dirty="0">
                <a:solidFill>
                  <a:srgbClr val="FF0066"/>
                </a:solidFill>
                <a:latin typeface="Times New Roman" pitchFamily="18" charset="0"/>
              </a:rPr>
              <a:t>Семья – это группа живущих      вместе </a:t>
            </a:r>
            <a:r>
              <a:rPr lang="ru-RU" sz="4800" b="1" dirty="0" smtClean="0">
                <a:solidFill>
                  <a:srgbClr val="FF0066"/>
                </a:solidFill>
                <a:latin typeface="Times New Roman" pitchFamily="18" charset="0"/>
              </a:rPr>
              <a:t>родственников.</a:t>
            </a:r>
            <a:r>
              <a:rPr lang="ru-RU" sz="4800" b="1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4800" b="1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FF0066"/>
                </a:solidFill>
                <a:latin typeface="Times New Roman" pitchFamily="18" charset="0"/>
              </a:rPr>
              <a:t>(словарь </a:t>
            </a:r>
            <a: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  <a:t>русского языка С.И.Ожегов)    </a:t>
            </a:r>
            <a:b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b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48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ru-RU" sz="4800" b="1" dirty="0">
                <a:solidFill>
                  <a:srgbClr val="003300"/>
                </a:solidFill>
                <a:latin typeface="Times New Roman" pitchFamily="18" charset="0"/>
              </a:rPr>
              <a:t>Семья – это родители и дети.</a:t>
            </a:r>
            <a:br>
              <a:rPr lang="ru-RU" sz="4800" b="1" dirty="0">
                <a:solidFill>
                  <a:srgbClr val="003300"/>
                </a:solidFill>
                <a:latin typeface="Times New Roman" pitchFamily="18" charset="0"/>
              </a:rPr>
            </a:b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</a:rPr>
              <a:t>(современная действительность)</a:t>
            </a:r>
            <a:r>
              <a:rPr lang="ru-RU" sz="2400" b="1" dirty="0">
                <a:solidFill>
                  <a:srgbClr val="FF0066"/>
                </a:solidFill>
                <a:latin typeface="Times New Roman" pitchFamily="18" charset="0"/>
              </a:rPr>
              <a:t>     </a:t>
            </a:r>
          </a:p>
        </p:txBody>
      </p:sp>
      <p:pic>
        <p:nvPicPr>
          <p:cNvPr id="34821" name="Picture 5" descr="j03863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420888"/>
            <a:ext cx="4537075" cy="303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 decel="100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CC0000"/>
                </a:solidFill>
                <a:latin typeface="Times New Roman" pitchFamily="18" charset="0"/>
              </a:rPr>
              <a:t>Правила заботливого отношения детей к родителям</a:t>
            </a:r>
            <a:br>
              <a:rPr lang="ru-RU" sz="4000" dirty="0">
                <a:solidFill>
                  <a:srgbClr val="CC0000"/>
                </a:solidFill>
                <a:latin typeface="Times New Roman" pitchFamily="18" charset="0"/>
              </a:rPr>
            </a:br>
            <a:endParaRPr lang="ru-RU" sz="4000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ru-RU" sz="2800" dirty="0">
                <a:solidFill>
                  <a:srgbClr val="800000"/>
                </a:solidFill>
              </a:rPr>
              <a:t>Если мои родители трудятся, то…</a:t>
            </a:r>
          </a:p>
          <a:p>
            <a:pPr marL="457200" indent="-457200">
              <a:buFontTx/>
              <a:buAutoNum type="arabicPeriod"/>
            </a:pPr>
            <a:r>
              <a:rPr lang="ru-RU" sz="2800" dirty="0">
                <a:solidFill>
                  <a:srgbClr val="800000"/>
                </a:solidFill>
              </a:rPr>
              <a:t>Как должны вести себя дети во время разговора со своими родителями?</a:t>
            </a:r>
          </a:p>
          <a:p>
            <a:pPr marL="457200" indent="-457200">
              <a:buFontTx/>
              <a:buAutoNum type="arabicPeriod"/>
            </a:pPr>
            <a:r>
              <a:rPr lang="ru-RU" sz="2800" dirty="0">
                <a:solidFill>
                  <a:srgbClr val="800000"/>
                </a:solidFill>
              </a:rPr>
              <a:t>Что вы должны делать, если у вас нет той или иной вещи, а вам ее очень хочется приобрести?</a:t>
            </a:r>
          </a:p>
          <a:p>
            <a:pPr marL="457200" indent="-457200">
              <a:buFontTx/>
              <a:buAutoNum type="arabicPeriod"/>
            </a:pPr>
            <a:r>
              <a:rPr lang="ru-RU" sz="2800" dirty="0">
                <a:solidFill>
                  <a:srgbClr val="800000"/>
                </a:solidFill>
              </a:rPr>
              <a:t>Семья садится обедать за стол. Как вы будете вести себя по отношению к родителям?</a:t>
            </a:r>
          </a:p>
          <a:p>
            <a:pPr marL="457200" indent="-457200">
              <a:buFontTx/>
              <a:buAutoNum type="arabicPeriod"/>
            </a:pPr>
            <a:r>
              <a:rPr lang="ru-RU" sz="2800" dirty="0">
                <a:solidFill>
                  <a:srgbClr val="800000"/>
                </a:solidFill>
              </a:rPr>
              <a:t>Нужно ли просить разрешения у старших, выходя из дома на прогулку?</a:t>
            </a:r>
          </a:p>
          <a:p>
            <a:pPr marL="457200" indent="-457200">
              <a:buFontTx/>
              <a:buAutoNum type="arabicPeriod"/>
            </a:pPr>
            <a:r>
              <a:rPr lang="ru-RU" sz="2800" dirty="0">
                <a:solidFill>
                  <a:srgbClr val="800000"/>
                </a:solidFill>
              </a:rPr>
              <a:t>Как необходимо вести себя во время отдыха родителей?</a:t>
            </a:r>
          </a:p>
        </p:txBody>
      </p:sp>
      <p:pic>
        <p:nvPicPr>
          <p:cNvPr id="5124" name="Picture 4" descr="star4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836613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CC0000"/>
                </a:solidFill>
                <a:latin typeface="Times New Roman" pitchFamily="18" charset="0"/>
              </a:rPr>
              <a:t>Правила заботливого отношения детей к родителям</a:t>
            </a:r>
            <a:br>
              <a:rPr lang="ru-RU" sz="4000" dirty="0">
                <a:solidFill>
                  <a:srgbClr val="CC0000"/>
                </a:solidFill>
                <a:latin typeface="Times New Roman" pitchFamily="18" charset="0"/>
              </a:rPr>
            </a:br>
            <a:endParaRPr lang="ru-RU" sz="4000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144000" cy="558924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rgbClr val="800000"/>
                </a:solidFill>
              </a:rPr>
              <a:t>Нельзя бездельничать, когда родители трудятся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rgbClr val="800000"/>
                </a:solidFill>
              </a:rPr>
              <a:t>Настоящий сын/дочь бережет покой своих родителей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rgbClr val="800000"/>
                </a:solidFill>
              </a:rPr>
              <a:t>Настоящий сын/дочь заботится о благе своей семьи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rgbClr val="800000"/>
                </a:solidFill>
              </a:rPr>
              <a:t>Не вступай в пререкания со взрослыми, не груби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rgbClr val="800000"/>
                </a:solidFill>
              </a:rPr>
              <a:t>Не выражай недовольство тем, что  у тебя нет той или иной вещи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rgbClr val="800000"/>
                </a:solidFill>
              </a:rPr>
              <a:t>Не допускай, чтобы мама давала тебе то, что она не дает себе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rgbClr val="800000"/>
                </a:solidFill>
              </a:rPr>
              <a:t>Не делай того, что осуждают старшие – ни на глазах, ни где-то в стороне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rgbClr val="800000"/>
                </a:solidFill>
              </a:rPr>
              <a:t>Не уходи никуда, не спросив разрешения и совета у старшего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rgbClr val="800000"/>
                </a:solidFill>
              </a:rPr>
              <a:t>Уважай труд своих родителей, помогай им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rgbClr val="800000"/>
                </a:solidFill>
              </a:rPr>
              <a:t>Нельзя садиться обедать, не пригласив старшего.</a:t>
            </a:r>
          </a:p>
          <a:p>
            <a:pPr marL="457200" indent="-457200">
              <a:buNone/>
            </a:pPr>
            <a:endParaRPr lang="ru-RU" sz="2800" dirty="0">
              <a:solidFill>
                <a:srgbClr val="800000"/>
              </a:solidFill>
            </a:endParaRPr>
          </a:p>
        </p:txBody>
      </p:sp>
      <p:pic>
        <p:nvPicPr>
          <p:cNvPr id="5124" name="Picture 4" descr="star4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1500" y="476672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0"/>
            <a:ext cx="5486400" cy="6926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Мудрая заповедь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764704"/>
            <a:ext cx="9144000" cy="1512168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«Почитай отца своего и мать, и будет тебе хорошо, и ты  будешь долго </a:t>
            </a:r>
            <a:r>
              <a:rPr lang="ru-RU" sz="3200" b="1" dirty="0" smtClean="0">
                <a:solidFill>
                  <a:srgbClr val="0070C0"/>
                </a:solidFill>
              </a:rPr>
              <a:t> и счастливо жить</a:t>
            </a:r>
            <a:r>
              <a:rPr lang="ru-RU" sz="3200" b="1" dirty="0" smtClean="0">
                <a:solidFill>
                  <a:srgbClr val="0070C0"/>
                </a:solidFill>
              </a:rPr>
              <a:t>».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Светлана\Desktop\род и дет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420888"/>
            <a:ext cx="5486400" cy="4437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2592288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7030A0"/>
                </a:solidFill>
              </a:rPr>
              <a:t>Всего доброго!</a:t>
            </a:r>
            <a:endParaRPr lang="ru-RU" sz="8000" dirty="0">
              <a:solidFill>
                <a:srgbClr val="7030A0"/>
              </a:solidFill>
            </a:endParaRPr>
          </a:p>
        </p:txBody>
      </p:sp>
      <p:pic>
        <p:nvPicPr>
          <p:cNvPr id="4" name="Picture 4" descr="blest158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692696"/>
            <a:ext cx="5040313" cy="865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224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Я и родители:  кто кому нужнее.</vt:lpstr>
      <vt:lpstr>Семья – это группа живущих      вместе родственников. (словарь русского языка С.И.Ожегов)                Семья – это родители и дети. (современная действительность)     </vt:lpstr>
      <vt:lpstr>Правила заботливого отношения детей к родителям </vt:lpstr>
      <vt:lpstr>Правила заботливого отношения детей к родителям </vt:lpstr>
      <vt:lpstr>Мудрая заповедь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и родители:  кто кому нужнее.</dc:title>
  <dc:creator>Светлана</dc:creator>
  <cp:lastModifiedBy>Светлана</cp:lastModifiedBy>
  <cp:revision>12</cp:revision>
  <dcterms:created xsi:type="dcterms:W3CDTF">2013-01-08T18:26:47Z</dcterms:created>
  <dcterms:modified xsi:type="dcterms:W3CDTF">2013-01-09T15:05:44Z</dcterms:modified>
</cp:coreProperties>
</file>