
<file path=[Content_Types].xml><?xml version="1.0" encoding="utf-8"?>
<Types xmlns="http://schemas.openxmlformats.org/package/2006/content-types"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5F97AB2-CAB9-4671-AAE3-3065C95583C5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B551542-B45E-4B79-A577-5F559ABD5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37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2400" smtClean="0"/>
              <a:t>Слайды сменяются переходом по гиперссылке. Нажмите на значок в правом нижнем углу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95D240-F314-484A-AC5B-C809ED026E09}" type="slidenum">
              <a:rPr lang="ru-RU"/>
              <a:pPr eaLnBrk="1" hangingPunct="1"/>
              <a:t>1</a:t>
            </a:fld>
            <a:endParaRPr lang="ru-RU"/>
          </a:p>
        </p:txBody>
      </p:sp>
      <p:sp>
        <p:nvSpPr>
          <p:cNvPr id="5" name="Управляющая кнопка: далее 4"/>
          <p:cNvSpPr/>
          <p:nvPr/>
        </p:nvSpPr>
        <p:spPr>
          <a:xfrm>
            <a:off x="3716338" y="5292725"/>
            <a:ext cx="504825" cy="431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2400" smtClean="0"/>
              <a:t>Картину можно рассмотреть, можно по ней назвать по именам богатырей и многое другое. 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B60A1F-34AA-4DB5-9734-1FBA49E84DB7}" type="slidenum">
              <a:rPr lang="ru-RU"/>
              <a:pPr eaLnBrk="1" hangingPunct="1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1800" dirty="0" smtClean="0"/>
              <a:t>Будьте внимательны! Презентация сделана на основе готового шаблона. Слова можно перетаскивать, если кликнуть по ним мышью. Задание – собрать вместе имя и прозвище богатыря. Поставив слово на место, кликните мышью еще раз. Если «прилипшее» к курсору, ставшему «рукой указующей», слово почему-то не отлипает, попробуйте кликнуть сначала правой, а потом левой кнопкой. Вообще, он немного капризничает, этот шаблон.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9D8B3E-0DDB-4862-92EE-13DFE88671B0}" type="slidenum">
              <a:rPr lang="ru-RU"/>
              <a:pPr eaLnBrk="1" hangingPunct="1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2400" smtClean="0"/>
              <a:t>Ну, здесь все просто. Щелкаем мышкой – появляется вопрос, еще раз – правильный ответ.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C147DE-1BF1-4ADC-BC11-9EC1028D2416}" type="slidenum">
              <a:rPr lang="ru-RU"/>
              <a:pPr eaLnBrk="1" hangingPunct="1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83CBF-9100-415A-B009-1AB70A505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935"/>
      </p:ext>
    </p:extLst>
  </p:cSld>
  <p:clrMapOvr>
    <a:masterClrMapping/>
  </p:clrMapOvr>
  <p:transition spd="slow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3C5C-3830-4212-8B96-2A6357CF4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2815"/>
      </p:ext>
    </p:extLst>
  </p:cSld>
  <p:clrMapOvr>
    <a:masterClrMapping/>
  </p:clrMapOvr>
  <p:transition spd="slow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88BFD-CCFA-423A-9811-BD4B01682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09929"/>
      </p:ext>
    </p:extLst>
  </p:cSld>
  <p:clrMapOvr>
    <a:masterClrMapping/>
  </p:clrMapOvr>
  <p:transition spd="slow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9E0F-A31E-4FEA-8995-82500A410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66309"/>
      </p:ext>
    </p:extLst>
  </p:cSld>
  <p:clrMapOvr>
    <a:masterClrMapping/>
  </p:clrMapOvr>
  <p:transition spd="slow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E3D0-8D8E-49E6-98FA-36440D5E1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4825"/>
      </p:ext>
    </p:extLst>
  </p:cSld>
  <p:clrMapOvr>
    <a:masterClrMapping/>
  </p:clrMapOvr>
  <p:transition spd="slow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91C3-35D9-4035-933D-DEB893DF5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76873"/>
      </p:ext>
    </p:extLst>
  </p:cSld>
  <p:clrMapOvr>
    <a:masterClrMapping/>
  </p:clrMapOvr>
  <p:transition spd="slow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CD700-EDB0-4B21-AF5E-CAF72D5AC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816754"/>
      </p:ext>
    </p:extLst>
  </p:cSld>
  <p:clrMapOvr>
    <a:masterClrMapping/>
  </p:clrMapOvr>
  <p:transition spd="slow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5EDAE-20E8-4B36-BD31-BEA603181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29738"/>
      </p:ext>
    </p:extLst>
  </p:cSld>
  <p:clrMapOvr>
    <a:masterClrMapping/>
  </p:clrMapOvr>
  <p:transition spd="slow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6E5CA-0908-4C54-905A-968609DBC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4595"/>
      </p:ext>
    </p:extLst>
  </p:cSld>
  <p:clrMapOvr>
    <a:masterClrMapping/>
  </p:clrMapOvr>
  <p:transition spd="slow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82DF-95C9-422F-A640-B98826D50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99013"/>
      </p:ext>
    </p:extLst>
  </p:cSld>
  <p:clrMapOvr>
    <a:masterClrMapping/>
  </p:clrMapOvr>
  <p:transition spd="slow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4FC4-BBFB-482C-A9EC-B094B3B8B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47720"/>
      </p:ext>
    </p:extLst>
  </p:cSld>
  <p:clrMapOvr>
    <a:masterClrMapping/>
  </p:clrMapOvr>
  <p:transition spd="slow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33A1EE-652A-402B-899F-0F3FC9DE4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mailto:hw@lemitec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042988" y="6419850"/>
            <a:ext cx="7416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/>
              <a:t>Идея перемещения объектов предложена Hans Werner Hofmann </a:t>
            </a:r>
            <a:r>
              <a:rPr lang="ru-RU" sz="1200">
                <a:solidFill>
                  <a:srgbClr val="0000FF"/>
                </a:solidFill>
                <a:hlinkClick r:id="rId4"/>
              </a:rPr>
              <a:t>hw@lemitec.de</a:t>
            </a:r>
            <a:endParaRPr lang="ru-RU" sz="1200"/>
          </a:p>
        </p:txBody>
      </p:sp>
      <p:sp>
        <p:nvSpPr>
          <p:cNvPr id="7" name="Прямоугольник 6"/>
          <p:cNvSpPr/>
          <p:nvPr/>
        </p:nvSpPr>
        <p:spPr>
          <a:xfrm>
            <a:off x="754240" y="2780928"/>
            <a:ext cx="7850804" cy="923330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>
                  <a:solidFill>
                    <a:srgbClr val="FF0000"/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  <a:effectLst>
                  <a:reflection blurRad="12700" stA="28000" endPos="45000" dist="1000" dir="5400000" sy="-100000" algn="bl" rotWithShape="0"/>
                </a:effectLst>
              </a:rPr>
              <a:t>Русские богатыри.</a:t>
            </a:r>
            <a:endParaRPr lang="ru-RU" sz="5400" b="1" dirty="0">
              <a:ln>
                <a:solidFill>
                  <a:srgbClr val="FF0000"/>
                </a:solidFill>
                <a:prstDash val="solid"/>
              </a:ln>
              <a:blipFill>
                <a:blip r:embed="rId5"/>
                <a:tile tx="0" ty="0" sx="100000" sy="100000" flip="none" algn="tl"/>
              </a:blip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740743" y="4293096"/>
            <a:ext cx="6143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Народное творчество. </a:t>
            </a:r>
          </a:p>
          <a:p>
            <a:pPr eaLnBrk="1" hangingPunct="1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 класс.  1 четверть. 3 занятие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16913" y="5876925"/>
            <a:ext cx="576262" cy="5762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44765" y="260648"/>
            <a:ext cx="74173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buClr>
                <a:srgbClr val="6EA0B0"/>
              </a:buClr>
              <a:buSzPct val="80000"/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Arial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Arial"/>
              </a:rPr>
            </a:br>
            <a:r>
              <a:rPr lang="ru-RU" sz="2000" b="1" dirty="0">
                <a:solidFill>
                  <a:prstClr val="black"/>
                </a:solidFill>
                <a:latin typeface="Arial"/>
              </a:rPr>
              <a:t>Государственное специальное (коррекционное) образовательное учреждение</a:t>
            </a:r>
            <a:br>
              <a:rPr lang="ru-RU" sz="2000" b="1" dirty="0">
                <a:solidFill>
                  <a:prstClr val="black"/>
                </a:solidFill>
                <a:latin typeface="Arial"/>
              </a:rPr>
            </a:br>
            <a:r>
              <a:rPr lang="ru-RU" sz="2000" b="1" dirty="0">
                <a:solidFill>
                  <a:prstClr val="black"/>
                </a:solidFill>
                <a:latin typeface="Arial"/>
              </a:rPr>
              <a:t>для обучающихся с отклонениями в развитии</a:t>
            </a:r>
            <a:br>
              <a:rPr lang="ru-RU" sz="2000" b="1" dirty="0">
                <a:solidFill>
                  <a:prstClr val="black"/>
                </a:solidFill>
                <a:latin typeface="Arial"/>
              </a:rPr>
            </a:br>
            <a:r>
              <a:rPr lang="ru-RU" sz="2000" b="1" dirty="0">
                <a:solidFill>
                  <a:prstClr val="black"/>
                </a:solidFill>
                <a:latin typeface="Arial"/>
              </a:rPr>
              <a:t>специальная (коррекционная) </a:t>
            </a:r>
            <a:br>
              <a:rPr lang="ru-RU" sz="2000" b="1" dirty="0">
                <a:solidFill>
                  <a:prstClr val="black"/>
                </a:solidFill>
                <a:latin typeface="Arial"/>
              </a:rPr>
            </a:br>
            <a:r>
              <a:rPr lang="ru-RU" sz="2000" b="1" dirty="0">
                <a:solidFill>
                  <a:prstClr val="black"/>
                </a:solidFill>
                <a:latin typeface="Arial"/>
              </a:rPr>
              <a:t>общеобразовательная школа (</a:t>
            </a:r>
            <a:r>
              <a:rPr lang="en-US" sz="2000" b="1" dirty="0">
                <a:solidFill>
                  <a:prstClr val="black"/>
                </a:solidFill>
                <a:latin typeface="Arial"/>
              </a:rPr>
              <a:t>VII</a:t>
            </a:r>
            <a:r>
              <a:rPr lang="ru-RU" sz="2000" b="1" dirty="0">
                <a:solidFill>
                  <a:prstClr val="black"/>
                </a:solidFill>
                <a:latin typeface="Arial"/>
              </a:rPr>
              <a:t> вида) № 561</a:t>
            </a:r>
            <a:endParaRPr lang="ru-RU" sz="20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2988" y="5818659"/>
            <a:ext cx="684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СОСТАВИТЕЛЬ: Фатьянова Александра Викторовна</a:t>
            </a:r>
            <a:endParaRPr lang="ru-RU" b="1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E:\народеое сказки\1d527cd29c109321dfd501cccc3f408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785813"/>
            <a:ext cx="795020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16913" y="5876925"/>
            <a:ext cx="576262" cy="5762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8">
            <a:hlinkClick r:id="" action="ppaction://macro?name=DragandDrop"/>
          </p:cNvPr>
          <p:cNvSpPr txBox="1">
            <a:spLocks noChangeArrowheads="1"/>
          </p:cNvSpPr>
          <p:nvPr/>
        </p:nvSpPr>
        <p:spPr bwMode="auto">
          <a:xfrm>
            <a:off x="1000125" y="1025922"/>
            <a:ext cx="29289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>
                <a:cs typeface="Aharoni" pitchFamily="2" charset="-79"/>
              </a:rPr>
              <a:t>Добрыня</a:t>
            </a:r>
          </a:p>
        </p:txBody>
      </p:sp>
      <p:sp>
        <p:nvSpPr>
          <p:cNvPr id="4099" name="TextBox 9">
            <a:hlinkClick r:id="" action="ppaction://macro?name=DragandDrop"/>
          </p:cNvPr>
          <p:cNvSpPr txBox="1">
            <a:spLocks noChangeArrowheads="1"/>
          </p:cNvSpPr>
          <p:nvPr/>
        </p:nvSpPr>
        <p:spPr bwMode="auto">
          <a:xfrm>
            <a:off x="1143000" y="2714625"/>
            <a:ext cx="2286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/>
              <a:t>Алеша</a:t>
            </a:r>
          </a:p>
        </p:txBody>
      </p:sp>
      <p:sp>
        <p:nvSpPr>
          <p:cNvPr id="4100" name="TextBox 10">
            <a:hlinkClick r:id="" action="ppaction://macro?name=DragandDrop"/>
          </p:cNvPr>
          <p:cNvSpPr txBox="1">
            <a:spLocks noChangeArrowheads="1"/>
          </p:cNvSpPr>
          <p:nvPr/>
        </p:nvSpPr>
        <p:spPr bwMode="auto">
          <a:xfrm>
            <a:off x="1178718" y="4633516"/>
            <a:ext cx="23574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/>
              <a:t>Илья</a:t>
            </a:r>
          </a:p>
        </p:txBody>
      </p:sp>
      <p:sp>
        <p:nvSpPr>
          <p:cNvPr id="4101" name="TextBox 11">
            <a:hlinkClick r:id="" action="ppaction://macro?name=DragandDrop"/>
          </p:cNvPr>
          <p:cNvSpPr txBox="1">
            <a:spLocks noChangeArrowheads="1"/>
          </p:cNvSpPr>
          <p:nvPr/>
        </p:nvSpPr>
        <p:spPr bwMode="auto">
          <a:xfrm>
            <a:off x="4714875" y="1071563"/>
            <a:ext cx="3000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/>
              <a:t>Муромец</a:t>
            </a:r>
          </a:p>
        </p:txBody>
      </p:sp>
      <p:sp>
        <p:nvSpPr>
          <p:cNvPr id="4102" name="TextBox 12">
            <a:hlinkClick r:id="" action="ppaction://macro?name=DragandDrop"/>
          </p:cNvPr>
          <p:cNvSpPr txBox="1">
            <a:spLocks noChangeArrowheads="1"/>
          </p:cNvSpPr>
          <p:nvPr/>
        </p:nvSpPr>
        <p:spPr bwMode="auto">
          <a:xfrm>
            <a:off x="4732734" y="2561828"/>
            <a:ext cx="32146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/>
              <a:t>Никитич</a:t>
            </a:r>
          </a:p>
        </p:txBody>
      </p:sp>
      <p:sp>
        <p:nvSpPr>
          <p:cNvPr id="4103" name="TextBox 13"/>
          <p:cNvSpPr txBox="1">
            <a:spLocks noChangeArrowheads="1"/>
          </p:cNvSpPr>
          <p:nvPr/>
        </p:nvSpPr>
        <p:spPr bwMode="auto">
          <a:xfrm>
            <a:off x="4500563" y="4643438"/>
            <a:ext cx="3429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/>
              <a:t>Попович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16913" y="5876925"/>
            <a:ext cx="576262" cy="5762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096000" cy="2225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94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0188" y="428625"/>
          <a:ext cx="6096000" cy="5072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84534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 Б</a:t>
                      </a:r>
                      <a:endParaRPr lang="ru-RU" sz="4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534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4400" cap="all" baseline="0" dirty="0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sz="4400" cap="all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534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 Л</a:t>
                      </a:r>
                      <a:endParaRPr lang="ru-RU" sz="4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534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 И</a:t>
                      </a:r>
                      <a:endParaRPr lang="ru-RU" sz="4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534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 Н</a:t>
                      </a:r>
                      <a:endParaRPr lang="ru-RU" sz="4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4534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 А</a:t>
                      </a:r>
                      <a:endParaRPr lang="ru-RU" sz="4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001000" y="2071688"/>
            <a:ext cx="571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43625" y="1285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Я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29250" y="1285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Н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57625" y="1285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Р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929438" y="4286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Я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71625" y="1285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Д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57438" y="1285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О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29250" y="2143125"/>
            <a:ext cx="5715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Ё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29063" y="21431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А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71813" y="1285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Б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43625" y="30003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Ь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29250" y="30003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Л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43625" y="4286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У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929438" y="30003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Я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429250" y="38576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О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29438" y="2143125"/>
            <a:ext cx="5715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А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143625" y="38576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В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143250" y="4714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У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357438" y="4714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Б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571625" y="38576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К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143625" y="4714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А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29250" y="4714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В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57625" y="471487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Л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357438" y="38576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А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143250" y="38576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Л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929063" y="38576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И 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857625" y="500063"/>
            <a:ext cx="571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С 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429250" y="4286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Р 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14375" y="5929313"/>
            <a:ext cx="3643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1. Необходима богатырскому коню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28625" y="6000750"/>
            <a:ext cx="642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2. Служилый богатырь князя Владимира, бившийся со змеем.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00063" y="5857875"/>
            <a:ext cx="7929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3. Самый	 молодой из богатырей, изображенных на картине В.М. Васнецова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143625" y="2143125"/>
            <a:ext cx="571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/>
              <a:t>Ш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857250" y="5857875"/>
            <a:ext cx="4357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4.  Богатырь из города Мурома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14375" y="5857875"/>
            <a:ext cx="628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5. Мост через реку Смородину, где богатырь бился со змеем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357313" y="5786438"/>
            <a:ext cx="2214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6. Оружие богатыря</a:t>
            </a:r>
          </a:p>
        </p:txBody>
      </p:sp>
      <p:sp>
        <p:nvSpPr>
          <p:cNvPr id="43" name="Управляющая кнопка: далее 42">
            <a:hlinkClick r:id="" action="ppaction://hlinkshowjump?jump=endshow" highlightClick="1"/>
          </p:cNvPr>
          <p:cNvSpPr/>
          <p:nvPr/>
        </p:nvSpPr>
        <p:spPr>
          <a:xfrm>
            <a:off x="8429625" y="6043613"/>
            <a:ext cx="576263" cy="5746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9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0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1" grpId="1"/>
      <p:bldP spid="42" grpId="0"/>
      <p:bldP spid="42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242</Words>
  <Application>Microsoft Office PowerPoint</Application>
  <PresentationFormat>Экран (4:3)</PresentationFormat>
  <Paragraphs>61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hp1</cp:lastModifiedBy>
  <cp:revision>32</cp:revision>
  <dcterms:created xsi:type="dcterms:W3CDTF">2010-04-23T03:00:43Z</dcterms:created>
  <dcterms:modified xsi:type="dcterms:W3CDTF">2013-02-24T18:24:47Z</dcterms:modified>
</cp:coreProperties>
</file>