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67" r:id="rId2"/>
    <p:sldId id="268" r:id="rId3"/>
    <p:sldId id="257" r:id="rId4"/>
    <p:sldId id="258" r:id="rId5"/>
    <p:sldId id="270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F7DAF2-5C94-464B-B40A-0B27024DF9C2}" type="datetimeFigureOut">
              <a:rPr lang="ru-RU" smtClean="0"/>
              <a:pPr/>
              <a:t>19.11.2011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A588E2-E392-42A9-B862-BBD89414E65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7DAF2-5C94-464B-B40A-0B27024DF9C2}" type="datetimeFigureOut">
              <a:rPr lang="ru-RU" smtClean="0"/>
              <a:pPr/>
              <a:t>19.11.2011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588E2-E392-42A9-B862-BBD89414E65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7DAF2-5C94-464B-B40A-0B27024DF9C2}" type="datetimeFigureOut">
              <a:rPr lang="ru-RU" smtClean="0"/>
              <a:pPr/>
              <a:t>19.11.2011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588E2-E392-42A9-B862-BBD89414E65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7DAF2-5C94-464B-B40A-0B27024DF9C2}" type="datetimeFigureOut">
              <a:rPr lang="ru-RU" smtClean="0"/>
              <a:pPr/>
              <a:t>19.11.2011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588E2-E392-42A9-B862-BBD89414E65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7DAF2-5C94-464B-B40A-0B27024DF9C2}" type="datetimeFigureOut">
              <a:rPr lang="ru-RU" smtClean="0"/>
              <a:pPr/>
              <a:t>19.11.2011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588E2-E392-42A9-B862-BBD89414E65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7DAF2-5C94-464B-B40A-0B27024DF9C2}" type="datetimeFigureOut">
              <a:rPr lang="ru-RU" smtClean="0"/>
              <a:pPr/>
              <a:t>19.11.2011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588E2-E392-42A9-B862-BBD89414E65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7DAF2-5C94-464B-B40A-0B27024DF9C2}" type="datetimeFigureOut">
              <a:rPr lang="ru-RU" smtClean="0"/>
              <a:pPr/>
              <a:t>19.11.2011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588E2-E392-42A9-B862-BBD89414E65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7DAF2-5C94-464B-B40A-0B27024DF9C2}" type="datetimeFigureOut">
              <a:rPr lang="ru-RU" smtClean="0"/>
              <a:pPr/>
              <a:t>19.11.2011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588E2-E392-42A9-B862-BBD89414E65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7DAF2-5C94-464B-B40A-0B27024DF9C2}" type="datetimeFigureOut">
              <a:rPr lang="ru-RU" smtClean="0"/>
              <a:pPr/>
              <a:t>19.11.2011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588E2-E392-42A9-B862-BBD89414E65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EF7DAF2-5C94-464B-B40A-0B27024DF9C2}" type="datetimeFigureOut">
              <a:rPr lang="ru-RU" smtClean="0"/>
              <a:pPr/>
              <a:t>19.11.2011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588E2-E392-42A9-B862-BBD89414E65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F7DAF2-5C94-464B-B40A-0B27024DF9C2}" type="datetimeFigureOut">
              <a:rPr lang="ru-RU" smtClean="0"/>
              <a:pPr/>
              <a:t>19.11.2011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A588E2-E392-42A9-B862-BBD89414E65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EF7DAF2-5C94-464B-B40A-0B27024DF9C2}" type="datetimeFigureOut">
              <a:rPr lang="ru-RU" smtClean="0"/>
              <a:pPr/>
              <a:t>19.11.2011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AA588E2-E392-42A9-B862-BBD89414E65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a00e551497e0b883400e553e6eef28834-800w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4000" dirty="0" smtClean="0"/>
              <a:t>                Родители постоянно ставили мальчика в угол за все провинности. Однажды, будучи еще в 4 классе, он сказал своему отцу: «Еще раз поставишь в угол, сбегу к бабушке. С вами жить не буду!»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ьло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571480"/>
            <a:ext cx="1785950" cy="13763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7200" dirty="0" smtClean="0"/>
              <a:t>1.Почему произошел конфликт?</a:t>
            </a:r>
          </a:p>
          <a:p>
            <a:pPr>
              <a:buNone/>
            </a:pPr>
            <a:endParaRPr lang="ru-RU" sz="7200" dirty="0" smtClean="0"/>
          </a:p>
          <a:p>
            <a:pPr>
              <a:buNone/>
            </a:pPr>
            <a:r>
              <a:rPr lang="ru-RU" sz="7200" dirty="0" smtClean="0"/>
              <a:t>2.Как из него выйти?</a:t>
            </a:r>
            <a:endParaRPr lang="ru-RU" sz="7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78581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/>
              <a:t>Самый надежный способ воспитания – это убеждение.</a:t>
            </a:r>
            <a:endParaRPr lang="ru-RU" sz="6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7200" dirty="0" smtClean="0"/>
              <a:t>Вывод.</a:t>
            </a:r>
            <a:endParaRPr lang="ru-RU" sz="7200" dirty="0"/>
          </a:p>
        </p:txBody>
      </p:sp>
      <p:pic>
        <p:nvPicPr>
          <p:cNvPr id="4" name="Рисунок 3" descr="400_F_14258220_R1hTAMmxCYrw0mxVgigeAgKqLBTDhzH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4572008"/>
            <a:ext cx="2286016" cy="2138364"/>
          </a:xfrm>
          <a:prstGeom prst="rect">
            <a:avLst/>
          </a:prstGeom>
        </p:spPr>
      </p:pic>
      <p:pic>
        <p:nvPicPr>
          <p:cNvPr id="5" name="Рисунок 4" descr="72225726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786182" y="4650100"/>
            <a:ext cx="2357454" cy="2207900"/>
          </a:xfrm>
          <a:prstGeom prst="rect">
            <a:avLst/>
          </a:prstGeom>
        </p:spPr>
      </p:pic>
      <p:pic>
        <p:nvPicPr>
          <p:cNvPr id="6" name="Рисунок 5" descr="1098286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285720" y="4429132"/>
            <a:ext cx="3063868" cy="22979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4000" dirty="0" smtClean="0"/>
              <a:t>                       разговаривайте со своим ребенком, ищите примеры подтверждения своих мыслей, будьте тактичны, убеждая его в неправоте. Тогда ваши мысли станут его мыслями, ваши стремления станут его стремлениями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/>
              <a:t> </a:t>
            </a:r>
            <a:r>
              <a:rPr lang="ru-RU" sz="7200" dirty="0" smtClean="0"/>
              <a:t>Для этого 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9600" smtClean="0"/>
              <a:t> Спасибо </a:t>
            </a:r>
            <a:r>
              <a:rPr lang="ru-RU" sz="9600" dirty="0" smtClean="0"/>
              <a:t>за внимание.</a:t>
            </a:r>
            <a:endParaRPr lang="ru-RU" sz="9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/>
              <a:t>Поощрение и наказание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sz="4800" dirty="0" smtClean="0"/>
              <a:t>-за учебу;</a:t>
            </a:r>
          </a:p>
          <a:p>
            <a:pPr>
              <a:buNone/>
            </a:pPr>
            <a:r>
              <a:rPr lang="ru-RU" sz="4800" dirty="0" smtClean="0"/>
              <a:t>-за домашнюю работу;</a:t>
            </a:r>
          </a:p>
          <a:p>
            <a:pPr>
              <a:buNone/>
            </a:pPr>
            <a:r>
              <a:rPr lang="ru-RU" sz="4800" dirty="0" smtClean="0"/>
              <a:t>-за хорошие поступки;</a:t>
            </a:r>
          </a:p>
          <a:p>
            <a:pPr>
              <a:buNone/>
            </a:pPr>
            <a:r>
              <a:rPr lang="ru-RU" sz="4800" dirty="0" smtClean="0"/>
              <a:t>-за выполнение поручений;</a:t>
            </a:r>
          </a:p>
          <a:p>
            <a:pPr>
              <a:buNone/>
            </a:pPr>
            <a:r>
              <a:rPr lang="ru-RU" sz="4800" dirty="0" smtClean="0"/>
              <a:t>-за то, что похвалил учитель.</a:t>
            </a:r>
            <a:endParaRPr lang="ru-RU" sz="4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За что мы поощряем ребенка?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5400" dirty="0" smtClean="0"/>
              <a:t>-добрым словом;</a:t>
            </a:r>
          </a:p>
          <a:p>
            <a:pPr>
              <a:buNone/>
            </a:pPr>
            <a:r>
              <a:rPr lang="ru-RU" sz="5400" dirty="0" smtClean="0"/>
              <a:t>-подарком;</a:t>
            </a:r>
          </a:p>
          <a:p>
            <a:pPr>
              <a:buNone/>
            </a:pPr>
            <a:r>
              <a:rPr lang="ru-RU" sz="5400" dirty="0" smtClean="0"/>
              <a:t>-деньгами;</a:t>
            </a:r>
          </a:p>
          <a:p>
            <a:pPr>
              <a:buNone/>
            </a:pPr>
            <a:r>
              <a:rPr lang="ru-RU" sz="5400" dirty="0" smtClean="0"/>
              <a:t>-разрешением запретного для этого возраста. </a:t>
            </a: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Как можно поощрить ребенка?</a:t>
            </a:r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child-vosp-03-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5786446" y="2214554"/>
            <a:ext cx="2668004" cy="18515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Вывод: надежный способ поощрения – одобрение, похвала.</a:t>
            </a:r>
            <a:r>
              <a:rPr lang="ru-RU" sz="6000" dirty="0" smtClean="0"/>
              <a:t> </a:t>
            </a:r>
          </a:p>
          <a:p>
            <a:endParaRPr lang="ru-RU" sz="6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5"/>
            <a:ext cx="8229600" cy="478634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«Меня хвалят, если я выполнил домашние поручения».</a:t>
            </a:r>
          </a:p>
          <a:p>
            <a:pPr>
              <a:buNone/>
            </a:pPr>
            <a:r>
              <a:rPr lang="ru-RU" sz="2400" dirty="0" smtClean="0"/>
              <a:t>«Мне дарят подарки, если я сделал доброе дело».</a:t>
            </a:r>
          </a:p>
          <a:p>
            <a:pPr>
              <a:buNone/>
            </a:pPr>
            <a:r>
              <a:rPr lang="ru-RU" sz="2400" dirty="0" smtClean="0"/>
              <a:t>«Мне дарят деньги, если я получил пятерку».</a:t>
            </a:r>
          </a:p>
          <a:p>
            <a:pPr>
              <a:buNone/>
            </a:pPr>
            <a:r>
              <a:rPr lang="ru-RU" sz="2400" dirty="0" smtClean="0"/>
              <a:t>«Мне разрешают долго играть в компьютер, много гулять, если я сделал уроки».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Из высказываний детей: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rubric_issue_157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4714884"/>
            <a:ext cx="2357422" cy="1964518"/>
          </a:xfrm>
          <a:prstGeom prst="rect">
            <a:avLst/>
          </a:prstGeom>
        </p:spPr>
      </p:pic>
      <p:pic>
        <p:nvPicPr>
          <p:cNvPr id="5" name="Рисунок 4" descr="0_b430_49fb3b77_XL.jpe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571868" y="4572008"/>
            <a:ext cx="2571768" cy="2057415"/>
          </a:xfrm>
          <a:prstGeom prst="rect">
            <a:avLst/>
          </a:prstGeom>
        </p:spPr>
      </p:pic>
      <p:pic>
        <p:nvPicPr>
          <p:cNvPr id="6" name="Рисунок 5" descr="full_1_1_1_1_1_1_1_1_1_Krizis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072198" y="4286256"/>
            <a:ext cx="2714643" cy="22688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/>
              <a:t>- за плохую учебу;</a:t>
            </a:r>
          </a:p>
          <a:p>
            <a:pPr>
              <a:buNone/>
            </a:pPr>
            <a:r>
              <a:rPr lang="ru-RU" sz="6000" dirty="0" smtClean="0"/>
              <a:t>-за невыполненную</a:t>
            </a:r>
          </a:p>
          <a:p>
            <a:pPr>
              <a:buNone/>
            </a:pPr>
            <a:r>
              <a:rPr lang="ru-RU" sz="6000" dirty="0" smtClean="0"/>
              <a:t>  работу; </a:t>
            </a:r>
          </a:p>
          <a:p>
            <a:pPr>
              <a:buNone/>
            </a:pPr>
            <a:r>
              <a:rPr lang="ru-RU" sz="6000" dirty="0" smtClean="0"/>
              <a:t>- за проступки.</a:t>
            </a:r>
            <a:endParaRPr lang="ru-RU" sz="6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 что наказываем ребенка?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punishme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3571876"/>
            <a:ext cx="2238372" cy="31289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-строго поговорить;</a:t>
            </a:r>
          </a:p>
          <a:p>
            <a:pPr>
              <a:buNone/>
            </a:pPr>
            <a:r>
              <a:rPr lang="ru-RU" sz="2800" dirty="0" smtClean="0"/>
              <a:t>-ударить;</a:t>
            </a:r>
          </a:p>
          <a:p>
            <a:pPr>
              <a:buNone/>
            </a:pPr>
            <a:r>
              <a:rPr lang="ru-RU" sz="2800" dirty="0" smtClean="0"/>
              <a:t>-что-то запретить (мультфильмы, сладкое, гулять, ..);</a:t>
            </a:r>
          </a:p>
          <a:p>
            <a:pPr>
              <a:buNone/>
            </a:pPr>
            <a:r>
              <a:rPr lang="ru-RU" sz="2800" dirty="0" smtClean="0"/>
              <a:t>-поставить в угол (чтобы подумал над своим поведением).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Как можно наказать ребенка?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1280899772_1280817608_67062_image_large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14282" y="4595810"/>
            <a:ext cx="3393285" cy="2262190"/>
          </a:xfrm>
          <a:prstGeom prst="rect">
            <a:avLst/>
          </a:prstGeom>
        </p:spPr>
      </p:pic>
      <p:pic>
        <p:nvPicPr>
          <p:cNvPr id="5" name="Рисунок 4" descr="__-________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6870175" y="3714752"/>
            <a:ext cx="2273825" cy="3143248"/>
          </a:xfrm>
          <a:prstGeom prst="rect">
            <a:avLst/>
          </a:prstGeom>
        </p:spPr>
      </p:pic>
      <p:pic>
        <p:nvPicPr>
          <p:cNvPr id="6" name="Рисунок 5" descr="149193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68" y="4393389"/>
            <a:ext cx="3286148" cy="24646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00660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ru-RU" sz="2400" dirty="0" smtClean="0"/>
              <a:t>    «Если бы я был волшебником, я бы делал дома без углов. Детей часто ставят в угол. Я это знаю».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«Если бы я была волшебницей, я  запретила бы ремни. Когда детей бьют ремнем, это очень больно. И тогда дети плачут».</a:t>
            </a:r>
          </a:p>
          <a:p>
            <a:pPr>
              <a:buNone/>
            </a:pPr>
            <a:r>
              <a:rPr lang="ru-RU" sz="2400" dirty="0" smtClean="0"/>
              <a:t>    «Если бы я был волшебником, я бы сделал так, чтобы не было родителей, или сделал бы новых».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Из сочинений школьников: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0906282bd7028a37da051f57a491a8a3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143636" y="3714752"/>
            <a:ext cx="2500330" cy="29881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146</TotalTime>
  <Words>353</Words>
  <Application>Microsoft Office PowerPoint</Application>
  <PresentationFormat>Экран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Слайд 1</vt:lpstr>
      <vt:lpstr>Поощрение и наказание</vt:lpstr>
      <vt:lpstr>За что мы поощряем ребенка?</vt:lpstr>
      <vt:lpstr>Как можно поощрить ребенка?</vt:lpstr>
      <vt:lpstr>Слайд 5</vt:lpstr>
      <vt:lpstr>Из высказываний детей:</vt:lpstr>
      <vt:lpstr>За что наказываем ребенка?</vt:lpstr>
      <vt:lpstr>Как можно наказать ребенка?</vt:lpstr>
      <vt:lpstr>Из сочинений школьников:</vt:lpstr>
      <vt:lpstr>Слайд 10</vt:lpstr>
      <vt:lpstr>Слайд 11</vt:lpstr>
      <vt:lpstr>Вывод.</vt:lpstr>
      <vt:lpstr> Для этого 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Поощрение и наказание</dc:title>
  <dc:creator>0110</dc:creator>
  <cp:lastModifiedBy>0110</cp:lastModifiedBy>
  <cp:revision>28</cp:revision>
  <dcterms:created xsi:type="dcterms:W3CDTF">2011-02-13T03:23:51Z</dcterms:created>
  <dcterms:modified xsi:type="dcterms:W3CDTF">2011-11-19T06:51:29Z</dcterms:modified>
</cp:coreProperties>
</file>