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4" r:id="rId3"/>
    <p:sldId id="265" r:id="rId4"/>
    <p:sldId id="267" r:id="rId5"/>
    <p:sldId id="276" r:id="rId6"/>
    <p:sldId id="256" r:id="rId7"/>
    <p:sldId id="258" r:id="rId8"/>
    <p:sldId id="269" r:id="rId9"/>
    <p:sldId id="266" r:id="rId10"/>
    <p:sldId id="27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8228-0149-4489-97BA-B2B39D2E967F}" type="datetimeFigureOut">
              <a:rPr lang="ru-RU" smtClean="0"/>
              <a:pPr/>
              <a:t>03.03.2009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0A6A3-16D9-4A99-A2AF-16D87A6E90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8228-0149-4489-97BA-B2B39D2E967F}" type="datetimeFigureOut">
              <a:rPr lang="ru-RU" smtClean="0"/>
              <a:pPr/>
              <a:t>03.03.2009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0A6A3-16D9-4A99-A2AF-16D87A6E90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8228-0149-4489-97BA-B2B39D2E967F}" type="datetimeFigureOut">
              <a:rPr lang="ru-RU" smtClean="0"/>
              <a:pPr/>
              <a:t>03.03.2009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0A6A3-16D9-4A99-A2AF-16D87A6E90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8228-0149-4489-97BA-B2B39D2E967F}" type="datetimeFigureOut">
              <a:rPr lang="ru-RU" smtClean="0"/>
              <a:pPr/>
              <a:t>03.03.2009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0A6A3-16D9-4A99-A2AF-16D87A6E90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8228-0149-4489-97BA-B2B39D2E967F}" type="datetimeFigureOut">
              <a:rPr lang="ru-RU" smtClean="0"/>
              <a:pPr/>
              <a:t>03.03.2009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0A6A3-16D9-4A99-A2AF-16D87A6E90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8228-0149-4489-97BA-B2B39D2E967F}" type="datetimeFigureOut">
              <a:rPr lang="ru-RU" smtClean="0"/>
              <a:pPr/>
              <a:t>03.03.2009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0A6A3-16D9-4A99-A2AF-16D87A6E90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8228-0149-4489-97BA-B2B39D2E967F}" type="datetimeFigureOut">
              <a:rPr lang="ru-RU" smtClean="0"/>
              <a:pPr/>
              <a:t>03.03.2009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0A6A3-16D9-4A99-A2AF-16D87A6E90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8228-0149-4489-97BA-B2B39D2E967F}" type="datetimeFigureOut">
              <a:rPr lang="ru-RU" smtClean="0"/>
              <a:pPr/>
              <a:t>03.03.2009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0A6A3-16D9-4A99-A2AF-16D87A6E90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8228-0149-4489-97BA-B2B39D2E967F}" type="datetimeFigureOut">
              <a:rPr lang="ru-RU" smtClean="0"/>
              <a:pPr/>
              <a:t>03.03.2009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0A6A3-16D9-4A99-A2AF-16D87A6E90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8228-0149-4489-97BA-B2B39D2E967F}" type="datetimeFigureOut">
              <a:rPr lang="ru-RU" smtClean="0"/>
              <a:pPr/>
              <a:t>03.03.2009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0A6A3-16D9-4A99-A2AF-16D87A6E90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8228-0149-4489-97BA-B2B39D2E967F}" type="datetimeFigureOut">
              <a:rPr lang="ru-RU" smtClean="0"/>
              <a:pPr/>
              <a:t>03.03.2009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0A6A3-16D9-4A99-A2AF-16D87A6E90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428228-0149-4489-97BA-B2B39D2E967F}" type="datetimeFigureOut">
              <a:rPr lang="ru-RU" smtClean="0"/>
              <a:pPr/>
              <a:t>03.03.2009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F0A6A3-16D9-4A99-A2AF-16D87A6E90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Ра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928670"/>
            <a:ext cx="78581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7200" b="1" dirty="0" smtClean="0">
                <a:solidFill>
                  <a:srgbClr val="0070C0"/>
                </a:solidFill>
              </a:rPr>
              <a:t>Что нужно знать о толерантности?.</a:t>
            </a:r>
            <a:endParaRPr lang="ru-RU" sz="7200" b="1" dirty="0" smtClean="0">
              <a:solidFill>
                <a:srgbClr val="0070C0"/>
              </a:solidFill>
            </a:endParaRPr>
          </a:p>
          <a:p>
            <a:pPr algn="ctr"/>
            <a:endParaRPr lang="ru-RU" sz="800" b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Ра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" name="Picture 6" descr="Smi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500043"/>
            <a:ext cx="3810000" cy="392909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00034" y="1357298"/>
            <a:ext cx="3643338" cy="3205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3600" b="1" dirty="0" smtClean="0">
                <a:solidFill>
                  <a:srgbClr val="000000"/>
                </a:solidFill>
              </a:rPr>
              <a:t> Спасибо за внимание!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3600" b="1" dirty="0" smtClean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ru-RU" sz="3600" b="1" dirty="0" smtClean="0">
              <a:solidFill>
                <a:srgbClr val="000000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3600" b="1" dirty="0" smtClean="0">
                <a:solidFill>
                  <a:srgbClr val="000000"/>
                </a:solidFill>
              </a:rPr>
              <a:t>  Пожалуйста,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3600" b="1" dirty="0" smtClean="0">
                <a:solidFill>
                  <a:srgbClr val="000000"/>
                </a:solidFill>
              </a:rPr>
              <a:t>   ваши                                                                         вопросы…</a:t>
            </a:r>
            <a:endParaRPr lang="ru-RU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Ра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-214346" y="785794"/>
            <a:ext cx="935834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/>
              <a:t>Цели:</a:t>
            </a:r>
          </a:p>
          <a:p>
            <a:pPr lvl="0"/>
            <a:endParaRPr lang="ru-RU" sz="800" b="1" dirty="0" smtClean="0"/>
          </a:p>
          <a:p>
            <a:pPr lvl="0" algn="just">
              <a:buFont typeface="+mj-lt"/>
              <a:buAutoNum type="arabicPeriod"/>
            </a:pPr>
            <a:r>
              <a:rPr lang="ru-RU" sz="3200" b="1" dirty="0" smtClean="0"/>
              <a:t>Сформировать представление о толерантности;</a:t>
            </a:r>
          </a:p>
          <a:p>
            <a:pPr lvl="0" algn="just"/>
            <a:r>
              <a:rPr lang="ru-RU" sz="3200" b="1" dirty="0" smtClean="0"/>
              <a:t> Определить степень своей толерантности;</a:t>
            </a:r>
          </a:p>
          <a:p>
            <a:pPr algn="just"/>
            <a:endParaRPr lang="ru-RU" sz="800" b="1" dirty="0" smtClean="0"/>
          </a:p>
          <a:p>
            <a:pPr algn="just"/>
            <a:r>
              <a:rPr lang="ru-RU" sz="3200" b="1" dirty="0" smtClean="0"/>
              <a:t>2. Воспитать чувства коллективизма, сплочённости;</a:t>
            </a:r>
          </a:p>
          <a:p>
            <a:pPr algn="just"/>
            <a:endParaRPr lang="ru-RU" sz="800" b="1" dirty="0" smtClean="0"/>
          </a:p>
          <a:p>
            <a:pPr algn="just"/>
            <a:r>
              <a:rPr lang="ru-RU" sz="3200" b="1" smtClean="0"/>
              <a:t>3.Способствовать </a:t>
            </a:r>
            <a:r>
              <a:rPr lang="ru-RU" sz="3200" b="1" dirty="0" smtClean="0"/>
              <a:t>развитию уважительного отношения друг к другу.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Ра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928670"/>
            <a:ext cx="78581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Andalus" pitchFamily="2" charset="-78"/>
              </a:rPr>
              <a:t>Что такое толерантность?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1857364"/>
            <a:ext cx="7572428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Толерантность (от лат. </a:t>
            </a:r>
            <a:r>
              <a:rPr lang="en-US" sz="2000" b="1" dirty="0" err="1" smtClean="0"/>
              <a:t>tolerantia</a:t>
            </a:r>
            <a:r>
              <a:rPr lang="ru-RU" sz="2000" b="1" dirty="0" smtClean="0"/>
              <a:t>-терпение) – терпимость к чужим мнениям, верованиям, поведению.</a:t>
            </a:r>
          </a:p>
          <a:p>
            <a:pPr algn="just"/>
            <a:endParaRPr lang="ru-RU" sz="2000" b="1" dirty="0" smtClean="0"/>
          </a:p>
          <a:p>
            <a:pPr algn="r">
              <a:buFontTx/>
              <a:buNone/>
            </a:pPr>
            <a:r>
              <a:rPr lang="ru-RU" sz="2000" b="1" dirty="0" smtClean="0"/>
              <a:t>                                 (Большой Энциклопедический Словарь)</a:t>
            </a:r>
          </a:p>
          <a:p>
            <a:pPr algn="r">
              <a:buFontTx/>
              <a:buNone/>
            </a:pPr>
            <a:r>
              <a:rPr lang="ru-RU" sz="2000" b="1" dirty="0" smtClean="0"/>
              <a:t> </a:t>
            </a:r>
          </a:p>
          <a:p>
            <a:r>
              <a:rPr lang="ru-RU" sz="2000" b="1" dirty="0" smtClean="0"/>
              <a:t>Толерантность означает: </a:t>
            </a:r>
          </a:p>
          <a:p>
            <a:endParaRPr lang="ru-RU" sz="2000" b="1" dirty="0" smtClean="0"/>
          </a:p>
          <a:p>
            <a:pPr algn="just">
              <a:buFontTx/>
              <a:buChar char="-"/>
            </a:pPr>
            <a:r>
              <a:rPr lang="ru-RU" sz="2000" b="1" dirty="0" smtClean="0"/>
              <a:t>уважение, </a:t>
            </a:r>
          </a:p>
          <a:p>
            <a:pPr algn="just">
              <a:buFontTx/>
              <a:buChar char="-"/>
            </a:pPr>
            <a:r>
              <a:rPr lang="ru-RU" sz="2000" b="1" dirty="0" smtClean="0"/>
              <a:t>принятие и понимание богатого многообразия культур нашего мира, </a:t>
            </a:r>
          </a:p>
          <a:p>
            <a:pPr algn="just">
              <a:buFontTx/>
              <a:buChar char="-"/>
            </a:pPr>
            <a:r>
              <a:rPr lang="ru-RU" sz="2000" b="1" dirty="0" smtClean="0"/>
              <a:t>форум самовыражения и проявления человеческой индивидуальности.</a:t>
            </a:r>
          </a:p>
          <a:p>
            <a:pPr algn="just">
              <a:buFontTx/>
              <a:buChar char="-"/>
            </a:pPr>
            <a:endParaRPr lang="ru-RU" sz="2000" b="1" dirty="0"/>
          </a:p>
          <a:p>
            <a:pPr algn="just">
              <a:buFontTx/>
              <a:buChar char="-"/>
            </a:pPr>
            <a:endParaRPr lang="ru-RU" sz="2000" b="1" dirty="0" smtClean="0"/>
          </a:p>
          <a:p>
            <a:pPr algn="just">
              <a:buFontTx/>
              <a:buChar char="-"/>
            </a:pPr>
            <a:endParaRPr lang="ru-RU" b="1" dirty="0"/>
          </a:p>
          <a:p>
            <a:pPr algn="just">
              <a:buFontTx/>
              <a:buChar char="-"/>
            </a:pPr>
            <a:endParaRPr lang="ru-RU" dirty="0" smtClean="0">
              <a:solidFill>
                <a:srgbClr val="009900"/>
              </a:solidFill>
            </a:endParaRPr>
          </a:p>
          <a:p>
            <a:pPr algn="just">
              <a:buFontTx/>
              <a:buChar char="-"/>
            </a:pPr>
            <a:endParaRPr lang="ru-RU" dirty="0">
              <a:solidFill>
                <a:srgbClr val="009900"/>
              </a:solidFill>
            </a:endParaRPr>
          </a:p>
          <a:p>
            <a:pPr algn="just">
              <a:buFontTx/>
              <a:buChar char="-"/>
            </a:pPr>
            <a:endParaRPr lang="ru-RU" dirty="0" smtClean="0">
              <a:solidFill>
                <a:srgbClr val="009900"/>
              </a:solidFill>
            </a:endParaRPr>
          </a:p>
          <a:p>
            <a:pPr algn="just">
              <a:buFontTx/>
              <a:buChar char="-"/>
            </a:pPr>
            <a:endParaRPr lang="ru-RU" dirty="0">
              <a:solidFill>
                <a:srgbClr val="009900"/>
              </a:solidFill>
            </a:endParaRPr>
          </a:p>
          <a:p>
            <a:pPr algn="just">
              <a:buFontTx/>
              <a:buChar char="-"/>
            </a:pPr>
            <a:endParaRPr lang="ru-RU" dirty="0">
              <a:solidFill>
                <a:srgbClr val="0099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Ра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1428728" y="428604"/>
            <a:ext cx="622935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 dirty="0" smtClean="0">
                <a:ln w="9525">
                  <a:noFill/>
                  <a:round/>
                  <a:headEnd/>
                  <a:tailEnd/>
                </a:ln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"/>
                <a:cs typeface="Arial"/>
              </a:rPr>
              <a:t>Признаки </a:t>
            </a:r>
            <a:r>
              <a:rPr lang="ru-RU" sz="3600" kern="10" spc="720" dirty="0">
                <a:ln w="9525">
                  <a:noFill/>
                  <a:round/>
                  <a:headEnd/>
                  <a:tailEnd/>
                </a:ln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"/>
                <a:cs typeface="Arial"/>
              </a:rPr>
              <a:t>толерантности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1443841"/>
            <a:ext cx="764386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Готовность мириться с чужим мнением;</a:t>
            </a:r>
          </a:p>
          <a:p>
            <a:pPr>
              <a:buFont typeface="Arial" pitchFamily="34" charset="0"/>
              <a:buChar char="•"/>
            </a:pPr>
            <a:endParaRPr lang="ru-RU" sz="2400" b="1" dirty="0" smtClean="0"/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Уважение человеческого достоинства;</a:t>
            </a:r>
          </a:p>
          <a:p>
            <a:pPr>
              <a:buFont typeface="Arial" pitchFamily="34" charset="0"/>
              <a:buChar char="•"/>
            </a:pPr>
            <a:endParaRPr lang="ru-RU" sz="2400" b="1" dirty="0" smtClean="0"/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Принятие другого таким, какой он есть;</a:t>
            </a:r>
          </a:p>
          <a:p>
            <a:pPr>
              <a:buFont typeface="Arial" pitchFamily="34" charset="0"/>
              <a:buChar char="•"/>
            </a:pPr>
            <a:endParaRPr lang="ru-RU" sz="2400" b="1" dirty="0" smtClean="0"/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Способность поставить себя на место другого;</a:t>
            </a:r>
          </a:p>
          <a:p>
            <a:pPr>
              <a:buFont typeface="Arial" pitchFamily="34" charset="0"/>
              <a:buChar char="•"/>
            </a:pPr>
            <a:endParaRPr lang="ru-RU" sz="2400" b="1" dirty="0" smtClean="0"/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Уважение права быть иным;</a:t>
            </a:r>
          </a:p>
          <a:p>
            <a:pPr>
              <a:buFont typeface="Arial" pitchFamily="34" charset="0"/>
              <a:buChar char="•"/>
            </a:pPr>
            <a:endParaRPr lang="ru-RU" sz="2400" b="1" dirty="0" smtClean="0"/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Терпимость к чужим мнениям, поведению;</a:t>
            </a:r>
          </a:p>
          <a:p>
            <a:pPr>
              <a:buFont typeface="Arial" pitchFamily="34" charset="0"/>
              <a:buChar char="•"/>
            </a:pPr>
            <a:endParaRPr lang="ru-RU" sz="2400" b="1" dirty="0" smtClean="0"/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Отказ от применения  вреда и насилия.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Ра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1714488"/>
            <a:ext cx="778674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Font typeface="Arial" pitchFamily="34" charset="0"/>
              <a:buChar char="•"/>
            </a:pPr>
            <a:r>
              <a:rPr lang="ru-RU" sz="2000" b="1" u="sng" dirty="0" smtClean="0"/>
              <a:t>в испанском языке</a:t>
            </a:r>
            <a:r>
              <a:rPr lang="ru-RU" sz="2000" b="1" dirty="0" smtClean="0"/>
              <a:t> оно означает способность признавать отличные от своих собственных идеи или мнения; 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000" b="1" u="sng" dirty="0" smtClean="0"/>
              <a:t>во французском</a:t>
            </a:r>
            <a:r>
              <a:rPr lang="ru-RU" sz="2000" b="1" dirty="0" smtClean="0"/>
              <a:t> – отношение, при котором допускается, что другие могут думать или действовать иначе, нежели ты сам; 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000" b="1" u="sng" dirty="0" smtClean="0"/>
              <a:t>в английском</a:t>
            </a:r>
            <a:r>
              <a:rPr lang="ru-RU" sz="2000" b="1" dirty="0" smtClean="0"/>
              <a:t> – готовность быть терпимым, снисходительным; 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000" b="1" u="sng" dirty="0" smtClean="0"/>
              <a:t>в китайском</a:t>
            </a:r>
            <a:r>
              <a:rPr lang="ru-RU" sz="2000" b="1" dirty="0" smtClean="0"/>
              <a:t> – позволять, принимать, быть по отношению к другим великодушным; 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000" b="1" u="sng" dirty="0" smtClean="0"/>
              <a:t>в арабском</a:t>
            </a:r>
            <a:r>
              <a:rPr lang="ru-RU" sz="2000" b="1" dirty="0" smtClean="0"/>
              <a:t> – прощение, снисходительность, мягкость, милосердие, сострадание, благосклонность, терпение, расположенность к другим; 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2000" b="1" u="sng" dirty="0" smtClean="0"/>
              <a:t>в русском</a:t>
            </a:r>
            <a:r>
              <a:rPr lang="ru-RU" sz="2000" b="1" dirty="0" smtClean="0"/>
              <a:t> – способность терпеть что-то или кого-то (быть выдержанным, выносливым, стойким, уметь мириться с существованием чего-либо, кого-либо).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785795"/>
            <a:ext cx="8001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«Толерантность» на разных языках мира -  это…</a:t>
            </a:r>
            <a:endParaRPr lang="ru-RU" sz="2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Ра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72272"/>
          </a:xfrm>
          <a:prstGeom prst="rect">
            <a:avLst/>
          </a:prstGeom>
          <a:noFill/>
        </p:spPr>
      </p:pic>
      <p:pic>
        <p:nvPicPr>
          <p:cNvPr id="4" name="Picture 5" descr="солнышк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0"/>
            <a:ext cx="7358114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11"/>
          <p:cNvSpPr txBox="1">
            <a:spLocks noChangeArrowheads="1"/>
          </p:cNvSpPr>
          <p:nvPr/>
        </p:nvSpPr>
        <p:spPr bwMode="auto">
          <a:xfrm rot="2548348">
            <a:off x="1846263" y="1017588"/>
            <a:ext cx="16652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dirty="0" err="1">
                <a:solidFill>
                  <a:srgbClr val="FF0000"/>
                </a:solidFill>
              </a:rPr>
              <a:t>Доброже</a:t>
            </a:r>
            <a:endParaRPr lang="ru-RU" sz="2000" dirty="0">
              <a:solidFill>
                <a:srgbClr val="FF0000"/>
              </a:solidFill>
            </a:endParaRPr>
          </a:p>
          <a:p>
            <a:r>
              <a:rPr lang="ru-RU" sz="2000" dirty="0" err="1">
                <a:solidFill>
                  <a:srgbClr val="FF0000"/>
                </a:solidFill>
              </a:rPr>
              <a:t>лательность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 rot="469690">
            <a:off x="3562557" y="3158583"/>
            <a:ext cx="25500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00CC99"/>
                </a:solidFill>
              </a:rPr>
              <a:t>.Терпение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 rot="21035341">
            <a:off x="3240926" y="2274563"/>
            <a:ext cx="21707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00FF00"/>
                </a:solidFill>
                <a:latin typeface="Bookman Old Style" pitchFamily="18" charset="0"/>
              </a:rPr>
              <a:t>Доброта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 rot="16068627">
            <a:off x="3290785" y="647338"/>
            <a:ext cx="200150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Умение владеть </a:t>
            </a:r>
          </a:p>
          <a:p>
            <a:r>
              <a:rPr lang="ru-RU" sz="2000" dirty="0">
                <a:solidFill>
                  <a:srgbClr val="FF0000"/>
                </a:solidFill>
              </a:rPr>
              <a:t>собой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 rot="17371304">
            <a:off x="5173663" y="1063625"/>
            <a:ext cx="1196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Доверие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 rot="19776480">
            <a:off x="5939339" y="1815206"/>
            <a:ext cx="2540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Расположенность к </a:t>
            </a:r>
          </a:p>
          <a:p>
            <a:r>
              <a:rPr lang="ru-RU" sz="2000" dirty="0">
                <a:solidFill>
                  <a:srgbClr val="FF0000"/>
                </a:solidFill>
              </a:rPr>
              <a:t>другим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000760" y="3643313"/>
            <a:ext cx="268127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. </a:t>
            </a:r>
            <a:r>
              <a:rPr lang="ru-RU" sz="2000" dirty="0">
                <a:solidFill>
                  <a:srgbClr val="FF0000"/>
                </a:solidFill>
              </a:rPr>
              <a:t>Чувство юмора</a:t>
            </a: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 rot="1972186">
            <a:off x="4824858" y="4958688"/>
            <a:ext cx="23530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к сопереживанию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 rot="17576267">
            <a:off x="2713570" y="5449064"/>
            <a:ext cx="224048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Любознательность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 rot="19064622">
            <a:off x="1551858" y="4342422"/>
            <a:ext cx="172035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Умение </a:t>
            </a:r>
          </a:p>
          <a:p>
            <a:r>
              <a:rPr lang="ru-RU" sz="2000" dirty="0">
                <a:solidFill>
                  <a:srgbClr val="FF0000"/>
                </a:solidFill>
              </a:rPr>
              <a:t>слушать</a:t>
            </a: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714348" y="2857497"/>
            <a:ext cx="250033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Умение не осуждать</a:t>
            </a:r>
          </a:p>
          <a:p>
            <a:r>
              <a:rPr lang="ru-RU" sz="2000" dirty="0">
                <a:solidFill>
                  <a:srgbClr val="FF0000"/>
                </a:solidFill>
              </a:rPr>
              <a:t>других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85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385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38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38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1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зеленые берез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74" name="WordArt 6"/>
          <p:cNvSpPr>
            <a:spLocks noChangeArrowheads="1" noChangeShapeType="1" noTextEdit="1"/>
          </p:cNvSpPr>
          <p:nvPr/>
        </p:nvSpPr>
        <p:spPr bwMode="auto">
          <a:xfrm>
            <a:off x="1476375" y="333375"/>
            <a:ext cx="56673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Высказывания  </a:t>
            </a:r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философов о толерантности</a:t>
            </a:r>
            <a:endParaRPr lang="ru-RU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539750" y="1052513"/>
            <a:ext cx="8251825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400" dirty="0">
                <a:solidFill>
                  <a:srgbClr val="FF0000"/>
                </a:solidFill>
              </a:rPr>
              <a:t>«Я никогда не скажу ни о ком ничего плохого…</a:t>
            </a:r>
          </a:p>
          <a:p>
            <a:pPr marL="342900" indent="-342900"/>
            <a:r>
              <a:rPr lang="ru-RU" sz="2400" dirty="0">
                <a:solidFill>
                  <a:srgbClr val="FF0000"/>
                </a:solidFill>
              </a:rPr>
              <a:t>Я расскажу всё хорошее, что знаю о каждом».</a:t>
            </a:r>
          </a:p>
          <a:p>
            <a:pPr marL="342900" indent="-342900"/>
            <a:r>
              <a:rPr lang="ru-RU" sz="2400" dirty="0">
                <a:solidFill>
                  <a:srgbClr val="FF0000"/>
                </a:solidFill>
              </a:rPr>
              <a:t>                                                                           Б. Франклин</a:t>
            </a:r>
          </a:p>
          <a:p>
            <a:pPr marL="342900" indent="-342900"/>
            <a:endParaRPr lang="ru-RU" sz="2400" dirty="0">
              <a:solidFill>
                <a:srgbClr val="FF0000"/>
              </a:solidFill>
            </a:endParaRPr>
          </a:p>
          <a:p>
            <a:pPr marL="342900" indent="-342900"/>
            <a:endParaRPr lang="ru-RU" sz="2400" dirty="0">
              <a:solidFill>
                <a:srgbClr val="FF0000"/>
              </a:solidFill>
            </a:endParaRPr>
          </a:p>
          <a:p>
            <a:pPr marL="342900" indent="-342900"/>
            <a:r>
              <a:rPr lang="ru-RU" sz="2400" dirty="0">
                <a:solidFill>
                  <a:srgbClr val="FF0000"/>
                </a:solidFill>
              </a:rPr>
              <a:t>2.»Самый счастливый человек тот, кто дарит счастье</a:t>
            </a:r>
          </a:p>
          <a:p>
            <a:pPr marL="342900" indent="-342900"/>
            <a:r>
              <a:rPr lang="ru-RU" sz="2400" dirty="0">
                <a:solidFill>
                  <a:srgbClr val="FF0000"/>
                </a:solidFill>
              </a:rPr>
              <a:t>Наибольшему числу людей».           Д. Дидро</a:t>
            </a:r>
          </a:p>
          <a:p>
            <a:pPr marL="342900" indent="-342900"/>
            <a:endParaRPr lang="ru-RU" sz="2400" dirty="0">
              <a:solidFill>
                <a:srgbClr val="FF0000"/>
              </a:solidFill>
            </a:endParaRPr>
          </a:p>
          <a:p>
            <a:pPr marL="342900" indent="-342900"/>
            <a:endParaRPr lang="ru-RU" sz="2400" dirty="0">
              <a:solidFill>
                <a:srgbClr val="FF0000"/>
              </a:solidFill>
            </a:endParaRPr>
          </a:p>
          <a:p>
            <a:pPr marL="342900" indent="-342900"/>
            <a:r>
              <a:rPr lang="ru-RU" sz="2400" dirty="0">
                <a:solidFill>
                  <a:srgbClr val="FF0000"/>
                </a:solidFill>
              </a:rPr>
              <a:t>3. «Бранью достигается лишь одна треть,</a:t>
            </a:r>
          </a:p>
          <a:p>
            <a:pPr marL="342900" indent="-342900"/>
            <a:r>
              <a:rPr lang="ru-RU" sz="2400" dirty="0">
                <a:solidFill>
                  <a:srgbClr val="FF0000"/>
                </a:solidFill>
              </a:rPr>
              <a:t>любовью и уступками всё».</a:t>
            </a:r>
          </a:p>
          <a:p>
            <a:pPr marL="342900" indent="-342900"/>
            <a:r>
              <a:rPr lang="ru-RU" sz="2400" dirty="0">
                <a:solidFill>
                  <a:srgbClr val="FF0000"/>
                </a:solidFill>
              </a:rPr>
              <a:t>                                                           Жан Поль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7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7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1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71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71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Ра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928670"/>
            <a:ext cx="78581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/>
                </a:solidFill>
              </a:rPr>
              <a:t>Допишите предложения.</a:t>
            </a:r>
          </a:p>
          <a:p>
            <a:pPr algn="ctr"/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1857364"/>
            <a:ext cx="757242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Если у меня будет друг другой национальности, 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который не соглашается со мной в чём-то, то я…</a:t>
            </a:r>
          </a:p>
          <a:p>
            <a:pPr algn="just">
              <a:buFontTx/>
              <a:buChar char="-"/>
            </a:pPr>
            <a:endParaRPr lang="ru-RU" b="1" dirty="0"/>
          </a:p>
          <a:p>
            <a:r>
              <a:rPr lang="ru-RU" dirty="0" smtClean="0">
                <a:solidFill>
                  <a:srgbClr val="00B050"/>
                </a:solidFill>
              </a:rPr>
              <a:t>Если я увижу больного престарелого человека, то…</a:t>
            </a:r>
          </a:p>
          <a:p>
            <a:pPr algn="just">
              <a:buFontTx/>
              <a:buChar char="-"/>
            </a:pPr>
            <a:endParaRPr lang="ru-RU" dirty="0" smtClean="0">
              <a:solidFill>
                <a:srgbClr val="00990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Когда ко мне обратятся с просьбой посоветовать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в трудную минуту, то я…</a:t>
            </a:r>
          </a:p>
          <a:p>
            <a:endParaRPr lang="ru-RU" dirty="0">
              <a:solidFill>
                <a:srgbClr val="009900"/>
              </a:solidFill>
            </a:endParaRPr>
          </a:p>
          <a:p>
            <a:pPr algn="just"/>
            <a:r>
              <a:rPr lang="ru-RU" dirty="0" smtClean="0">
                <a:solidFill>
                  <a:schemeClr val="accent2"/>
                </a:solidFill>
              </a:rPr>
              <a:t>Если бы я был волшебником, то…</a:t>
            </a:r>
          </a:p>
          <a:p>
            <a:pPr algn="just">
              <a:buFontTx/>
              <a:buChar char="-"/>
            </a:pPr>
            <a:endParaRPr lang="ru-RU" dirty="0">
              <a:solidFill>
                <a:srgbClr val="009900"/>
              </a:solidFill>
            </a:endParaRPr>
          </a:p>
        </p:txBody>
      </p:sp>
      <p:pic>
        <p:nvPicPr>
          <p:cNvPr id="8" name="Picture 9" descr="j034329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4581525"/>
            <a:ext cx="1820862" cy="1841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Ра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928670"/>
            <a:ext cx="78581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/>
                </a:solidFill>
              </a:rPr>
              <a:t>Допишите предложения.</a:t>
            </a:r>
          </a:p>
          <a:p>
            <a:pPr algn="ctr"/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1857364"/>
            <a:ext cx="757242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Если у меня будет друг другой национальности, 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который не соглашается со мной в чём-то, то я…</a:t>
            </a:r>
          </a:p>
          <a:p>
            <a:pPr algn="just">
              <a:buFontTx/>
              <a:buChar char="-"/>
            </a:pPr>
            <a:endParaRPr lang="ru-RU" b="1" dirty="0"/>
          </a:p>
          <a:p>
            <a:r>
              <a:rPr lang="ru-RU" dirty="0" smtClean="0">
                <a:solidFill>
                  <a:srgbClr val="00B050"/>
                </a:solidFill>
              </a:rPr>
              <a:t>Если я увижу больного престарелого человека, то…</a:t>
            </a:r>
          </a:p>
          <a:p>
            <a:pPr algn="just">
              <a:buFontTx/>
              <a:buChar char="-"/>
            </a:pPr>
            <a:endParaRPr lang="ru-RU" dirty="0" smtClean="0">
              <a:solidFill>
                <a:srgbClr val="00990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Когда ко мне обратятся с просьбой посоветовать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в трудную минуту, то я…</a:t>
            </a:r>
          </a:p>
          <a:p>
            <a:endParaRPr lang="ru-RU" dirty="0">
              <a:solidFill>
                <a:srgbClr val="009900"/>
              </a:solidFill>
            </a:endParaRPr>
          </a:p>
          <a:p>
            <a:pPr algn="just"/>
            <a:r>
              <a:rPr lang="ru-RU" dirty="0" smtClean="0">
                <a:solidFill>
                  <a:schemeClr val="accent2"/>
                </a:solidFill>
              </a:rPr>
              <a:t>Если бы я был волшебником, то…</a:t>
            </a:r>
          </a:p>
          <a:p>
            <a:pPr algn="just">
              <a:buFontTx/>
              <a:buChar char="-"/>
            </a:pPr>
            <a:endParaRPr lang="ru-RU" dirty="0">
              <a:solidFill>
                <a:srgbClr val="009900"/>
              </a:solidFill>
            </a:endParaRPr>
          </a:p>
        </p:txBody>
      </p:sp>
      <p:pic>
        <p:nvPicPr>
          <p:cNvPr id="8" name="Picture 9" descr="j034329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4581525"/>
            <a:ext cx="1820862" cy="1841500"/>
          </a:xfrm>
          <a:prstGeom prst="rect">
            <a:avLst/>
          </a:prstGeom>
          <a:noFill/>
        </p:spPr>
      </p:pic>
      <p:pic>
        <p:nvPicPr>
          <p:cNvPr id="9" name="Picture 2" descr="Ра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928662" y="785794"/>
            <a:ext cx="59293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Нельзя стесняться добрым быть</a:t>
            </a:r>
            <a:br>
              <a:rPr lang="ru-RU" sz="2400" b="1" dirty="0" smtClean="0"/>
            </a:br>
            <a:r>
              <a:rPr lang="ru-RU" sz="2400" b="1" dirty="0" smtClean="0"/>
              <a:t>И про обиды позабыть.</a:t>
            </a:r>
            <a:br>
              <a:rPr lang="ru-RU" sz="2400" b="1" dirty="0" smtClean="0"/>
            </a:br>
            <a:r>
              <a:rPr lang="ru-RU" sz="2400" b="1" dirty="0" smtClean="0"/>
              <a:t>Давайте, люди, дружно жить </a:t>
            </a:r>
            <a:br>
              <a:rPr lang="ru-RU" sz="2400" b="1" dirty="0" smtClean="0"/>
            </a:br>
            <a:r>
              <a:rPr lang="ru-RU" sz="2400" b="1" dirty="0" smtClean="0"/>
              <a:t>Ведь жизнь у нас одна!</a:t>
            </a:r>
            <a:endParaRPr lang="ru-RU" sz="2400" dirty="0"/>
          </a:p>
        </p:txBody>
      </p:sp>
      <p:pic>
        <p:nvPicPr>
          <p:cNvPr id="11" name="Picture 2" descr="D:\Екатерина Павловна\Теплоход\Изображение 6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67150" y="2357430"/>
            <a:ext cx="5776849" cy="450057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456</Words>
  <Application>Microsoft Office PowerPoint</Application>
  <PresentationFormat>Экран (4:3)</PresentationFormat>
  <Paragraphs>102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Александровна</dc:creator>
  <cp:lastModifiedBy>Ольга</cp:lastModifiedBy>
  <cp:revision>20</cp:revision>
  <dcterms:created xsi:type="dcterms:W3CDTF">2009-02-26T09:40:36Z</dcterms:created>
  <dcterms:modified xsi:type="dcterms:W3CDTF">2009-03-03T09:46:11Z</dcterms:modified>
</cp:coreProperties>
</file>