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8" r:id="rId3"/>
    <p:sldId id="257" r:id="rId4"/>
    <p:sldId id="259" r:id="rId5"/>
    <p:sldId id="264" r:id="rId6"/>
    <p:sldId id="265" r:id="rId7"/>
    <p:sldId id="260" r:id="rId8"/>
    <p:sldId id="266" r:id="rId9"/>
    <p:sldId id="262" r:id="rId10"/>
    <p:sldId id="261" r:id="rId11"/>
    <p:sldId id="267" r:id="rId12"/>
    <p:sldId id="263" r:id="rId13"/>
    <p:sldId id="26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12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edtitl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1"/>
            <a:ext cx="6324600" cy="609600"/>
          </a:xfrm>
        </p:spPr>
        <p:txBody>
          <a:bodyPr/>
          <a:lstStyle>
            <a:lvl1pPr algn="r"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5867400" cy="609600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Redslide.jp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2/20/2013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dpsds.com/wp-content/uppsd/20120704/traffic-lights-sign.jpg" TargetMode="External"/><Relationship Id="rId13" Type="http://schemas.openxmlformats.org/officeDocument/2006/relationships/hyperlink" Target="http://s45.radikal.ru/i108/1011/b4/950554a75e19.jpg" TargetMode="External"/><Relationship Id="rId18" Type="http://schemas.openxmlformats.org/officeDocument/2006/relationships/hyperlink" Target="http://www.carclub.ru/files/news/photo/big/gibdd_reshila_kak_budet_vydelyat_peshehodnye_perehody.jpg" TargetMode="External"/><Relationship Id="rId3" Type="http://schemas.openxmlformats.org/officeDocument/2006/relationships/hyperlink" Target="http://medianet.yartel.ru/schools/kolodinka/images/stories/sm_full.aspx.jpg" TargetMode="External"/><Relationship Id="rId7" Type="http://schemas.openxmlformats.org/officeDocument/2006/relationships/hyperlink" Target="http://i.online.ua/pdd/img/znaks/33_1_33_b.gif" TargetMode="External"/><Relationship Id="rId12" Type="http://schemas.openxmlformats.org/officeDocument/2006/relationships/hyperlink" Target="http://t1.moskva.fm/uimg/photos/source/55/559371dad4ec5101f2ce84741e9a262a.gif" TargetMode="External"/><Relationship Id="rId17" Type="http://schemas.openxmlformats.org/officeDocument/2006/relationships/hyperlink" Target="http://www.igraza.ru/images/stories/slideshow/245.png" TargetMode="External"/><Relationship Id="rId2" Type="http://schemas.openxmlformats.org/officeDocument/2006/relationships/hyperlink" Target="http://900igr.net/kartinki/obg/Pravila-dorozhnogo-dvizhenija/012-1-uchenik-Burlit-v-dvizhenii-mostovaja-Begut-avto-speshat-tramvai.html" TargetMode="External"/><Relationship Id="rId16" Type="http://schemas.openxmlformats.org/officeDocument/2006/relationships/hyperlink" Target="http://www.igraza.ru/images/stories/244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2/2d/Zeichen_237.svg/600px-Zeichen_237.svg.png" TargetMode="External"/><Relationship Id="rId11" Type="http://schemas.openxmlformats.org/officeDocument/2006/relationships/hyperlink" Target="http://migvoronezh.ru/2012-11-18-13-26-03/42-2012-11-19-10-38-52/358-----1.html" TargetMode="External"/><Relationship Id="rId5" Type="http://schemas.openxmlformats.org/officeDocument/2006/relationships/hyperlink" Target="http://dic.academic.ru/pictures/wiki/files/55/7.7_(Road_sign).gif" TargetMode="External"/><Relationship Id="rId15" Type="http://schemas.openxmlformats.org/officeDocument/2006/relationships/hyperlink" Target="http://kolyan.net/uploads/posts/2011-02/1297748088_r0037.jpg" TargetMode="External"/><Relationship Id="rId10" Type="http://schemas.openxmlformats.org/officeDocument/2006/relationships/hyperlink" Target="http://nvmedia.ru/news/images/nizhnevartovsk/new/6.jpg" TargetMode="External"/><Relationship Id="rId19" Type="http://schemas.openxmlformats.org/officeDocument/2006/relationships/hyperlink" Target="http://nsportal.ru/nachalnaya-shkola/raznoe/vneklassnoe-meropriyatie-po-pdd-pravila-perekhoda-dorogi" TargetMode="External"/><Relationship Id="rId4" Type="http://schemas.openxmlformats.org/officeDocument/2006/relationships/hyperlink" Target="http://www.signsbcilluminated.com/wp-content/gallery/traffic-regulations/stop-sign.jpg" TargetMode="External"/><Relationship Id="rId9" Type="http://schemas.openxmlformats.org/officeDocument/2006/relationships/hyperlink" Target="http://900igr.net/datas/chelovek/Prava-rebjonka.files/0003-003-Deti-iemejut-pravo-na-besplatnoe-obrazovanie.jpg" TargetMode="External"/><Relationship Id="rId14" Type="http://schemas.openxmlformats.org/officeDocument/2006/relationships/hyperlink" Target="http://www.ynasveselo.ru/images/stories/picture/r004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1628800"/>
            <a:ext cx="3600400" cy="3600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Быть примерным пешеходом разрешается!</a:t>
            </a:r>
            <a:endParaRPr lang="ru-RU" b="1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8496944" cy="11045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41220"/>
                </a:solidFill>
                <a:latin typeface="Monotype Corsiva" pitchFamily="66" charset="0"/>
              </a:rPr>
              <a:t>Желтухина Маргарита Владимировна, учитель начальных классов, МКОУ «Ульяновская СОШ № 1», п. Ульяновка, </a:t>
            </a:r>
            <a:r>
              <a:rPr lang="ru-RU" sz="1800" smtClean="0">
                <a:solidFill>
                  <a:srgbClr val="741220"/>
                </a:solidFill>
                <a:latin typeface="Monotype Corsiva" pitchFamily="66" charset="0"/>
              </a:rPr>
              <a:t>Тосненского </a:t>
            </a:r>
            <a:r>
              <a:rPr lang="ru-RU" sz="1800" smtClean="0">
                <a:solidFill>
                  <a:srgbClr val="741220"/>
                </a:solidFill>
                <a:latin typeface="Monotype Corsiva" pitchFamily="66" charset="0"/>
              </a:rPr>
              <a:t>района, </a:t>
            </a:r>
            <a:r>
              <a:rPr lang="ru-RU" sz="1800" dirty="0" smtClean="0">
                <a:solidFill>
                  <a:srgbClr val="741220"/>
                </a:solidFill>
                <a:latin typeface="Monotype Corsiva" pitchFamily="66" charset="0"/>
              </a:rPr>
              <a:t>Ленинградской области.</a:t>
            </a:r>
            <a:endParaRPr lang="ru-RU" sz="1800" dirty="0">
              <a:solidFill>
                <a:srgbClr val="74122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Маргарита\Desktop\PDD _Uchebnik\pictures\86846147_2045074_9992753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628800"/>
            <a:ext cx="4006011" cy="3640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Дорожные 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16016" y="1340768"/>
            <a:ext cx="4211439" cy="136815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На дороге знак стоит,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Строгим тоном говорит: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"Запрещаю в этом месте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Ехать на велосипеде. </a:t>
            </a:r>
          </a:p>
          <a:p>
            <a:pPr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23528" y="2924944"/>
            <a:ext cx="4680520" cy="1569660"/>
            <a:chOff x="473291" y="3604712"/>
            <a:chExt cx="4572000" cy="1130318"/>
          </a:xfrm>
        </p:grpSpPr>
        <p:pic>
          <p:nvPicPr>
            <p:cNvPr id="4" name="Picture 1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051379" y="3708420"/>
              <a:ext cx="782897" cy="524759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</p:pic>
        <p:sp>
          <p:nvSpPr>
            <p:cNvPr id="5" name="Прямоугольник 4"/>
            <p:cNvSpPr/>
            <p:nvPr/>
          </p:nvSpPr>
          <p:spPr>
            <a:xfrm>
              <a:off x="473291" y="3604712"/>
              <a:ext cx="4572000" cy="113031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2. Треугольник. А внутри</a:t>
              </a:r>
            </a:p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Мчатся дети, посмотри!</a:t>
              </a:r>
            </a:p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Красный цвет огнём горит,</a:t>
              </a:r>
            </a:p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О чём нам это говорит? </a:t>
              </a:r>
              <a:r>
                <a:rPr lang="ru-RU" sz="2400" b="1" dirty="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ru-RU" sz="2400" dirty="0" smtClean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39552" y="1340768"/>
            <a:ext cx="3960440" cy="1323439"/>
            <a:chOff x="467544" y="1196752"/>
            <a:chExt cx="4572000" cy="100276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67544" y="1196752"/>
              <a:ext cx="4572000" cy="100276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1. Шли из школы мы домой, </a:t>
              </a: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Видим - знак на мостовой: </a:t>
              </a: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Синий круг, велосипед, </a:t>
              </a: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Ничего другого нет.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1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42017" y="1524115"/>
              <a:ext cx="942940" cy="64653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</p:pic>
      </p:grpSp>
      <p:grpSp>
        <p:nvGrpSpPr>
          <p:cNvPr id="19" name="Группа 18"/>
          <p:cNvGrpSpPr/>
          <p:nvPr/>
        </p:nvGrpSpPr>
        <p:grpSpPr>
          <a:xfrm>
            <a:off x="395536" y="4581128"/>
            <a:ext cx="4896718" cy="1569660"/>
            <a:chOff x="395536" y="4581128"/>
            <a:chExt cx="4896718" cy="156966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95536" y="4581128"/>
              <a:ext cx="468052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3. Форма странная у знака.  </a:t>
              </a:r>
            </a:p>
            <a:p>
              <a:r>
                <a:rPr lang="ru-RU" sz="2400" dirty="0" smtClean="0"/>
                <a:t>    Больше нет таких, ребята! </a:t>
              </a:r>
            </a:p>
            <a:p>
              <a:r>
                <a:rPr lang="ru-RU" sz="2400" dirty="0" smtClean="0"/>
                <a:t>    Не квадрат он и не круг, </a:t>
              </a:r>
            </a:p>
            <a:p>
              <a:r>
                <a:rPr lang="ru-RU" sz="2400" dirty="0" smtClean="0"/>
                <a:t>   а машины встали вдруг.</a:t>
              </a:r>
              <a:endParaRPr lang="ru-RU" sz="2400" dirty="0"/>
            </a:p>
          </p:txBody>
        </p:sp>
        <p:pic>
          <p:nvPicPr>
            <p:cNvPr id="14" name="Picture 15" descr="zn2_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27984" y="5013176"/>
              <a:ext cx="864270" cy="864269"/>
            </a:xfrm>
            <a:prstGeom prst="rect">
              <a:avLst/>
            </a:prstGeom>
            <a:noFill/>
          </p:spPr>
        </p:pic>
      </p:grpSp>
      <p:pic>
        <p:nvPicPr>
          <p:cNvPr id="5121" name="Picture 1" descr="C:\Users\Маргарита\Desktop\PDD _Uchebnik\559371dad4ec5101f2ce84741e9a262a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06430" y="1857782"/>
            <a:ext cx="1091777" cy="1083936"/>
          </a:xfrm>
          <a:prstGeom prst="rect">
            <a:avLst/>
          </a:prstGeom>
          <a:noFill/>
        </p:spPr>
      </p:pic>
      <p:grpSp>
        <p:nvGrpSpPr>
          <p:cNvPr id="20" name="Группа 19"/>
          <p:cNvGrpSpPr/>
          <p:nvPr/>
        </p:nvGrpSpPr>
        <p:grpSpPr>
          <a:xfrm>
            <a:off x="5076055" y="3250314"/>
            <a:ext cx="3888432" cy="2952613"/>
            <a:chOff x="5345704" y="2236150"/>
            <a:chExt cx="3474770" cy="3461522"/>
          </a:xfrm>
        </p:grpSpPr>
        <p:sp>
          <p:nvSpPr>
            <p:cNvPr id="5122" name="Rectangle 2"/>
            <p:cNvSpPr>
              <a:spLocks noChangeArrowheads="1"/>
            </p:cNvSpPr>
            <p:nvPr/>
          </p:nvSpPr>
          <p:spPr bwMode="auto">
            <a:xfrm>
              <a:off x="5345704" y="2236150"/>
              <a:ext cx="3474770" cy="270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5. Всем знакомые полоски 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Знает малый, знает взрослый. 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На ту сторону ведет 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Пешеходный переход.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 </a:t>
              </a:r>
            </a:p>
          </p:txBody>
        </p:sp>
        <p:pic>
          <p:nvPicPr>
            <p:cNvPr id="5124" name="Picture 4" descr="C:\Users\Маргарита\Desktop\PDD _Uchebnik\pictures\gibdd_reshila_kak_budet_vydelyat_peshehodnye_perehody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697004" y="4640534"/>
              <a:ext cx="1585709" cy="105713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аргарита\Desktop\PDD _Uchebnik\pictures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412776"/>
            <a:ext cx="3771729" cy="352839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11760" y="1124744"/>
            <a:ext cx="63904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 </a:t>
            </a:r>
          </a:p>
          <a:p>
            <a:r>
              <a:rPr lang="ru-RU" dirty="0" smtClean="0"/>
              <a:t>                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проспекты, и бульвары -        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Всюду улицы шумны,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Проходи по тротуару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Только с правой стороны!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Тут шалить, мешать народу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Запрещается!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Быть примерным пешеходом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         Разрешается!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Шифровка</a:t>
            </a:r>
            <a:br>
              <a:rPr lang="ru-RU" dirty="0" smtClean="0"/>
            </a:br>
            <a:r>
              <a:rPr lang="ru-RU" dirty="0" smtClean="0"/>
              <a:t>(работа в парах)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Л   с   и    г    и   т   ч   с   о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а   т    в   о    у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 6    1    7  10  15   5   2   4   9  12  3  14   8   11  13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098" name="Picture 2" descr="C:\Users\Маргарита\Desktop\PDD _Uchebnik\pictures\0003-003-Deti-iemejut-pravo-na-besplatnoe-obrazovani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2996952"/>
            <a:ext cx="4601966" cy="29777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276872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Будьте  внимательны на дорогах!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400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http://900igr.net/kartinki/obg/Pravila-dorozhnogo-dvizhenija/012-1-uchenik-Burlit-v-dvizhenii-mostovaja-Begut-avto-speshat-tramvai.html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стихотворение 1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http://medianet.yartel.ru/schools/kolodinka/images/stories/sm_full.aspx.jpg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детям знать положено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http://www.signsbcilluminated.com/wp-content/gallery/traffic-regulations/stop-sign.jpg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 стоп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http://dic.academic.ru/pictures/wiki/files/55/7.7_%28Road_sign%29.gif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вилка и нож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http://upload.wikimedia.org/wikipedia/commons/thumb/2/2d/Zeichen_237.svg/600px-Zeichen_237.svg.png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велосипед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http://i.online.ua/pdd/img/znaks/33_1_33_b.gif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дети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Калынова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Е.П.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ПДД-кафе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«У перекрестка»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http://www.psdpsds.com/wp-content/uppsd/20120704/traffic-lights-sign.jpg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светофор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http://900igr.net/datas/chelovek/Prava-rebjonka.files/0003-003-Deti-iemejut-pravo-na-besplatnoe-obrazovanie.jpg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в парах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И.Ю. Правила дорожного движения»  в рамках предмета ОСНОВЫ БЕЗОПАСНОСТИ ЖИЗНЕДЕЯТЕЛЬНОСТИ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http://nvmedia.ru/news/images/nizhnevartovsk/new/6.jpg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пешеходный переход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http://migvoronezh.ru/2012-11-18-13-26-03/42-2012-11-19-10-38-52/358-----1.html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заучи закон простой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http://t1.moskva.fm/uimg/photos/source/55/559371dad4ec5101f2ce84741e9a262a.gif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запрет на велосипеде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http://s45.radikal.ru/i108/1011/b4/950554a75e19.jpg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зебра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http://www.ynasveselo.ru/images/stories/picture/r0040.jpg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ребус трамвай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http://kolyan.net/uploads/posts/2011-02/1297748088_r0037.jpg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ребус велосипед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6"/>
              </a:rPr>
              <a:t>http://www.igraza.ru/images/stories/244.png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ребус такси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7"/>
              </a:rPr>
              <a:t>http://www.igraza.ru/images/stories/slideshow/245.png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ребус автобус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8"/>
              </a:rPr>
              <a:t>http://www.carclub.ru/files/news/photo/big/gibdd_reshila_kak_budet_vydelyat_peshehodnye_perehody.jpg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зебра 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9"/>
              </a:rPr>
              <a:t>http://nsportal.ru/nachalnaya-shkola/raznoe/vneklassnoe-meropriyatie-po-pdd-pravila-perekhoda-dorogi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b="1" i="1" dirty="0" smtClean="0">
              <a:solidFill>
                <a:srgbClr val="CC33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Цели и задачи:</a:t>
            </a:r>
            <a:endParaRPr lang="ru-RU" sz="3600" b="1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4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Создать условия для развития у младших школьников знать и соблюдать правила дорожного движения..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400" dirty="0" smtClean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  Повторить знания учащихся по ПДД; названия и обозначение дорожных знаков.   Сформировать у обучающихся представление об организации движения пешеходов и  транспортных средств на дорогах.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  Развивать память;  логическое мышление, речь, обогащать словарный запас и расширять детский кругозор. Довести до сознания детей важность соблюдения Правил дорожного движения.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Воспитывать внимание, навыки осознанного использования ПДД в повседневной жизни, воспитывать чувство дисциплинированности.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Детям знать положено!</a:t>
            </a:r>
            <a:endParaRPr lang="ru-RU" b="1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85740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Раскодируйте слово. 17, 6,  26,  6, 23, 16, 5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Кто такой пешеход?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        Бурлит в движенье мостовая: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      Бегут авто, спешат трамваи.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    Все будьте правилу верны-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      Держитесь правой стороны.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какой стороне надо передвигаться?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     Объяснить надо запросто,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      Будь ты юн или стар: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     Мостовая - для транспорта,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           Для тебя тротуар!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Маргарита\Desktop\PDD _Uchebnik\pictures\sm_full.asp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99081" y="4077072"/>
            <a:ext cx="3299845" cy="24482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444208" y="1340768"/>
            <a:ext cx="1923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(ПЕШЕХОД)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Ребусы о транспорте</a:t>
            </a:r>
            <a:endParaRPr lang="ru-RU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996952"/>
            <a:ext cx="182620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велосипед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6093296"/>
            <a:ext cx="1570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трамвай</a:t>
            </a:r>
            <a:endParaRPr lang="ru-RU" sz="2800" b="1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2996952"/>
            <a:ext cx="1393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автобус</a:t>
            </a:r>
            <a:endParaRPr lang="ru-RU" sz="2800" b="1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6093296"/>
            <a:ext cx="1108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такси</a:t>
            </a:r>
            <a:endParaRPr lang="ru-RU" sz="2800" b="1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C:\Users\Маргарита\Desktop\PDD _Uchebnik\pictures\велосипед ребу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268760"/>
            <a:ext cx="3024336" cy="16245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1266" name="Picture 2" descr="C:\Users\Маргарита\Desktop\PDD _Uchebnik\pictures\ребус трамва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717032"/>
            <a:ext cx="3705225" cy="234086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1267" name="Picture 3" descr="C:\Users\Маргарита\Desktop\PDD _Uchebnik\pictures\24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920" y="1124744"/>
            <a:ext cx="4762500" cy="1905000"/>
          </a:xfrm>
          <a:prstGeom prst="rect">
            <a:avLst/>
          </a:prstGeom>
          <a:noFill/>
        </p:spPr>
      </p:pic>
      <p:pic>
        <p:nvPicPr>
          <p:cNvPr id="11268" name="Picture 4" descr="C:\Users\Маргарита\Desktop\PDD _Uchebnik\pictures\244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39952" y="3717032"/>
            <a:ext cx="4762500" cy="233704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79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41220"/>
                </a:solidFill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3600" dirty="0">
              <a:solidFill>
                <a:srgbClr val="7412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Пешеход! Пешеход!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Помни ты про переход!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Подземный, наземный,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Похожий на зебру.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Знай, что только переход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 машин тебя спасёт.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Переходить надо только в строго установленных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местах.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Иди через улицу там пешеход,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Где знаком указан тебе «переход».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При переходе улицы с двусторонним движением сначала надо посмотреть налево, а дойдя до середины- направо.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                                                                          Где улицу надо тебе перейти-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                                                                          О правиле помни простом: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                                                                          Внимательно налево сперва погляди,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                                                                          Направо взгляни потом.</a:t>
            </a:r>
          </a:p>
          <a:p>
            <a:endParaRPr lang="ru-RU" dirty="0"/>
          </a:p>
        </p:txBody>
      </p:sp>
      <p:pic>
        <p:nvPicPr>
          <p:cNvPr id="5122" name="Picture 2" descr="C:\Users\Маргарита\Desktop\PDD _Uchebnik\pictures\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4437112"/>
            <a:ext cx="2664296" cy="2243906"/>
          </a:xfrm>
          <a:prstGeom prst="rect">
            <a:avLst/>
          </a:prstGeom>
          <a:noFill/>
        </p:spPr>
      </p:pic>
      <p:pic>
        <p:nvPicPr>
          <p:cNvPr id="5" name="Picture 3" descr="C:\Users\Маргарита\Desktop\PDD _Uchebnik\pictures\950554a75e19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8144" y="1196752"/>
            <a:ext cx="2808312" cy="210623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476672"/>
            <a:ext cx="4320480" cy="1143000"/>
          </a:xfrm>
        </p:spPr>
        <p:txBody>
          <a:bodyPr/>
          <a:lstStyle/>
          <a:p>
            <a:pPr algn="l"/>
            <a:r>
              <a:rPr lang="ru-RU" dirty="0" smtClean="0"/>
              <a:t>Велосипед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4824536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1) С какого возраста разрешается езда на велосипеде по улицам и дорогам 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с 16 лет   б) с 12 лет     в) с 14 лет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2) Чем должен быть оборудован велосипед для езды в светлое время суток?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звонком, зеркалом, насосом    б) насосом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в) фляжкой для питья.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3) Можно ли ездить на велосипеде по улицам и дорогам без рук?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можно, если рядом нет машин     б) нельзя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4) Можно ли перевозить пассажиров на велосипеде?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можно детей на раме    б) можно детей на багажнике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в) нельзя, исключение для детей 7 лет, при условии, что велосипед оборудован специальным сиденьем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844824"/>
            <a:ext cx="4211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5) В каких местах запрещено движение на велосипеде?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там, где много злых собак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по тротуарам и пешеходным дорожкам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по велосипедным дорожкам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6) Как должен двигаться велосипедист по проезжей части?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очень осторожно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не далее третьего ряда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не далее 1 метра от тротуара или обочины</a:t>
            </a:r>
          </a:p>
          <a:p>
            <a:endParaRPr lang="ru-RU" dirty="0"/>
          </a:p>
        </p:txBody>
      </p:sp>
      <p:pic>
        <p:nvPicPr>
          <p:cNvPr id="6146" name="Picture 2" descr="C:\Users\Маргарита\Desktop\PDD _Uchebnik\pictures\600px-Zeichen_237.svg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312" y="332656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1008" y="260648"/>
            <a:ext cx="5842992" cy="1143000"/>
          </a:xfrm>
        </p:spPr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pic>
        <p:nvPicPr>
          <p:cNvPr id="4" name="Рисунок 1" descr="pict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02714" y="1340768"/>
            <a:ext cx="391752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457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tabLst>
                <a:tab pos="1127125" algn="l"/>
              </a:tabLst>
            </a:pPr>
            <a: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Человек, управляющий движением на перекрёстке или пешеходном переходе.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>
              <a:buFontTx/>
              <a:buAutoNum type="arabicPeriod"/>
              <a:tabLst>
                <a:tab pos="1127125" algn="l"/>
              </a:tabLst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Часть дороги, выделенная для пешеходов и приподнятая над проезжей частью.</a:t>
            </a:r>
            <a:r>
              <a:rPr lang="ru-RU" sz="2000" dirty="0" smtClean="0"/>
              <a:t> </a:t>
            </a:r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tabLst>
                <a:tab pos="1127125" algn="l"/>
              </a:tabLst>
            </a:pPr>
            <a: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Место пересечения дорог, на котором вы должны переходить дорогу, если</a:t>
            </a:r>
            <a:b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поблизости нет пешеходного перехода.</a:t>
            </a:r>
          </a:p>
          <a:p>
            <a:pPr marL="342900" indent="-342900">
              <a:buFontTx/>
              <a:buAutoNum type="arabicPeriod"/>
              <a:tabLst>
                <a:tab pos="1127125" algn="l"/>
              </a:tabLst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Он бывает подземный, наземный и надземный.</a:t>
            </a:r>
          </a:p>
          <a:p>
            <a:pPr marL="342900" indent="-342900">
              <a:buFontTx/>
              <a:buAutoNum type="arabicPeriod"/>
              <a:tabLst>
                <a:tab pos="1127125" algn="l"/>
              </a:tabLst>
            </a:pPr>
            <a: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Животное, название которого присвоили пешеходному переходу.</a:t>
            </a:r>
          </a:p>
          <a:p>
            <a:pPr marL="342900" indent="-342900">
              <a:tabLst>
                <a:tab pos="1127125" algn="l"/>
              </a:tabLst>
            </a:pPr>
            <a:endParaRPr lang="ru-RU" sz="20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tabLst>
                <a:tab pos="1127125" algn="l"/>
              </a:tabLst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Трёхцветный регулировщик движения.</a:t>
            </a:r>
          </a:p>
          <a:p>
            <a:pPr marL="342900" indent="-342900">
              <a:tabLst>
                <a:tab pos="1127125" algn="l"/>
              </a:tabLst>
            </a:pPr>
            <a: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7. Она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расположена</a:t>
            </a:r>
            <a:r>
              <a:rPr lang="ru-RU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рядом с проезжей частью дороги. </a:t>
            </a:r>
            <a:endParaRPr lang="ru-RU" sz="2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052736"/>
            <a:ext cx="1621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(</a:t>
            </a:r>
            <a:r>
              <a:rPr lang="ru-RU" sz="1600" i="1" dirty="0" smtClean="0"/>
              <a:t>регулировщик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988840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i="1" dirty="0" smtClean="0"/>
              <a:t>тротуар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342900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i="1" dirty="0" smtClean="0"/>
              <a:t>перекрёсток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4077072"/>
            <a:ext cx="1177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i="1" dirty="0" smtClean="0"/>
              <a:t>переход)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5013176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i="1" dirty="0" smtClean="0"/>
              <a:t>зебра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5589240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i="1" dirty="0" smtClean="0"/>
              <a:t>светофор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6237312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i="1" dirty="0" smtClean="0"/>
              <a:t>обочина).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Дорожная ситуация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/>
          </a:p>
          <a:p>
            <a:r>
              <a:rPr lang="ru-RU" b="1" u="sng" dirty="0" smtClean="0"/>
              <a:t>Первая ситуация:</a:t>
            </a:r>
            <a:r>
              <a:rPr lang="ru-RU" u="sng" dirty="0" smtClean="0"/>
              <a:t> </a:t>
            </a:r>
            <a:r>
              <a:rPr lang="ru-RU" dirty="0" smtClean="0"/>
              <a:t>Дети (два мальчика и три девочки) вышли из школы. Когда они подошли к пешеходному переходу, зеленый сигнал уже начал мигать. Мальчики побежали через дорогу, а девочки остались дожидаться следующего сигнала. </a:t>
            </a:r>
          </a:p>
          <a:p>
            <a:r>
              <a:rPr lang="ru-RU" b="1" i="1" dirty="0" smtClean="0"/>
              <a:t>Вопрос: сколько детей правильно перешло дорогу? Почему?</a:t>
            </a:r>
            <a:r>
              <a:rPr lang="ru-RU" i="1" dirty="0" smtClean="0"/>
              <a:t>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u="sng" dirty="0" smtClean="0"/>
          </a:p>
          <a:p>
            <a:r>
              <a:rPr lang="ru-RU" b="1" u="sng" dirty="0" smtClean="0"/>
              <a:t>Вторая ситуация:</a:t>
            </a:r>
            <a:r>
              <a:rPr lang="ru-RU" u="sng" dirty="0" smtClean="0"/>
              <a:t> </a:t>
            </a:r>
            <a:r>
              <a:rPr lang="ru-RU" dirty="0" smtClean="0"/>
              <a:t>Из автобуса вышли шесть человек. Трое перешли дорогу по пешеходному переходу, двое обошли автобус спереди, один остался на остановке. </a:t>
            </a:r>
          </a:p>
          <a:p>
            <a:r>
              <a:rPr lang="ru-RU" b="1" i="1" dirty="0" smtClean="0"/>
              <a:t>Вопрос: сколько человек поступили правильно?</a:t>
            </a:r>
            <a:r>
              <a:rPr lang="ru-RU" i="1" dirty="0" smtClean="0"/>
              <a:t> </a:t>
            </a:r>
          </a:p>
          <a:p>
            <a:endParaRPr lang="ru-RU" b="1" u="sng" dirty="0" smtClean="0"/>
          </a:p>
          <a:p>
            <a:endParaRPr lang="ru-RU" b="1" u="sng" dirty="0" smtClean="0"/>
          </a:p>
          <a:p>
            <a:r>
              <a:rPr lang="ru-RU" b="1" u="sng" dirty="0" smtClean="0"/>
              <a:t>Третья ситуация: </a:t>
            </a:r>
            <a:r>
              <a:rPr lang="ru-RU" dirty="0" smtClean="0"/>
              <a:t>Семеро ребят играли в мяч на проезжей части. Двое ушли. Остальные продолжали играть на дороге. </a:t>
            </a:r>
          </a:p>
          <a:p>
            <a:r>
              <a:rPr lang="ru-RU" b="1" i="1" dirty="0" smtClean="0"/>
              <a:t>Вопрос: сколько ребят поступили правильно?</a:t>
            </a:r>
            <a:r>
              <a:rPr lang="ru-RU" i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36912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(Ответ: три девочки. Зеленый мигающий сигнал светофора предупреждает, что сейчас включится красный. Безопаснее дождаться следующего зеленого сигнала. Бежать через дорогу опасно.)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43711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(Ответ: трое. Нужно переходить дорогу по пешеходному переходу.)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87727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(Ответ: ни одного. Играть на проезжей части запрещено.)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149080"/>
            <a:ext cx="52565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красный – вы стоите на месте, желтый – хлопаете в ладоши, зеленый – ходьба на месте.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: красный, желтый, зеленый</a:t>
            </a:r>
            <a:endParaRPr lang="ru-RU" dirty="0"/>
          </a:p>
        </p:txBody>
      </p:sp>
      <p:pic>
        <p:nvPicPr>
          <p:cNvPr id="3075" name="Picture 3" descr="C:\Users\Маргарита\Desktop\PDD _Uchebnik\pictures\traffic-lights-sig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463782"/>
            <a:ext cx="2880320" cy="477353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355976" y="1556792"/>
            <a:ext cx="40620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Заучи закон простой,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Красный свет зажегся – стой!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Желтый скажет пешеходу: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«Приготовься к переходу»!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зеленый впереди,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 он всем:  «Иди»!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ctRed_Update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Красные области</Template>
  <TotalTime>238</TotalTime>
  <Words>642</Words>
  <Application>Microsoft Office PowerPoint</Application>
  <PresentationFormat>Экран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AbstractRed_Updated</vt:lpstr>
      <vt:lpstr>Быть примерным пешеходом разрешается!</vt:lpstr>
      <vt:lpstr>Цели и задачи:</vt:lpstr>
      <vt:lpstr>Детям знать положено!</vt:lpstr>
      <vt:lpstr>Ребусы о транспорте</vt:lpstr>
      <vt:lpstr>Пешеходный переход</vt:lpstr>
      <vt:lpstr>Велосипед</vt:lpstr>
      <vt:lpstr>Кроссворд</vt:lpstr>
      <vt:lpstr>Дорожная ситуация</vt:lpstr>
      <vt:lpstr>Физминутка: красный, желтый, зеленый</vt:lpstr>
      <vt:lpstr>Дорожные знаки</vt:lpstr>
      <vt:lpstr>Слайд 11</vt:lpstr>
      <vt:lpstr>Шифровка (работа в парах)</vt:lpstr>
      <vt:lpstr>Слайд 13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Быть примерным пешеходом разрешается</dc:title>
  <dc:creator>Маргарита</dc:creator>
  <cp:lastModifiedBy>Маргарита</cp:lastModifiedBy>
  <cp:revision>34</cp:revision>
  <dcterms:created xsi:type="dcterms:W3CDTF">2013-02-17T04:04:27Z</dcterms:created>
  <dcterms:modified xsi:type="dcterms:W3CDTF">2013-02-20T13:35:20Z</dcterms:modified>
</cp:coreProperties>
</file>