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9428641732283496E-2"/>
          <c:y val="3.433587598425198E-2"/>
          <c:w val="0.74889944225721794"/>
          <c:h val="0.7948021653543305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50</c:v>
                </c:pt>
                <c:pt idx="1">
                  <c:v>65</c:v>
                </c:pt>
                <c:pt idx="2">
                  <c:v>75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</c:numCache>
            </c:numRef>
          </c:val>
        </c:ser>
        <c:axId val="73245440"/>
        <c:axId val="73246976"/>
      </c:barChart>
      <c:catAx>
        <c:axId val="73245440"/>
        <c:scaling>
          <c:orientation val="minMax"/>
        </c:scaling>
        <c:axPos val="b"/>
        <c:tickLblPos val="nextTo"/>
        <c:crossAx val="73246976"/>
        <c:crosses val="autoZero"/>
        <c:auto val="1"/>
        <c:lblAlgn val="ctr"/>
        <c:lblOffset val="100"/>
      </c:catAx>
      <c:valAx>
        <c:axId val="73246976"/>
        <c:scaling>
          <c:orientation val="minMax"/>
        </c:scaling>
        <c:axPos val="l"/>
        <c:majorGridlines/>
        <c:numFmt formatCode="General" sourceLinked="1"/>
        <c:tickLblPos val="nextTo"/>
        <c:crossAx val="732454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D04F-44B4-4FB9-ADF4-45C69806706C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D47E-AA85-4219-8DC1-1AC8FF648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D04F-44B4-4FB9-ADF4-45C69806706C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D47E-AA85-4219-8DC1-1AC8FF648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D04F-44B4-4FB9-ADF4-45C69806706C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D47E-AA85-4219-8DC1-1AC8FF648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D04F-44B4-4FB9-ADF4-45C69806706C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D47E-AA85-4219-8DC1-1AC8FF648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D04F-44B4-4FB9-ADF4-45C69806706C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D47E-AA85-4219-8DC1-1AC8FF648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D04F-44B4-4FB9-ADF4-45C69806706C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D47E-AA85-4219-8DC1-1AC8FF648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D04F-44B4-4FB9-ADF4-45C69806706C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D47E-AA85-4219-8DC1-1AC8FF648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D04F-44B4-4FB9-ADF4-45C69806706C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D47E-AA85-4219-8DC1-1AC8FF648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D04F-44B4-4FB9-ADF4-45C69806706C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D47E-AA85-4219-8DC1-1AC8FF648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D04F-44B4-4FB9-ADF4-45C69806706C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D47E-AA85-4219-8DC1-1AC8FF648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D04F-44B4-4FB9-ADF4-45C69806706C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57D47E-AA85-4219-8DC1-1AC8FF6480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B8D04F-44B4-4FB9-ADF4-45C69806706C}" type="datetimeFigureOut">
              <a:rPr lang="ru-RU" smtClean="0"/>
              <a:pPr/>
              <a:t>31.01.2010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57D47E-AA85-4219-8DC1-1AC8FF64807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642918"/>
            <a:ext cx="6172200" cy="257176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Palatino Linotype" pitchFamily="18" charset="0"/>
              </a:rPr>
              <a:t>«Кукольный театр как центр социализации детей в условиях сельской малокомплектной школы»</a:t>
            </a:r>
            <a:endParaRPr lang="ru-RU" sz="3200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5072074"/>
            <a:ext cx="6172200" cy="1371600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выполнена</a:t>
            </a:r>
          </a:p>
          <a:p>
            <a:pPr algn="r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учителем начальных классов </a:t>
            </a:r>
          </a:p>
          <a:p>
            <a:pPr algn="r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Шипицынской ООШ</a:t>
            </a:r>
          </a:p>
          <a:p>
            <a:pPr algn="r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Поповой Тамарой Гамлетовной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876"/>
            <a:ext cx="3571900" cy="253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Содержание программы </a:t>
            </a:r>
            <a:br>
              <a:rPr lang="ru-RU" b="1" u="sng" dirty="0" smtClean="0"/>
            </a:br>
            <a:r>
              <a:rPr lang="ru-RU" b="1" u="sng" dirty="0" smtClean="0"/>
              <a:t>«Наш первоклассный театр «Чебурашка»</a:t>
            </a:r>
            <a:endParaRPr lang="ru-R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143116"/>
            <a:ext cx="52149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Программа рассчитана на 4 года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571744"/>
            <a:ext cx="78581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Разделы программы:</a:t>
            </a:r>
          </a:p>
          <a:p>
            <a:pPr marL="400050" indent="-400050">
              <a:buAutoNum type="romanUcPeriod"/>
            </a:pPr>
            <a:r>
              <a:rPr lang="ru-RU" sz="2400" dirty="0" smtClean="0"/>
              <a:t>Сценическая речь</a:t>
            </a:r>
          </a:p>
          <a:p>
            <a:pPr marL="400050" indent="-400050">
              <a:buAutoNum type="romanUcPeriod"/>
            </a:pPr>
            <a:r>
              <a:rPr lang="ru-RU" sz="2400" dirty="0" smtClean="0"/>
              <a:t> </a:t>
            </a:r>
            <a:r>
              <a:rPr lang="ru-RU" sz="2400" dirty="0" smtClean="0"/>
              <a:t>Театральная </a:t>
            </a:r>
            <a:r>
              <a:rPr lang="ru-RU" sz="2400" dirty="0" smtClean="0"/>
              <a:t>игра</a:t>
            </a:r>
          </a:p>
          <a:p>
            <a:pPr marL="400050" indent="-400050">
              <a:buAutoNum type="romanUcPeriod"/>
            </a:pPr>
            <a:r>
              <a:rPr lang="ru-RU" sz="2400" dirty="0" smtClean="0"/>
              <a:t> Ритмопластика</a:t>
            </a:r>
          </a:p>
          <a:p>
            <a:pPr marL="400050" indent="-400050">
              <a:buAutoNum type="romanUcPeriod"/>
            </a:pPr>
            <a:r>
              <a:rPr lang="ru-RU" sz="2400" dirty="0" smtClean="0"/>
              <a:t> </a:t>
            </a:r>
            <a:r>
              <a:rPr lang="ru-RU" sz="2400" dirty="0" err="1" smtClean="0"/>
              <a:t>Кукловождение</a:t>
            </a:r>
            <a:endParaRPr lang="ru-RU" sz="2400" dirty="0" smtClean="0"/>
          </a:p>
          <a:p>
            <a:pPr marL="400050" indent="-400050">
              <a:buAutoNum type="romanUcPeriod"/>
            </a:pPr>
            <a:r>
              <a:rPr lang="ru-RU" sz="2400" dirty="0" smtClean="0"/>
              <a:t> Работа над кукольным спектаклем</a:t>
            </a:r>
          </a:p>
          <a:p>
            <a:pPr marL="400050" indent="-400050">
              <a:buAutoNum type="romanUcPeriod"/>
            </a:pPr>
            <a:r>
              <a:rPr lang="ru-RU" sz="2400" dirty="0" smtClean="0"/>
              <a:t> Прикладное творчество</a:t>
            </a:r>
          </a:p>
          <a:p>
            <a:pPr marL="400050" indent="-400050">
              <a:buAutoNum type="romanUcPeriod"/>
            </a:pPr>
            <a:r>
              <a:rPr lang="ru-RU" sz="2400" dirty="0" smtClean="0"/>
              <a:t> Основы театральной культуры </a:t>
            </a:r>
          </a:p>
          <a:p>
            <a:pPr marL="400050" indent="-400050">
              <a:buAutoNum type="romanUcPeriod"/>
            </a:pPr>
            <a:r>
              <a:rPr lang="ru-RU" sz="2400" dirty="0" smtClean="0"/>
              <a:t> Проектная деятельность</a:t>
            </a:r>
          </a:p>
          <a:p>
            <a:pPr marL="400050" indent="-400050">
              <a:buAutoNum type="romanUcPeriod"/>
            </a:pPr>
            <a:r>
              <a:rPr lang="ru-RU" sz="2400" dirty="0" smtClean="0"/>
              <a:t> Культура общения</a:t>
            </a:r>
          </a:p>
          <a:p>
            <a:pPr marL="400050" indent="-400050">
              <a:buAutoNum type="romanUcPeriod"/>
            </a:pPr>
            <a:r>
              <a:rPr lang="ru-RU" sz="2400" dirty="0" smtClean="0"/>
              <a:t> Индивидуальная работа с детьми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ctr"/>
            <a:r>
              <a:rPr lang="ru-RU" b="1" u="sng" dirty="0" smtClean="0"/>
              <a:t>Формы работы</a:t>
            </a:r>
            <a:endParaRPr lang="ru-R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643050"/>
            <a:ext cx="50720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Методы</a:t>
            </a:r>
            <a:r>
              <a:rPr lang="ru-RU" sz="20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Словесные;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Демонстрационно – наглядные;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Проектные;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Проблемно - поисковые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429000"/>
            <a:ext cx="68580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/>
              <a:t>Содержание работы:</a:t>
            </a:r>
          </a:p>
          <a:p>
            <a:pPr>
              <a:buFontTx/>
              <a:buChar char="-"/>
            </a:pPr>
            <a:r>
              <a:rPr lang="ru-RU" sz="2000" dirty="0" smtClean="0"/>
              <a:t>Постановка: </a:t>
            </a:r>
            <a:r>
              <a:rPr lang="ru-RU" sz="2000" dirty="0" smtClean="0"/>
              <a:t>этюдов,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smtClean="0"/>
              <a:t>кукольных спектаклей.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smtClean="0"/>
              <a:t>Разработка: декораций,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smtClean="0"/>
              <a:t>художественных </a:t>
            </a:r>
            <a:r>
              <a:rPr lang="ru-RU" sz="2000" dirty="0" smtClean="0"/>
              <a:t>номеров с использованием </a:t>
            </a:r>
            <a:r>
              <a:rPr lang="ru-RU" sz="2000" dirty="0" smtClean="0"/>
              <a:t>кукол.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 Внедрение проектной деятельности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Использование театральных образовательных технологий:</a:t>
            </a:r>
            <a:endParaRPr lang="ru-R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928802"/>
            <a:ext cx="80010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000" dirty="0" smtClean="0"/>
              <a:t>технология творческой групповой работы                   постановка спектаклей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личностно – ориентированное обучение                    участие в конкурсах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проектные технологии                   разработка проектов «Наш первоклассный театр», «Волшебные куклы»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информационные технологии                    создание слайдовых презентаций, использование «Интернет – ресурсов», создание фонограмм к спектаклям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 технология развивающего обучения                   постановка художественных номеров</a:t>
            </a:r>
            <a:endParaRPr lang="ru-RU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929322" y="214311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86446" y="271462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714744" y="335756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43438" y="400050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86380" y="485776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Предполагаемые результаты и способы проверки:</a:t>
            </a:r>
            <a:endParaRPr lang="ru-RU" b="1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7290" y="2285992"/>
          <a:ext cx="6096000" cy="38404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/>
                <a:gridCol w="3048000"/>
              </a:tblGrid>
              <a:tr h="38076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sng" dirty="0" smtClean="0"/>
                        <a:t>Внешние результаты</a:t>
                      </a:r>
                      <a:endParaRPr lang="ru-RU" sz="2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u="sng" dirty="0" smtClean="0"/>
                        <a:t>Внутренние результаты</a:t>
                      </a:r>
                      <a:endParaRPr lang="ru-RU" sz="2400" b="1" i="1" u="sng" dirty="0"/>
                    </a:p>
                  </a:txBody>
                  <a:tcPr/>
                </a:tc>
              </a:tr>
              <a:tr h="38076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Показ спектаклей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Навыки сотрудничества,</a:t>
                      </a:r>
                      <a:r>
                        <a:rPr lang="ru-RU" sz="2000" b="1" baseline="0" dirty="0" smtClean="0"/>
                        <a:t> самопрезентации</a:t>
                      </a:r>
                      <a:endParaRPr lang="ru-RU" sz="2000" b="1" dirty="0"/>
                    </a:p>
                  </a:txBody>
                  <a:tcPr/>
                </a:tc>
              </a:tr>
              <a:tr h="38076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Участие в выставках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Трудолюбие, эмоциональная гибкость</a:t>
                      </a:r>
                      <a:endParaRPr lang="ru-RU" sz="2000" b="1" dirty="0"/>
                    </a:p>
                  </a:txBody>
                  <a:tcPr/>
                </a:tc>
              </a:tr>
              <a:tr h="38076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Участие в конкурсах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Способность к адекватной оценке,</a:t>
                      </a:r>
                      <a:r>
                        <a:rPr lang="ru-RU" sz="2000" b="1" baseline="0" dirty="0" smtClean="0"/>
                        <a:t> к самореализации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u="sng" dirty="0" smtClean="0"/>
              <a:t>Формы фиксации и отслеживания результатов:</a:t>
            </a:r>
            <a:endParaRPr lang="ru-RU" sz="4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285992"/>
            <a:ext cx="5715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Летопись сказочной мастерской кукольного театра «Чебурашка»;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Отзывы о спектаклях;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Детские рисунки и высказывания о спектаклях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85728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За счёт приобщения  к кукольному театру выявлены следующие результаты социального развития личности ребёнка: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1643050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Диагностика освоения социальных отношений в кукольном театре со сверстниками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571604" y="242886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285728"/>
            <a:ext cx="7858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/>
              <a:t>Вывод</a:t>
            </a:r>
            <a:r>
              <a:rPr lang="ru-RU" sz="2800" b="1" i="1" dirty="0" smtClean="0"/>
              <a:t>: кукольный театр, включенный в систему социальных целей и основанных на средствах культуры, способствует успешной адаптации личности ребёнка в обществе.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2714620"/>
            <a:ext cx="8143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Процесс управления социализацией в кукольном театре ориентирован на личность ребёнка, что обеспечивает ему все условия для накопления социального опыта при грамотной педагогической поддержке.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Предлагаем Вашему вниманию фотолетопись кукольного театра «Чебурашка»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t="2007" r="673"/>
          <a:stretch>
            <a:fillRect/>
          </a:stretch>
        </p:blipFill>
        <p:spPr bwMode="auto">
          <a:xfrm>
            <a:off x="1500166" y="857232"/>
            <a:ext cx="6327000" cy="439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00364" y="5429264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Мы с радостью выступаем!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2918"/>
            <a:ext cx="6088138" cy="466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14480" y="5572140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Изготовление кукол по технологии папье-маше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49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«Кукольный театр – это школа добрых чувств, красоты и человеческого братства, стартовая дорожка для формирования успешности»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3714752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  <a:latin typeface="Palatino Linotype" pitchFamily="18" charset="0"/>
              </a:rPr>
              <a:t>Войтмил</a:t>
            </a:r>
            <a:r>
              <a:rPr lang="ru-RU" sz="2800" b="1" i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Palatino Linotype" pitchFamily="18" charset="0"/>
              </a:rPr>
              <a:t>Рабадан</a:t>
            </a:r>
            <a:endParaRPr lang="ru-RU" sz="2800" b="1" i="1" dirty="0">
              <a:solidFill>
                <a:srgbClr val="00206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t="1015" b="1015"/>
          <a:stretch>
            <a:fillRect/>
          </a:stretch>
        </p:blipFill>
        <p:spPr bwMode="auto">
          <a:xfrm>
            <a:off x="1785918" y="1000108"/>
            <a:ext cx="5686446" cy="387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28926" y="500063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Рисуем декорации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t="1008"/>
          <a:stretch>
            <a:fillRect/>
          </a:stretch>
        </p:blipFill>
        <p:spPr bwMode="auto">
          <a:xfrm>
            <a:off x="1714480" y="785794"/>
            <a:ext cx="5789888" cy="438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43174" y="5357826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Наши куклы готовы!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2143116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Актуальность выбора темы:</a:t>
            </a:r>
            <a:endParaRPr lang="ru-RU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1500174"/>
            <a:ext cx="7500990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50" b="1" i="1" dirty="0" smtClean="0"/>
              <a:t> Приоритетным направлением в дополнительном образовании является успешная социализация детей, которая превращает ребёнка в личность;</a:t>
            </a:r>
          </a:p>
          <a:p>
            <a:pPr>
              <a:buFont typeface="Arial" pitchFamily="34" charset="0"/>
              <a:buChar char="•"/>
            </a:pPr>
            <a:r>
              <a:rPr lang="ru-RU" sz="2050" b="1" i="1" dirty="0"/>
              <a:t> </a:t>
            </a:r>
            <a:r>
              <a:rPr lang="ru-RU" sz="2050" b="1" i="1" dirty="0" smtClean="0"/>
              <a:t>Успешность социализации определяется эффективной адаптацией ребёнка в обществе, вхождением в социальную жизнь через культуру, целью которой является развитие навыков самосовершенствования и саморазвития детей;</a:t>
            </a:r>
          </a:p>
          <a:p>
            <a:pPr>
              <a:buFont typeface="Arial" pitchFamily="34" charset="0"/>
              <a:buChar char="•"/>
            </a:pPr>
            <a:r>
              <a:rPr lang="ru-RU" sz="2050" b="1" i="1" dirty="0"/>
              <a:t> </a:t>
            </a:r>
            <a:r>
              <a:rPr lang="ru-RU" sz="2050" b="1" i="1" dirty="0" smtClean="0"/>
              <a:t>Занятия в кукольном театре являются мощным источником развития и формирования личности ребёнка, особенно если в сельской местности школа – единственный культурный социум для детей и ребёнок лишён всех остальных культурных благ.</a:t>
            </a:r>
            <a:endParaRPr lang="ru-RU" sz="205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/>
              <a:t>Главная цель:</a:t>
            </a:r>
            <a:endParaRPr lang="ru-RU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785926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Monotype Corsiva" pitchFamily="66" charset="0"/>
              </a:rPr>
              <a:t>Помочь детям жить в мире и быть успешным средствами кукольного театра</a:t>
            </a:r>
            <a:endParaRPr lang="ru-RU" sz="32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>
            <a:noAutofit/>
          </a:bodyPr>
          <a:lstStyle/>
          <a:p>
            <a:r>
              <a:rPr lang="ru-RU" sz="3200" b="1" u="sng" dirty="0" smtClean="0"/>
              <a:t>Поставленной цели соответствует модель ожидаемого результата:</a:t>
            </a:r>
            <a:endParaRPr lang="ru-RU" sz="32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143116"/>
            <a:ext cx="66437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800" b="1" i="1" dirty="0" smtClean="0">
                <a:latin typeface="Monotype Corsiva" pitchFamily="66" charset="0"/>
              </a:rPr>
              <a:t>Раскрепощённый, общительный, успешный человек, владеющий словом и телом, готовый к творческой деятельности в любой области, умеющий видеть прекрасное в окружающей жизни</a:t>
            </a:r>
            <a:endParaRPr lang="ru-RU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Роль кукольного театра в формировании личности ребёнка</a:t>
            </a:r>
            <a:endParaRPr lang="ru-RU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000240"/>
            <a:ext cx="8215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000" b="1" dirty="0" smtClean="0"/>
              <a:t>Эмоционально пережитый спектакль помогает определить отношение детей к происходящему, вызывает желание подражать положительным героям и быть непохожими на отрицательных;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 </a:t>
            </a:r>
            <a:r>
              <a:rPr lang="ru-RU" sz="2000" b="1" dirty="0" smtClean="0"/>
              <a:t>Кукольный театр – </a:t>
            </a:r>
            <a:r>
              <a:rPr lang="ru-RU" sz="2000" b="1" dirty="0" smtClean="0"/>
              <a:t>целый </a:t>
            </a:r>
            <a:r>
              <a:rPr lang="ru-RU" sz="2000" b="1" dirty="0" smtClean="0"/>
              <a:t>мир новых слов, стартовая площадка для формирования успешности. Сами того не замечая, дети становятся уверенными в себе;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 </a:t>
            </a:r>
            <a:r>
              <a:rPr lang="ru-RU" sz="2000" b="1" dirty="0" smtClean="0"/>
              <a:t>Игра с куклой – основной вид деятельности ребёнка младшего школьного возраста. Именно в мире развиваются разные стороны личности, удовлетворяются интеллектуальные и эмоциональные потребности;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/>
              <a:t> </a:t>
            </a:r>
            <a:r>
              <a:rPr lang="ru-RU" sz="2000" b="1" dirty="0" smtClean="0"/>
              <a:t>Самый скромный ребёнок развивается и раскрывается во время игры с куклой, забывает об условностях, заявляет о себе, начинает верить в себя. Маленькие успехи складываются в большие победы.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3108" y="2500306"/>
            <a:ext cx="3857652" cy="17145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Комплекс </a:t>
            </a:r>
            <a:r>
              <a:rPr lang="ru-RU" sz="2000" b="1" dirty="0" smtClean="0"/>
              <a:t>средств, </a:t>
            </a:r>
            <a:r>
              <a:rPr lang="ru-RU" sz="2000" b="1" dirty="0" smtClean="0"/>
              <a:t>способной к успешной социализации</a:t>
            </a:r>
            <a:endParaRPr lang="ru-RU" sz="2000" b="1" dirty="0"/>
          </a:p>
        </p:txBody>
      </p:sp>
      <p:sp>
        <p:nvSpPr>
          <p:cNvPr id="5" name="Овал 4"/>
          <p:cNvSpPr/>
          <p:nvPr/>
        </p:nvSpPr>
        <p:spPr>
          <a:xfrm>
            <a:off x="285720" y="1071546"/>
            <a:ext cx="3071834" cy="114300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Декорации (оформление)</a:t>
            </a:r>
            <a:endParaRPr lang="ru-RU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3500430" y="357166"/>
            <a:ext cx="3071834" cy="114300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Выступление перед социумом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6143636" y="2000240"/>
            <a:ext cx="2714644" cy="114300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Музыка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4857752" y="4500570"/>
            <a:ext cx="2714644" cy="114300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Звучащее слово</a:t>
            </a:r>
            <a:endParaRPr lang="ru-RU" sz="2000" b="1" dirty="0"/>
          </a:p>
        </p:txBody>
      </p:sp>
      <p:sp>
        <p:nvSpPr>
          <p:cNvPr id="9" name="Овал 8"/>
          <p:cNvSpPr/>
          <p:nvPr/>
        </p:nvSpPr>
        <p:spPr>
          <a:xfrm>
            <a:off x="357158" y="4643446"/>
            <a:ext cx="2928926" cy="114300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Образы – персонажи (куклы)</a:t>
            </a:r>
            <a:endParaRPr lang="ru-RU" sz="2000" b="1" dirty="0"/>
          </a:p>
        </p:txBody>
      </p:sp>
      <p:cxnSp>
        <p:nvCxnSpPr>
          <p:cNvPr id="11" name="Прямая со стрелкой 10"/>
          <p:cNvCxnSpPr>
            <a:stCxn id="4" idx="1"/>
            <a:endCxn id="5" idx="4"/>
          </p:cNvCxnSpPr>
          <p:nvPr/>
        </p:nvCxnSpPr>
        <p:spPr>
          <a:xfrm rot="16200000" flipV="1">
            <a:off x="1996425" y="2039766"/>
            <a:ext cx="536836" cy="8864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4"/>
          </p:cNvCxnSpPr>
          <p:nvPr/>
        </p:nvCxnSpPr>
        <p:spPr>
          <a:xfrm rot="5400000" flipH="1" flipV="1">
            <a:off x="4339827" y="1875225"/>
            <a:ext cx="1071570" cy="3214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4"/>
            <a:endCxn id="9" idx="7"/>
          </p:cNvCxnSpPr>
          <p:nvPr/>
        </p:nvCxnSpPr>
        <p:spPr>
          <a:xfrm rot="5400000">
            <a:off x="3166534" y="3905436"/>
            <a:ext cx="596018" cy="12147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4"/>
            <a:endCxn id="8" idx="1"/>
          </p:cNvCxnSpPr>
          <p:nvPr/>
        </p:nvCxnSpPr>
        <p:spPr>
          <a:xfrm rot="16200000" flipH="1">
            <a:off x="4437047" y="3849704"/>
            <a:ext cx="453142" cy="11833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7"/>
            <a:endCxn id="7" idx="2"/>
          </p:cNvCxnSpPr>
          <p:nvPr/>
        </p:nvCxnSpPr>
        <p:spPr>
          <a:xfrm rot="5400000" flipH="1" flipV="1">
            <a:off x="5699905" y="2307659"/>
            <a:ext cx="179646" cy="7078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/>
              <a:t>Лесенка успешности в театре:</a:t>
            </a:r>
            <a:endParaRPr lang="ru-RU" sz="3200" b="1" u="sng" dirty="0"/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flipV="1">
            <a:off x="142844" y="4500570"/>
            <a:ext cx="2928958" cy="9286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>
          <a:xfrm flipV="1">
            <a:off x="2714612" y="3571876"/>
            <a:ext cx="1428760" cy="92869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2844" y="5429264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Этюд с куклой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4480" y="4643446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Маленькая сценка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500430" y="3786190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Выступле</a:t>
            </a:r>
            <a:r>
              <a:rPr lang="ru-RU" sz="2000" dirty="0" smtClean="0"/>
              <a:t>-</a:t>
            </a:r>
          </a:p>
          <a:p>
            <a:r>
              <a:rPr lang="ru-RU" sz="2000" dirty="0" err="1" smtClean="0"/>
              <a:t>ние</a:t>
            </a:r>
            <a:r>
              <a:rPr lang="ru-RU" sz="2000" dirty="0" smtClean="0"/>
              <a:t> на </a:t>
            </a:r>
          </a:p>
          <a:p>
            <a:r>
              <a:rPr lang="ru-RU" sz="2000" dirty="0" smtClean="0"/>
              <a:t>публике</a:t>
            </a:r>
            <a:endParaRPr lang="ru-RU" sz="2000" dirty="0"/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flipV="1">
            <a:off x="3500430" y="2714620"/>
            <a:ext cx="2857520" cy="85725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628" y="2786058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Прекрасный оратор</a:t>
            </a:r>
            <a:endParaRPr lang="ru-RU" sz="2000" dirty="0"/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flipV="1">
            <a:off x="6143636" y="2143116"/>
            <a:ext cx="1500198" cy="57150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29454" y="2214554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Раскрепощён-ный</a:t>
            </a:r>
            <a:r>
              <a:rPr lang="ru-RU" dirty="0" smtClean="0"/>
              <a:t>, общительный человек</a:t>
            </a:r>
            <a:endParaRPr lang="ru-RU" dirty="0"/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>
            <a:off x="7643834" y="2143116"/>
            <a:ext cx="928694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7158" y="500063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+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2330" y="164305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0232" y="392906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+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744" y="300037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+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9256" y="214311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+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Задачи обучения в кукольном театре «Чебурашка»</a:t>
            </a:r>
            <a:endParaRPr lang="ru-R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285992"/>
            <a:ext cx="81439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400" b="1" i="1" dirty="0" smtClean="0"/>
              <a:t>Воздействовать на поведение и поступки учеников звучащим словом и актёрским кукольным мастерством (выступления кукольной группы действуют сильнее громких и правильных слов, помогают детям справиться со своими недостатками);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 Сформировать коммуникативные и социальные компетенции в интеллектуальной, социальной, культурных сферах у учащихся младших классов;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/>
              <a:t> Вовлечь родителей в совместную деятельность.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710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«Кукольный театр как центр социализации детей в условиях сельской малокомплектной школы»</vt:lpstr>
      <vt:lpstr>«Кукольный театр – это школа добрых чувств, красоты и человеческого братства, стартовая дорожка для формирования успешности» </vt:lpstr>
      <vt:lpstr>Актуальность выбора темы:</vt:lpstr>
      <vt:lpstr>Главная цель:</vt:lpstr>
      <vt:lpstr>Поставленной цели соответствует модель ожидаемого результата:</vt:lpstr>
      <vt:lpstr>Роль кукольного театра в формировании личности ребёнка</vt:lpstr>
      <vt:lpstr>Слайд 7</vt:lpstr>
      <vt:lpstr>Лесенка успешности в театре:</vt:lpstr>
      <vt:lpstr>Задачи обучения в кукольном театре «Чебурашка»</vt:lpstr>
      <vt:lpstr>Содержание программы  «Наш первоклассный театр «Чебурашка»</vt:lpstr>
      <vt:lpstr>Формы работы</vt:lpstr>
      <vt:lpstr>Использование театральных образовательных технологий:</vt:lpstr>
      <vt:lpstr>Предполагаемые результаты и способы проверки:</vt:lpstr>
      <vt:lpstr>Формы фиксации и отслеживания результатов:</vt:lpstr>
      <vt:lpstr>Слайд 15</vt:lpstr>
      <vt:lpstr>Слайд 16</vt:lpstr>
      <vt:lpstr>Предлагаем Вашему вниманию фотолетопись кукольного театра «Чебурашка»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«Кукольный театр как центр социализации детей в условиях сельской малокомплектной школы»</dc:title>
  <dc:creator>1</dc:creator>
  <cp:lastModifiedBy>1</cp:lastModifiedBy>
  <cp:revision>13</cp:revision>
  <dcterms:created xsi:type="dcterms:W3CDTF">2010-01-31T05:46:23Z</dcterms:created>
  <dcterms:modified xsi:type="dcterms:W3CDTF">2010-01-31T08:41:30Z</dcterms:modified>
</cp:coreProperties>
</file>