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71" r:id="rId3"/>
    <p:sldId id="270" r:id="rId4"/>
    <p:sldId id="272" r:id="rId5"/>
    <p:sldId id="273" r:id="rId6"/>
    <p:sldId id="274" r:id="rId7"/>
    <p:sldId id="276" r:id="rId8"/>
    <p:sldId id="277" r:id="rId9"/>
    <p:sldId id="278" r:id="rId10"/>
    <p:sldId id="279" r:id="rId11"/>
    <p:sldId id="289" r:id="rId12"/>
    <p:sldId id="280" r:id="rId13"/>
    <p:sldId id="282" r:id="rId14"/>
    <p:sldId id="283" r:id="rId15"/>
    <p:sldId id="284" r:id="rId16"/>
    <p:sldId id="285" r:id="rId17"/>
    <p:sldId id="28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45" autoAdjust="0"/>
    <p:restoredTop sz="94660"/>
  </p:normalViewPr>
  <p:slideViewPr>
    <p:cSldViewPr>
      <p:cViewPr>
        <p:scale>
          <a:sx n="75" d="100"/>
          <a:sy n="75" d="100"/>
        </p:scale>
        <p:origin x="-1374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86FF-9CBF-4CF6-AE7A-F03A4DF854B8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52A4-BF23-4580-80BF-2D0C06F2A0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86FF-9CBF-4CF6-AE7A-F03A4DF854B8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52A4-BF23-4580-80BF-2D0C06F2A0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86FF-9CBF-4CF6-AE7A-F03A4DF854B8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52A4-BF23-4580-80BF-2D0C06F2A0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86FF-9CBF-4CF6-AE7A-F03A4DF854B8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52A4-BF23-4580-80BF-2D0C06F2A0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86FF-9CBF-4CF6-AE7A-F03A4DF854B8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52A4-BF23-4580-80BF-2D0C06F2A0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86FF-9CBF-4CF6-AE7A-F03A4DF854B8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52A4-BF23-4580-80BF-2D0C06F2A0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86FF-9CBF-4CF6-AE7A-F03A4DF854B8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52A4-BF23-4580-80BF-2D0C06F2A0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86FF-9CBF-4CF6-AE7A-F03A4DF854B8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52A4-BF23-4580-80BF-2D0C06F2A0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86FF-9CBF-4CF6-AE7A-F03A4DF854B8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52A4-BF23-4580-80BF-2D0C06F2A0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86FF-9CBF-4CF6-AE7A-F03A4DF854B8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52A4-BF23-4580-80BF-2D0C06F2A0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86FF-9CBF-4CF6-AE7A-F03A4DF854B8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FD652A4-BF23-4580-80BF-2D0C06F2A0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B386FF-9CBF-4CF6-AE7A-F03A4DF854B8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FD652A4-BF23-4580-80BF-2D0C06F2A0D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://www.olympiady.ru/olgames/img/1896/city.gif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turizm.adetiplus.ru/?title=%D0%A4%D0%B8%D0%B3%D1%83%D1%80%D0%BD%D0%BE%D0%B5_%D0%BA%D0%B0%D1%82%D0%B0%D0%BD%D0%B8%D0%B5" TargetMode="External"/><Relationship Id="rId13" Type="http://schemas.openxmlformats.org/officeDocument/2006/relationships/image" Target="../media/image28.png"/><Relationship Id="rId3" Type="http://schemas.openxmlformats.org/officeDocument/2006/relationships/hyperlink" Target="http://turizm.adetiplus.ru/?title=%D0%93%D0%BE%D1%80%D0%BD%D0%BE%D0%BB%D1%8B%D0%B6%D0%BD%D1%8B%D0%B9_%D1%81%D0%BF%D0%BE%D1%80%D1%82" TargetMode="External"/><Relationship Id="rId7" Type="http://schemas.openxmlformats.org/officeDocument/2006/relationships/hyperlink" Target="http://turizm.adetiplus.ru/?title=%D0%9F%D1%80%D1%8B%D0%B6%D0%BA%D0%B8_%D1%81_%D1%82%D1%80%D0%B0%D0%BC%D0%BF%D0%BB%D0%B8%D0%BD%D0%B0" TargetMode="External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hyperlink" Target="http://turizm.adetiplus.ru/?title=%D0%91%D0%BE%D0%B1%D1%81%D0%BB%D0%B5%D0%B9" TargetMode="Externa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turizm.adetiplus.ru/?title=%D0%9B%D1%8B%D0%B6%D0%BD%D1%8B%D0%B5_%D0%B3%D0%BE%D0%BD%D0%BA%D0%B8" TargetMode="External"/><Relationship Id="rId11" Type="http://schemas.openxmlformats.org/officeDocument/2006/relationships/image" Target="../media/image26.png"/><Relationship Id="rId5" Type="http://schemas.openxmlformats.org/officeDocument/2006/relationships/hyperlink" Target="http://turizm.adetiplus.ru/?title=%D0%9B%D1%8B%D0%B6%D0%BD%D0%BE%D0%B5_%D0%B4%D0%B2%D0%BE%D0%B5%D0%B1%D0%BE%D1%80%D1%8C%D0%B5" TargetMode="External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hyperlink" Target="http://turizm.adetiplus.ru/?title=%D0%9A%D0%BE%D0%BD%D1%8C%D0%BA%D0%BE%D0%B1%D0%B5%D0%B6%D0%BD%D1%8B%D0%B9_%D1%81%D0%BF%D0%BE%D1%80%D1%82" TargetMode="External"/><Relationship Id="rId9" Type="http://schemas.openxmlformats.org/officeDocument/2006/relationships/hyperlink" Target="http://turizm.adetiplus.ru/?title=%D0%A5%D0%BE%D0%BA%D0%BA%D0%B5%D0%B9" TargetMode="External"/><Relationship Id="rId1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llex.info/" TargetMode="External"/><Relationship Id="rId3" Type="http://schemas.openxmlformats.org/officeDocument/2006/relationships/hyperlink" Target="http://www.olimp-history.ru/" TargetMode="External"/><Relationship Id="rId7" Type="http://schemas.openxmlformats.org/officeDocument/2006/relationships/hyperlink" Target="http://www.olimpiady.ru/" TargetMode="External"/><Relationship Id="rId2" Type="http://schemas.openxmlformats.org/officeDocument/2006/relationships/hyperlink" Target="http://www.sochionline2014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olasport.ru/" TargetMode="External"/><Relationship Id="rId5" Type="http://schemas.openxmlformats.org/officeDocument/2006/relationships/hyperlink" Target="http://www.vmireinteresnogo.com/article/history-of-the-olympic-games" TargetMode="External"/><Relationship Id="rId4" Type="http://schemas.openxmlformats.org/officeDocument/2006/relationships/hyperlink" Target="http://www.wikipedia.ru/" TargetMode="External"/><Relationship Id="rId9" Type="http://schemas.openxmlformats.org/officeDocument/2006/relationships/hyperlink" Target="http://www.stroyka-info.t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www.olympiady.ru/olgames/img/traditions/nurmi_flame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http://www.olympiady.ru/olgames/img/traditions/torchrelay1956_2.jpg" TargetMode="Externa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www.olympiady.ru/olgames/img/traditions/andrianov_oath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chemeClr val="bg2">
                    <a:lumMod val="75000"/>
                  </a:schemeClr>
                </a:solidFill>
              </a:rPr>
              <a:t>Олимпийские игры</a:t>
            </a:r>
            <a:endParaRPr lang="ru-RU" sz="7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подготовила учитель МОУ  СОШ  №20 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г. Дзержинска, Нижегородской области,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Шилова  Елена  Михайловна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357166"/>
            <a:ext cx="8786874" cy="107157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Места проведения зимних игр</a:t>
            </a:r>
            <a:endParaRPr lang="ru-RU" sz="4800" dirty="0"/>
          </a:p>
        </p:txBody>
      </p:sp>
      <p:pic>
        <p:nvPicPr>
          <p:cNvPr id="7169" name="Рисунок 29" descr="Места проведения Зимних Олимпийских игр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1643050"/>
            <a:ext cx="846889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357166"/>
            <a:ext cx="8786874" cy="107157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Места проведения летних игр</a:t>
            </a:r>
            <a:endParaRPr lang="ru-RU" sz="4800" dirty="0"/>
          </a:p>
        </p:txBody>
      </p:sp>
      <p:pic>
        <p:nvPicPr>
          <p:cNvPr id="25602" name="Рисунок 29" descr="Места проведения Зимних Олимпийских игр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1643050"/>
            <a:ext cx="803827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8715436" cy="15001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Первые летние олимпийские игры</a:t>
            </a:r>
            <a:br>
              <a:rPr lang="ru-RU" dirty="0" smtClean="0"/>
            </a:br>
            <a:r>
              <a:rPr lang="ru-RU" sz="2700" dirty="0" smtClean="0"/>
              <a:t>6 апреля 1896 год Греция</a:t>
            </a:r>
            <a:endParaRPr lang="ru-RU" dirty="0"/>
          </a:p>
        </p:txBody>
      </p:sp>
      <p:pic>
        <p:nvPicPr>
          <p:cNvPr id="6145" name="Picture 1" descr="http://www.olympiady.ru/olgames/img/1896/city.gif"/>
          <p:cNvPicPr>
            <a:picLocks noChangeAspect="1" noChangeArrowheads="1"/>
          </p:cNvPicPr>
          <p:nvPr/>
        </p:nvPicPr>
        <p:blipFill>
          <a:blip r:embed="rId2" r:link="rId3" cstate="screen"/>
          <a:srcRect/>
          <a:stretch>
            <a:fillRect/>
          </a:stretch>
        </p:blipFill>
        <p:spPr bwMode="auto">
          <a:xfrm>
            <a:off x="357157" y="1643050"/>
            <a:ext cx="6668947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Рисунок 59" descr="церемония открытия олимпийских игр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71736" y="1643050"/>
            <a:ext cx="6238904" cy="4962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8786874" cy="114300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Виды спорта на олимпиаде в Афинах</a:t>
            </a:r>
            <a:endParaRPr lang="ru-RU" sz="4400" dirty="0"/>
          </a:p>
        </p:txBody>
      </p:sp>
      <p:pic>
        <p:nvPicPr>
          <p:cNvPr id="4097" name="Рисунок 69" descr="Карл Шуманн и Георгиос Цитас перед поединком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1428736"/>
            <a:ext cx="731681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8596" y="1714488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борьба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098" name="Рисунок 70" descr="Старт шоссейной гонки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5640" y="1428736"/>
            <a:ext cx="864613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00760" y="1643050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велоспорт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100" name="Рисунок 71" descr="плавание на олимпийских играх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2844" y="1428736"/>
            <a:ext cx="7608116" cy="51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928662" y="1643050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плавание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101" name="Рисунок 72" descr="Летние олимпийские игры 1896 гимнастика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034" y="1357298"/>
            <a:ext cx="7715553" cy="51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14348" y="1571612"/>
            <a:ext cx="3286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Спортивная  гимнастика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4102" name="Рисунок 73" descr="теннис на олимпийских играх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28596" y="1357298"/>
            <a:ext cx="8001056" cy="54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285852" y="1428736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Тяжелая   атлетика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103" name="Рисунок 74" descr="Фехтование на летних олимпийских играх 1896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076325" y="1340588"/>
            <a:ext cx="7850798" cy="537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571604" y="1643050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фехтование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3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3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3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000240"/>
            <a:ext cx="7851648" cy="700078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СССР впервые на зимних олимпийских играх</a:t>
            </a:r>
            <a:br>
              <a:rPr lang="ru-RU" sz="4800" dirty="0" smtClean="0"/>
            </a:br>
            <a:r>
              <a:rPr lang="ru-RU" sz="3200" dirty="0" smtClean="0"/>
              <a:t>Италия  1956 год</a:t>
            </a:r>
            <a:br>
              <a:rPr lang="ru-RU" sz="3200" dirty="0" smtClean="0"/>
            </a:br>
            <a:endParaRPr lang="ru-RU" sz="4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2214554"/>
          <a:ext cx="8715436" cy="2243328"/>
        </p:xfrm>
        <a:graphic>
          <a:graphicData uri="http://schemas.openxmlformats.org/drawingml/2006/table">
            <a:tbl>
              <a:tblPr/>
              <a:tblGrid>
                <a:gridCol w="4393437"/>
                <a:gridCol w="4321999"/>
              </a:tblGrid>
              <a:tr h="15001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u="none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2" tooltip="Бобслей"/>
                        </a:rPr>
                        <a:t>Бобслей</a:t>
                      </a:r>
                      <a:endParaRPr lang="ru-RU" sz="2800" u="none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u="none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3" tooltip="Горнолыжный спорт"/>
                        </a:rPr>
                        <a:t>Горнолыжный </a:t>
                      </a:r>
                      <a:r>
                        <a:rPr lang="ru-RU" sz="3200" u="none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3" tooltip="Горнолыжный спорт"/>
                        </a:rPr>
                        <a:t>спорт</a:t>
                      </a:r>
                      <a:endParaRPr lang="ru-RU" sz="2800" u="none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u="none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4" tooltip="Конькобежный спорт"/>
                        </a:rPr>
                        <a:t>Конькобежный </a:t>
                      </a:r>
                      <a:r>
                        <a:rPr lang="ru-RU" sz="3200" u="none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4" tooltip="Конькобежный спорт"/>
                        </a:rPr>
                        <a:t>спорт</a:t>
                      </a:r>
                      <a:endParaRPr lang="ru-RU" sz="2800" u="none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u="none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5" tooltip="Лыжное двоеборье"/>
                        </a:rPr>
                        <a:t>Лыжное </a:t>
                      </a:r>
                      <a:r>
                        <a:rPr lang="ru-RU" sz="3200" u="none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5" tooltip="Лыжное двоеборье"/>
                        </a:rPr>
                        <a:t>двоеборье</a:t>
                      </a:r>
                      <a:endParaRPr lang="ru-RU" sz="2800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u="none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6" tooltip="Лыжные гонки"/>
                        </a:rPr>
                        <a:t>Лыжные </a:t>
                      </a:r>
                      <a:r>
                        <a:rPr lang="ru-RU" sz="3200" u="none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6" tooltip="Лыжные гонки"/>
                        </a:rPr>
                        <a:t>гонки</a:t>
                      </a:r>
                      <a:endParaRPr lang="ru-RU" sz="2800" u="none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u="none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7" tooltip="Прыжки с трамплина"/>
                        </a:rPr>
                        <a:t>Прыжки с </a:t>
                      </a:r>
                      <a:r>
                        <a:rPr lang="ru-RU" sz="3200" u="none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7" tooltip="Прыжки с трамплина"/>
                        </a:rPr>
                        <a:t>трамплина</a:t>
                      </a:r>
                      <a:endParaRPr lang="ru-RU" sz="2800" u="none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u="none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8" tooltip="Фигурное катание"/>
                        </a:rPr>
                        <a:t>Фигурное </a:t>
                      </a:r>
                      <a:r>
                        <a:rPr lang="ru-RU" sz="3200" u="none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8" tooltip="Фигурное катание"/>
                        </a:rPr>
                        <a:t>катание</a:t>
                      </a:r>
                      <a:endParaRPr lang="ru-RU" sz="2800" u="none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u="none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9" tooltip="Хоккей"/>
                        </a:rPr>
                        <a:t>Хоккей</a:t>
                      </a:r>
                      <a:endParaRPr lang="ru-RU" sz="2800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1752" name="Рисунок 131" descr="Bobsleigh pictogram.sv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</p:spPr>
      </p:pic>
      <p:pic>
        <p:nvPicPr>
          <p:cNvPr id="31751" name="Рисунок 132" descr="Alpine skiing pictogram.sv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</p:spPr>
      </p:pic>
      <p:pic>
        <p:nvPicPr>
          <p:cNvPr id="31750" name="Рисунок 133" descr="Speed skating pictogram.sv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</p:spPr>
      </p:pic>
      <p:pic>
        <p:nvPicPr>
          <p:cNvPr id="31749" name="Рисунок 134" descr="Nordic combined pictogram.sv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</p:spPr>
      </p:pic>
      <p:pic>
        <p:nvPicPr>
          <p:cNvPr id="31748" name="Рисунок 135" descr="Cross country skiing pictogram.sv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</p:spPr>
      </p:pic>
      <p:pic>
        <p:nvPicPr>
          <p:cNvPr id="31747" name="Рисунок 136" descr="Ski jumping pictogram.svg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</p:spPr>
      </p:pic>
      <p:pic>
        <p:nvPicPr>
          <p:cNvPr id="31746" name="Рисунок 137" descr="Figure skating pictogram.svg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</p:spPr>
      </p:pic>
      <p:pic>
        <p:nvPicPr>
          <p:cNvPr id="31745" name="Рисунок 138" descr="Ice hockey pictogram.svg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57158" y="4929198"/>
          <a:ext cx="8286810" cy="142876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657362"/>
                <a:gridCol w="1657362"/>
                <a:gridCol w="1657362"/>
                <a:gridCol w="1657362"/>
                <a:gridCol w="1657362"/>
              </a:tblGrid>
              <a:tr h="7504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Страна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66675" marB="381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Золото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66675" marB="381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Серебро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66675" marB="381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Бронза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66675" marB="381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Всего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66675" marB="38100" anchor="ctr"/>
                </a:tc>
              </a:tr>
              <a:tr h="6783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СССР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38100" marB="381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7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38100" marB="381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3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38100" marB="381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6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38100" marB="381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16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38100" marB="3810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500042"/>
            <a:ext cx="8715436" cy="928694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Подготовка к олимпиаде в Сочи</a:t>
            </a:r>
            <a:endParaRPr lang="ru-RU" sz="4800" dirty="0"/>
          </a:p>
        </p:txBody>
      </p:sp>
      <p:pic>
        <p:nvPicPr>
          <p:cNvPr id="30721" name="Picture 1" descr="53531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1571612"/>
            <a:ext cx="8442304" cy="479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53456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10" y="1428736"/>
            <a:ext cx="7511283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f831804cd17c66defdfb6e29f4e2a7bb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1342974"/>
            <a:ext cx="8501122" cy="5321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Kr_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4282" y="1785926"/>
            <a:ext cx="8722864" cy="48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tr_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14281" y="1785926"/>
            <a:ext cx="8767167" cy="4914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9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8" presetClass="entr" presetSubtype="9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28604"/>
            <a:ext cx="8929718" cy="64294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Подготовка спортсменов к олимпиаде</a:t>
            </a:r>
            <a:endParaRPr lang="ru-RU" sz="4000" dirty="0"/>
          </a:p>
        </p:txBody>
      </p:sp>
      <p:pic>
        <p:nvPicPr>
          <p:cNvPr id="29697" name="Picture 1" descr="img7687313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214422"/>
            <a:ext cx="8001056" cy="532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30683423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57224" y="1071546"/>
            <a:ext cx="6929486" cy="552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1232279811_alieksandr-zubkov-2009-01-18-reuters-arnd-wiegmann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57224" y="1071546"/>
            <a:ext cx="7370201" cy="5538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071546"/>
            <a:ext cx="85725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Источники:</a:t>
            </a:r>
          </a:p>
          <a:p>
            <a:r>
              <a:rPr lang="en-US" sz="2400" u="sng" dirty="0">
                <a:solidFill>
                  <a:schemeClr val="tx2">
                    <a:lumMod val="10000"/>
                  </a:schemeClr>
                </a:solidFill>
                <a:hlinkClick r:id="rId2"/>
              </a:rPr>
              <a:t>www</a:t>
            </a:r>
            <a:r>
              <a:rPr lang="ru-RU" sz="2400" u="sng" dirty="0">
                <a:solidFill>
                  <a:schemeClr val="tx2">
                    <a:lumMod val="10000"/>
                  </a:schemeClr>
                </a:solidFill>
                <a:hlinkClick r:id="rId2"/>
              </a:rPr>
              <a:t>.</a:t>
            </a:r>
            <a:r>
              <a:rPr lang="en-US" sz="2400" u="sng" dirty="0" err="1">
                <a:solidFill>
                  <a:schemeClr val="tx2">
                    <a:lumMod val="10000"/>
                  </a:schemeClr>
                </a:solidFill>
                <a:hlinkClick r:id="rId2"/>
              </a:rPr>
              <a:t>sochionline</a:t>
            </a:r>
            <a:r>
              <a:rPr lang="ru-RU" sz="2400" u="sng" dirty="0">
                <a:solidFill>
                  <a:schemeClr val="tx2">
                    <a:lumMod val="10000"/>
                  </a:schemeClr>
                </a:solidFill>
                <a:hlinkClick r:id="rId2"/>
              </a:rPr>
              <a:t>2014.</a:t>
            </a:r>
            <a:r>
              <a:rPr lang="en-US" sz="2400" u="sng" dirty="0" err="1">
                <a:solidFill>
                  <a:schemeClr val="tx2">
                    <a:lumMod val="10000"/>
                  </a:schemeClr>
                </a:solidFill>
                <a:hlinkClick r:id="rId2"/>
              </a:rPr>
              <a:t>ru</a:t>
            </a:r>
            <a:endParaRPr lang="ru-RU" sz="2400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en-US" sz="2400" u="sng" dirty="0">
                <a:solidFill>
                  <a:schemeClr val="tx2">
                    <a:lumMod val="10000"/>
                  </a:schemeClr>
                </a:solidFill>
                <a:hlinkClick r:id="rId3"/>
              </a:rPr>
              <a:t>www</a:t>
            </a:r>
            <a:r>
              <a:rPr lang="ru-RU" sz="2400" u="sng" dirty="0">
                <a:solidFill>
                  <a:schemeClr val="tx2">
                    <a:lumMod val="10000"/>
                  </a:schemeClr>
                </a:solidFill>
                <a:hlinkClick r:id="rId3"/>
              </a:rPr>
              <a:t>.</a:t>
            </a:r>
            <a:r>
              <a:rPr lang="en-US" sz="2400" u="sng" dirty="0" err="1">
                <a:solidFill>
                  <a:schemeClr val="tx2">
                    <a:lumMod val="10000"/>
                  </a:schemeClr>
                </a:solidFill>
                <a:hlinkClick r:id="rId3"/>
              </a:rPr>
              <a:t>olimp</a:t>
            </a:r>
            <a:r>
              <a:rPr lang="ru-RU" sz="2400" u="sng" dirty="0">
                <a:solidFill>
                  <a:schemeClr val="tx2">
                    <a:lumMod val="10000"/>
                  </a:schemeClr>
                </a:solidFill>
                <a:hlinkClick r:id="rId3"/>
              </a:rPr>
              <a:t>-</a:t>
            </a:r>
            <a:r>
              <a:rPr lang="en-US" sz="2400" u="sng" dirty="0">
                <a:solidFill>
                  <a:schemeClr val="tx2">
                    <a:lumMod val="10000"/>
                  </a:schemeClr>
                </a:solidFill>
                <a:hlinkClick r:id="rId3"/>
              </a:rPr>
              <a:t>history</a:t>
            </a:r>
            <a:r>
              <a:rPr lang="ru-RU" sz="2400" u="sng" dirty="0">
                <a:solidFill>
                  <a:schemeClr val="tx2">
                    <a:lumMod val="10000"/>
                  </a:schemeClr>
                </a:solidFill>
                <a:hlinkClick r:id="rId3"/>
              </a:rPr>
              <a:t>.</a:t>
            </a:r>
            <a:r>
              <a:rPr lang="en-US" sz="2400" u="sng" dirty="0" err="1">
                <a:solidFill>
                  <a:schemeClr val="tx2">
                    <a:lumMod val="10000"/>
                  </a:schemeClr>
                </a:solidFill>
                <a:hlinkClick r:id="rId3"/>
              </a:rPr>
              <a:t>ru</a:t>
            </a:r>
            <a:endParaRPr lang="ru-RU" sz="2400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en-US" sz="2400" u="sng" dirty="0">
                <a:solidFill>
                  <a:schemeClr val="tx2">
                    <a:lumMod val="10000"/>
                  </a:schemeClr>
                </a:solidFill>
                <a:hlinkClick r:id="rId4"/>
              </a:rPr>
              <a:t>www</a:t>
            </a:r>
            <a:r>
              <a:rPr lang="ru-RU" sz="2400" u="sng" dirty="0">
                <a:solidFill>
                  <a:schemeClr val="tx2">
                    <a:lumMod val="10000"/>
                  </a:schemeClr>
                </a:solidFill>
                <a:hlinkClick r:id="rId4"/>
              </a:rPr>
              <a:t>.</a:t>
            </a:r>
            <a:r>
              <a:rPr lang="ru-RU" sz="2400" u="sng" dirty="0" err="1">
                <a:solidFill>
                  <a:schemeClr val="tx2">
                    <a:lumMod val="10000"/>
                  </a:schemeClr>
                </a:solidFill>
                <a:hlinkClick r:id="rId4"/>
              </a:rPr>
              <a:t>wikipedia</a:t>
            </a:r>
            <a:r>
              <a:rPr lang="ru-RU" sz="2400" u="sng" dirty="0">
                <a:solidFill>
                  <a:schemeClr val="tx2">
                    <a:lumMod val="10000"/>
                  </a:schemeClr>
                </a:solidFill>
                <a:hlinkClick r:id="rId4"/>
              </a:rPr>
              <a:t>.</a:t>
            </a:r>
            <a:r>
              <a:rPr lang="en-US" sz="2400" u="sng" dirty="0" err="1">
                <a:solidFill>
                  <a:schemeClr val="tx2">
                    <a:lumMod val="10000"/>
                  </a:schemeClr>
                </a:solidFill>
                <a:hlinkClick r:id="rId4"/>
              </a:rPr>
              <a:t>ru</a:t>
            </a:r>
            <a:endParaRPr lang="ru-RU" sz="2400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en-US" sz="2400" u="sng" dirty="0">
                <a:solidFill>
                  <a:schemeClr val="tx2">
                    <a:lumMod val="10000"/>
                  </a:schemeClr>
                </a:solidFill>
                <a:hlinkClick r:id="rId5"/>
              </a:rPr>
              <a:t>www</a:t>
            </a:r>
            <a:r>
              <a:rPr lang="ru-RU" sz="2400" u="sng" dirty="0">
                <a:solidFill>
                  <a:schemeClr val="tx2">
                    <a:lumMod val="10000"/>
                  </a:schemeClr>
                </a:solidFill>
                <a:hlinkClick r:id="rId5"/>
              </a:rPr>
              <a:t>.</a:t>
            </a:r>
            <a:r>
              <a:rPr lang="en-US" sz="2400" u="sng" dirty="0" err="1">
                <a:solidFill>
                  <a:schemeClr val="tx2">
                    <a:lumMod val="10000"/>
                  </a:schemeClr>
                </a:solidFill>
                <a:hlinkClick r:id="rId5"/>
              </a:rPr>
              <a:t>vmireinteresnogo</a:t>
            </a:r>
            <a:r>
              <a:rPr lang="ru-RU" sz="2400" u="sng" dirty="0">
                <a:solidFill>
                  <a:schemeClr val="tx2">
                    <a:lumMod val="10000"/>
                  </a:schemeClr>
                </a:solidFill>
                <a:hlinkClick r:id="rId5"/>
              </a:rPr>
              <a:t>.</a:t>
            </a:r>
            <a:r>
              <a:rPr lang="en-US" sz="2400" u="sng" dirty="0">
                <a:solidFill>
                  <a:schemeClr val="tx2">
                    <a:lumMod val="10000"/>
                  </a:schemeClr>
                </a:solidFill>
                <a:hlinkClick r:id="rId5"/>
              </a:rPr>
              <a:t>com</a:t>
            </a:r>
            <a:r>
              <a:rPr lang="ru-RU" sz="2400" u="sng" dirty="0">
                <a:solidFill>
                  <a:schemeClr val="tx2">
                    <a:lumMod val="10000"/>
                  </a:schemeClr>
                </a:solidFill>
                <a:hlinkClick r:id="rId5"/>
              </a:rPr>
              <a:t>/</a:t>
            </a:r>
            <a:r>
              <a:rPr lang="en-US" sz="2400" u="sng" dirty="0">
                <a:solidFill>
                  <a:schemeClr val="tx2">
                    <a:lumMod val="10000"/>
                  </a:schemeClr>
                </a:solidFill>
                <a:hlinkClick r:id="rId5"/>
              </a:rPr>
              <a:t>article</a:t>
            </a:r>
            <a:r>
              <a:rPr lang="ru-RU" sz="2400" u="sng" dirty="0">
                <a:solidFill>
                  <a:schemeClr val="tx2">
                    <a:lumMod val="10000"/>
                  </a:schemeClr>
                </a:solidFill>
                <a:hlinkClick r:id="rId5"/>
              </a:rPr>
              <a:t>/</a:t>
            </a:r>
            <a:r>
              <a:rPr lang="en-US" sz="2400" u="sng" dirty="0">
                <a:solidFill>
                  <a:schemeClr val="tx2">
                    <a:lumMod val="10000"/>
                  </a:schemeClr>
                </a:solidFill>
                <a:hlinkClick r:id="rId5"/>
              </a:rPr>
              <a:t>history</a:t>
            </a:r>
            <a:r>
              <a:rPr lang="ru-RU" sz="2400" u="sng" dirty="0">
                <a:solidFill>
                  <a:schemeClr val="tx2">
                    <a:lumMod val="10000"/>
                  </a:schemeClr>
                </a:solidFill>
                <a:hlinkClick r:id="rId5"/>
              </a:rPr>
              <a:t>-</a:t>
            </a:r>
            <a:r>
              <a:rPr lang="en-US" sz="2400" u="sng" dirty="0">
                <a:solidFill>
                  <a:schemeClr val="tx2">
                    <a:lumMod val="10000"/>
                  </a:schemeClr>
                </a:solidFill>
                <a:hlinkClick r:id="rId5"/>
              </a:rPr>
              <a:t>of</a:t>
            </a:r>
            <a:r>
              <a:rPr lang="ru-RU" sz="2400" u="sng" dirty="0">
                <a:solidFill>
                  <a:schemeClr val="tx2">
                    <a:lumMod val="10000"/>
                  </a:schemeClr>
                </a:solidFill>
                <a:hlinkClick r:id="rId5"/>
              </a:rPr>
              <a:t>-</a:t>
            </a:r>
            <a:r>
              <a:rPr lang="en-US" sz="2400" u="sng" dirty="0">
                <a:solidFill>
                  <a:schemeClr val="tx2">
                    <a:lumMod val="10000"/>
                  </a:schemeClr>
                </a:solidFill>
                <a:hlinkClick r:id="rId5"/>
              </a:rPr>
              <a:t>the</a:t>
            </a:r>
            <a:r>
              <a:rPr lang="ru-RU" sz="2400" u="sng" dirty="0">
                <a:solidFill>
                  <a:schemeClr val="tx2">
                    <a:lumMod val="10000"/>
                  </a:schemeClr>
                </a:solidFill>
                <a:hlinkClick r:id="rId5"/>
              </a:rPr>
              <a:t>-</a:t>
            </a:r>
            <a:r>
              <a:rPr lang="en-US" sz="2400" u="sng" dirty="0" err="1">
                <a:solidFill>
                  <a:schemeClr val="tx2">
                    <a:lumMod val="10000"/>
                  </a:schemeClr>
                </a:solidFill>
                <a:hlinkClick r:id="rId5"/>
              </a:rPr>
              <a:t>olympic</a:t>
            </a:r>
            <a:r>
              <a:rPr lang="ru-RU" sz="2400" u="sng" dirty="0">
                <a:solidFill>
                  <a:schemeClr val="tx2">
                    <a:lumMod val="10000"/>
                  </a:schemeClr>
                </a:solidFill>
                <a:hlinkClick r:id="rId5"/>
              </a:rPr>
              <a:t>-</a:t>
            </a:r>
            <a:r>
              <a:rPr lang="en-US" sz="2400" u="sng" dirty="0">
                <a:solidFill>
                  <a:schemeClr val="tx2">
                    <a:lumMod val="10000"/>
                  </a:schemeClr>
                </a:solidFill>
                <a:hlinkClick r:id="rId5"/>
              </a:rPr>
              <a:t>games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endParaRPr lang="ru-RU" sz="2400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en-US" sz="2400" u="sng" dirty="0">
                <a:solidFill>
                  <a:schemeClr val="tx2">
                    <a:lumMod val="10000"/>
                  </a:schemeClr>
                </a:solidFill>
                <a:hlinkClick r:id="rId6"/>
              </a:rPr>
              <a:t>www</a:t>
            </a:r>
            <a:r>
              <a:rPr lang="ru-RU" sz="2400" u="sng" dirty="0">
                <a:solidFill>
                  <a:schemeClr val="tx2">
                    <a:lumMod val="10000"/>
                  </a:schemeClr>
                </a:solidFill>
                <a:hlinkClick r:id="rId6"/>
              </a:rPr>
              <a:t>.</a:t>
            </a:r>
            <a:r>
              <a:rPr lang="en-US" sz="2400" u="sng" dirty="0" err="1">
                <a:solidFill>
                  <a:schemeClr val="tx2">
                    <a:lumMod val="10000"/>
                  </a:schemeClr>
                </a:solidFill>
                <a:hlinkClick r:id="rId6"/>
              </a:rPr>
              <a:t>olasport</a:t>
            </a:r>
            <a:r>
              <a:rPr lang="ru-RU" sz="2400" u="sng" dirty="0">
                <a:solidFill>
                  <a:schemeClr val="tx2">
                    <a:lumMod val="10000"/>
                  </a:schemeClr>
                </a:solidFill>
                <a:hlinkClick r:id="rId6"/>
              </a:rPr>
              <a:t>.</a:t>
            </a:r>
            <a:r>
              <a:rPr lang="en-US" sz="2400" u="sng" dirty="0" err="1">
                <a:solidFill>
                  <a:schemeClr val="tx2">
                    <a:lumMod val="10000"/>
                  </a:schemeClr>
                </a:solidFill>
                <a:hlinkClick r:id="rId6"/>
              </a:rPr>
              <a:t>ru</a:t>
            </a:r>
            <a:endParaRPr lang="ru-RU" sz="2400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en-US" sz="2400" u="sng" dirty="0">
                <a:solidFill>
                  <a:schemeClr val="tx2">
                    <a:lumMod val="10000"/>
                  </a:schemeClr>
                </a:solidFill>
                <a:hlinkClick r:id="rId7"/>
              </a:rPr>
              <a:t>www</a:t>
            </a:r>
            <a:r>
              <a:rPr lang="ru-RU" sz="2400" u="sng" dirty="0">
                <a:solidFill>
                  <a:schemeClr val="tx2">
                    <a:lumMod val="10000"/>
                  </a:schemeClr>
                </a:solidFill>
                <a:hlinkClick r:id="rId7"/>
              </a:rPr>
              <a:t>.</a:t>
            </a:r>
            <a:r>
              <a:rPr lang="en-US" sz="2400" u="sng" dirty="0" err="1">
                <a:solidFill>
                  <a:schemeClr val="tx2">
                    <a:lumMod val="10000"/>
                  </a:schemeClr>
                </a:solidFill>
                <a:hlinkClick r:id="rId7"/>
              </a:rPr>
              <a:t>olimpiady</a:t>
            </a:r>
            <a:r>
              <a:rPr lang="ru-RU" sz="2400" u="sng" dirty="0">
                <a:solidFill>
                  <a:schemeClr val="tx2">
                    <a:lumMod val="10000"/>
                  </a:schemeClr>
                </a:solidFill>
                <a:hlinkClick r:id="rId7"/>
              </a:rPr>
              <a:t>.</a:t>
            </a:r>
            <a:r>
              <a:rPr lang="en-US" sz="2400" u="sng" dirty="0" err="1">
                <a:solidFill>
                  <a:schemeClr val="tx2">
                    <a:lumMod val="10000"/>
                  </a:schemeClr>
                </a:solidFill>
                <a:hlinkClick r:id="rId7"/>
              </a:rPr>
              <a:t>ru</a:t>
            </a:r>
            <a:endParaRPr lang="ru-RU" sz="2400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en-US" sz="2400" u="sng" dirty="0">
                <a:solidFill>
                  <a:schemeClr val="tx2">
                    <a:lumMod val="10000"/>
                  </a:schemeClr>
                </a:solidFill>
                <a:hlinkClick r:id="rId8"/>
              </a:rPr>
              <a:t>www</a:t>
            </a:r>
            <a:r>
              <a:rPr lang="ru-RU" sz="2400" u="sng" dirty="0">
                <a:solidFill>
                  <a:schemeClr val="tx2">
                    <a:lumMod val="10000"/>
                  </a:schemeClr>
                </a:solidFill>
                <a:hlinkClick r:id="rId8"/>
              </a:rPr>
              <a:t>.</a:t>
            </a:r>
            <a:r>
              <a:rPr lang="en-US" sz="2400" u="sng" dirty="0" err="1">
                <a:solidFill>
                  <a:schemeClr val="tx2">
                    <a:lumMod val="10000"/>
                  </a:schemeClr>
                </a:solidFill>
                <a:hlinkClick r:id="rId8"/>
              </a:rPr>
              <a:t>mallex</a:t>
            </a:r>
            <a:r>
              <a:rPr lang="ru-RU" sz="2400" u="sng" dirty="0">
                <a:solidFill>
                  <a:schemeClr val="tx2">
                    <a:lumMod val="10000"/>
                  </a:schemeClr>
                </a:solidFill>
                <a:hlinkClick r:id="rId8"/>
              </a:rPr>
              <a:t>.</a:t>
            </a:r>
            <a:r>
              <a:rPr lang="en-US" sz="2400" u="sng" dirty="0">
                <a:solidFill>
                  <a:schemeClr val="tx2">
                    <a:lumMod val="10000"/>
                  </a:schemeClr>
                </a:solidFill>
                <a:hlinkClick r:id="rId8"/>
              </a:rPr>
              <a:t>info</a:t>
            </a:r>
            <a:endParaRPr lang="ru-RU" sz="2400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en-US" sz="2400" u="sng" dirty="0">
                <a:solidFill>
                  <a:schemeClr val="tx2">
                    <a:lumMod val="10000"/>
                  </a:schemeClr>
                </a:solidFill>
                <a:hlinkClick r:id="rId9"/>
              </a:rPr>
              <a:t>www</a:t>
            </a:r>
            <a:r>
              <a:rPr lang="ru-RU" sz="2400" u="sng" dirty="0">
                <a:solidFill>
                  <a:schemeClr val="tx2">
                    <a:lumMod val="10000"/>
                  </a:schemeClr>
                </a:solidFill>
                <a:hlinkClick r:id="rId9"/>
              </a:rPr>
              <a:t>.</a:t>
            </a:r>
            <a:r>
              <a:rPr lang="en-US" sz="2400" u="sng" dirty="0" err="1">
                <a:solidFill>
                  <a:schemeClr val="tx2">
                    <a:lumMod val="10000"/>
                  </a:schemeClr>
                </a:solidFill>
                <a:hlinkClick r:id="rId9"/>
              </a:rPr>
              <a:t>stroyka</a:t>
            </a:r>
            <a:r>
              <a:rPr lang="ru-RU" sz="2400" u="sng" dirty="0">
                <a:solidFill>
                  <a:schemeClr val="tx2">
                    <a:lumMod val="10000"/>
                  </a:schemeClr>
                </a:solidFill>
                <a:hlinkClick r:id="rId9"/>
              </a:rPr>
              <a:t>-</a:t>
            </a:r>
            <a:r>
              <a:rPr lang="en-US" sz="2400" u="sng" dirty="0">
                <a:solidFill>
                  <a:schemeClr val="tx2">
                    <a:lumMod val="10000"/>
                  </a:schemeClr>
                </a:solidFill>
                <a:hlinkClick r:id="rId9"/>
              </a:rPr>
              <a:t>info</a:t>
            </a:r>
            <a:r>
              <a:rPr lang="ru-RU" sz="2400" u="sng" dirty="0">
                <a:solidFill>
                  <a:schemeClr val="tx2">
                    <a:lumMod val="10000"/>
                  </a:schemeClr>
                </a:solidFill>
                <a:hlinkClick r:id="rId9"/>
              </a:rPr>
              <a:t>.</a:t>
            </a:r>
            <a:r>
              <a:rPr lang="en-US" sz="2400" u="sng" dirty="0" err="1">
                <a:solidFill>
                  <a:schemeClr val="tx2">
                    <a:lumMod val="10000"/>
                  </a:schemeClr>
                </a:solidFill>
                <a:hlinkClick r:id="rId9"/>
              </a:rPr>
              <a:t>tk</a:t>
            </a:r>
            <a:endParaRPr lang="ru-RU" sz="24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357166"/>
            <a:ext cx="8786874" cy="857256"/>
          </a:xfrm>
        </p:spPr>
        <p:txBody>
          <a:bodyPr>
            <a:normAutofit fontScale="90000"/>
          </a:bodyPr>
          <a:lstStyle/>
          <a:p>
            <a:pPr algn="l"/>
            <a:r>
              <a:rPr lang="ru-RU" sz="6000" dirty="0" smtClean="0"/>
              <a:t>    История олимпийских игр</a:t>
            </a:r>
            <a:endParaRPr lang="ru-RU" sz="6000" dirty="0"/>
          </a:p>
        </p:txBody>
      </p:sp>
      <p:pic>
        <p:nvPicPr>
          <p:cNvPr id="1026" name="Picture 2" descr="dep_1617848-Old-olympic-stadium-in--Epidaurus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1285860"/>
            <a:ext cx="837898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Winter-Game_com_682_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1142984"/>
            <a:ext cx="829545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Рисунок 1" descr="античные олимпийские игры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42976" y="1071546"/>
            <a:ext cx="5429288" cy="5657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28604"/>
            <a:ext cx="7851648" cy="1143008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Пьер де Кубертен</a:t>
            </a:r>
            <a:endParaRPr lang="ru-RU" sz="6600" dirty="0"/>
          </a:p>
        </p:txBody>
      </p:sp>
      <p:pic>
        <p:nvPicPr>
          <p:cNvPr id="2050" name="Рисунок 2" descr="барон Пьер де Кубертен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1571612"/>
            <a:ext cx="4286280" cy="458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29256" y="1928802"/>
            <a:ext cx="328614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2">
                    <a:lumMod val="10000"/>
                  </a:schemeClr>
                </a:solidFill>
              </a:rPr>
              <a:t>«Молодежь мира» должна </a:t>
            </a:r>
            <a:r>
              <a:rPr lang="ru-RU" sz="3200" b="1" dirty="0" smtClean="0">
                <a:solidFill>
                  <a:schemeClr val="tx2">
                    <a:lumMod val="10000"/>
                  </a:schemeClr>
                </a:solidFill>
              </a:rPr>
              <a:t>мериться </a:t>
            </a:r>
            <a:r>
              <a:rPr lang="ru-RU" sz="3200" b="1" dirty="0">
                <a:solidFill>
                  <a:schemeClr val="tx2">
                    <a:lumMod val="10000"/>
                  </a:schemeClr>
                </a:solidFill>
              </a:rPr>
              <a:t>силами в спортивных состязаниях, а не на полях битв</a:t>
            </a:r>
            <a:r>
              <a:rPr lang="ru-RU" sz="3200" dirty="0">
                <a:solidFill>
                  <a:schemeClr val="tx2">
                    <a:lumMod val="10000"/>
                  </a:schemeClr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28604"/>
            <a:ext cx="7851648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>Члены МОК</a:t>
            </a:r>
            <a:br>
              <a:rPr lang="ru-RU" sz="6600" dirty="0" smtClean="0"/>
            </a:br>
            <a:r>
              <a:rPr lang="ru-RU" sz="2200" dirty="0" smtClean="0"/>
              <a:t>международного олимпийского комитета 1896 г.</a:t>
            </a:r>
            <a:endParaRPr lang="ru-RU" sz="2200" dirty="0"/>
          </a:p>
        </p:txBody>
      </p:sp>
      <p:pic>
        <p:nvPicPr>
          <p:cNvPr id="3074" name="Рисунок 51" descr="Члены МОК 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1643050"/>
            <a:ext cx="669518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7143768" y="1571612"/>
            <a:ext cx="1714512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Члены МОК (слева направо):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1. Доктор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Виллибильд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Гебхардт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(Германия) 2. Барон Пьер де Кубертен(Франция) 3. Советник Иржи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Гут-Ярковский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(Чехия)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Деметриус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Викелас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(Греция)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Ференц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Кемени (Венгрия)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Генерал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А.Бутовский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(Россия)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Генерал Виктор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Бальк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(Швеция) (Афины, 10 апреля 1896 года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00042"/>
            <a:ext cx="9001156" cy="471490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Девиз</a:t>
            </a:r>
            <a:r>
              <a:rPr lang="ru-RU" sz="5300" dirty="0" smtClean="0"/>
              <a:t>:</a:t>
            </a:r>
            <a:r>
              <a:rPr lang="ru-RU" sz="5300" dirty="0" smtClean="0">
                <a:solidFill>
                  <a:schemeClr val="accent1">
                    <a:lumMod val="50000"/>
                  </a:schemeClr>
                </a:solidFill>
              </a:rPr>
              <a:t>«Быстрее, выше, сильнее»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Символ: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Флаг: </a:t>
            </a:r>
            <a:endParaRPr lang="ru-RU" dirty="0"/>
          </a:p>
        </p:txBody>
      </p:sp>
      <p:pic>
        <p:nvPicPr>
          <p:cNvPr id="12289" name="Рисунок 148" descr="http://www.sochionline2014.ru/wp-content/uploads/2010/03/olimp_kolca-300x15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86050" y="1500174"/>
            <a:ext cx="400052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Рисунок 3" descr="Олимпийский флаг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488" y="3714752"/>
            <a:ext cx="4000528" cy="2918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571480"/>
            <a:ext cx="8170766" cy="1071570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Традиционные ритуалы</a:t>
            </a:r>
            <a:endParaRPr lang="ru-RU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1714488"/>
            <a:ext cx="7286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</a:rPr>
              <a:t>Зазжение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 олимпийского огня на церемонии открытия</a:t>
            </a:r>
          </a:p>
          <a:p>
            <a:pPr>
              <a:buFont typeface="Wingdings" pitchFamily="2" charset="2"/>
              <a:buChar char="Ø"/>
            </a:pPr>
            <a:endParaRPr lang="ru-RU" sz="2000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1265" name="Picture 1" descr="Пааво Нурми зажигает олимпийский огонь в Хельсинки в 1952 год"/>
          <p:cNvPicPr>
            <a:picLocks noChangeAspect="1" noChangeArrowheads="1"/>
          </p:cNvPicPr>
          <p:nvPr/>
        </p:nvPicPr>
        <p:blipFill>
          <a:blip r:embed="rId2" r:link="rId3" cstate="screen"/>
          <a:srcRect/>
          <a:stretch>
            <a:fillRect/>
          </a:stretch>
        </p:blipFill>
        <p:spPr bwMode="auto">
          <a:xfrm>
            <a:off x="1428728" y="214290"/>
            <a:ext cx="5214974" cy="657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Последний участник эстафеты в Стокгольме в 1956 году - шведский наездник Ханс Викне"/>
          <p:cNvPicPr>
            <a:picLocks noChangeAspect="1" noChangeArrowheads="1"/>
          </p:cNvPicPr>
          <p:nvPr/>
        </p:nvPicPr>
        <p:blipFill>
          <a:blip r:embed="rId4" r:link="rId5" cstate="screen"/>
          <a:srcRect/>
          <a:stretch>
            <a:fillRect/>
          </a:stretch>
        </p:blipFill>
        <p:spPr bwMode="auto">
          <a:xfrm>
            <a:off x="1428728" y="214290"/>
            <a:ext cx="5236194" cy="6457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eae76fc7ec19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85720" y="214290"/>
            <a:ext cx="8143932" cy="656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500042"/>
            <a:ext cx="5929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</a:rPr>
              <a:t>  олимпийская  клятва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241" name="Picture 1" descr="Николай Андрианов произносит олимпийскую клятву на открытии Олимпиады в Москве-1980"/>
          <p:cNvPicPr>
            <a:picLocks noChangeAspect="1" noChangeArrowheads="1"/>
          </p:cNvPicPr>
          <p:nvPr/>
        </p:nvPicPr>
        <p:blipFill>
          <a:blip r:embed="rId2" r:link="rId3" cstate="screen"/>
          <a:srcRect/>
          <a:stretch>
            <a:fillRect/>
          </a:stretch>
        </p:blipFill>
        <p:spPr bwMode="auto">
          <a:xfrm>
            <a:off x="571472" y="1000108"/>
            <a:ext cx="7572428" cy="569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642918"/>
            <a:ext cx="757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/>
              <a:t> 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вручение медалей победителям и призерам</a:t>
            </a:r>
            <a:endParaRPr lang="ru-RU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9217" name="Picture 1" descr="84fcb6ff7c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43042" y="1071546"/>
            <a:ext cx="4500594" cy="561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85728"/>
            <a:ext cx="8786874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Зимние олимпийские игры</a:t>
            </a:r>
            <a:br>
              <a:rPr lang="ru-RU" dirty="0" smtClean="0"/>
            </a:br>
            <a:r>
              <a:rPr lang="ru-RU" sz="4000" dirty="0" smtClean="0"/>
              <a:t>1924 год</a:t>
            </a:r>
            <a:endParaRPr lang="ru-RU" dirty="0"/>
          </a:p>
        </p:txBody>
      </p:sp>
      <p:pic>
        <p:nvPicPr>
          <p:cNvPr id="8193" name="Рисунок 27" descr="официальная церемония открытия первых зимних олимпийских игр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1714488"/>
            <a:ext cx="7529565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Рисунок 28" descr="шамони 192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14480" y="214290"/>
            <a:ext cx="4857784" cy="648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92</TotalTime>
  <Words>256</Words>
  <Application>Microsoft Office PowerPoint</Application>
  <PresentationFormat>Экран (4:3)</PresentationFormat>
  <Paragraphs>59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Олимпийские игры</vt:lpstr>
      <vt:lpstr>    История олимпийских игр</vt:lpstr>
      <vt:lpstr>Пьер де Кубертен</vt:lpstr>
      <vt:lpstr>  Члены МОК международного олимпийского комитета 1896 г.</vt:lpstr>
      <vt:lpstr>Девиз:«Быстрее, выше, сильнее» Символ:    Флаг: </vt:lpstr>
      <vt:lpstr>Традиционные ритуалы</vt:lpstr>
      <vt:lpstr>Слайд 7</vt:lpstr>
      <vt:lpstr>Слайд 8</vt:lpstr>
      <vt:lpstr>Зимние олимпийские игры 1924 год</vt:lpstr>
      <vt:lpstr>Места проведения зимних игр</vt:lpstr>
      <vt:lpstr>Места проведения летних игр</vt:lpstr>
      <vt:lpstr>Первые летние олимпийские игры 6 апреля 1896 год Греция</vt:lpstr>
      <vt:lpstr>Виды спорта на олимпиаде в Афинах</vt:lpstr>
      <vt:lpstr>СССР впервые на зимних олимпийских играх Италия  1956 год </vt:lpstr>
      <vt:lpstr>Подготовка к олимпиаде в Сочи</vt:lpstr>
      <vt:lpstr>Подготовка спортсменов к олимпиаде</vt:lpstr>
      <vt:lpstr>Слайд 17</vt:lpstr>
    </vt:vector>
  </TitlesOfParts>
  <Company>МОУ СОШ №20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12</cp:revision>
  <dcterms:created xsi:type="dcterms:W3CDTF">2011-10-01T04:00:48Z</dcterms:created>
  <dcterms:modified xsi:type="dcterms:W3CDTF">2011-10-20T10:09:32Z</dcterms:modified>
</cp:coreProperties>
</file>