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78" r:id="rId7"/>
    <p:sldId id="260" r:id="rId8"/>
    <p:sldId id="261" r:id="rId9"/>
    <p:sldId id="277" r:id="rId10"/>
    <p:sldId id="262" r:id="rId11"/>
    <p:sldId id="282" r:id="rId12"/>
    <p:sldId id="280" r:id="rId13"/>
    <p:sldId id="264" r:id="rId14"/>
    <p:sldId id="281" r:id="rId15"/>
    <p:sldId id="265" r:id="rId16"/>
    <p:sldId id="276" r:id="rId17"/>
    <p:sldId id="266" r:id="rId18"/>
    <p:sldId id="267" r:id="rId19"/>
    <p:sldId id="268" r:id="rId20"/>
    <p:sldId id="269" r:id="rId21"/>
    <p:sldId id="279" r:id="rId22"/>
    <p:sldId id="270" r:id="rId23"/>
    <p:sldId id="271" r:id="rId24"/>
    <p:sldId id="272" r:id="rId25"/>
    <p:sldId id="273" r:id="rId26"/>
    <p:sldId id="284" r:id="rId27"/>
    <p:sldId id="283" r:id="rId28"/>
    <p:sldId id="2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B10F8E"/>
    <a:srgbClr val="055B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9" autoAdjust="0"/>
    <p:restoredTop sz="94660"/>
  </p:normalViewPr>
  <p:slideViewPr>
    <p:cSldViewPr>
      <p:cViewPr varScale="1">
        <p:scale>
          <a:sx n="55" d="100"/>
          <a:sy n="55" d="100"/>
        </p:scale>
        <p:origin x="-8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251757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82129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6805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244235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429520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985215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196297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8063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78613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8794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57750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DE72F-D073-47E1-A66F-8FB933617623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4622C-0629-4D9C-B00E-34BAE1B62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87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2.jpeg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microsoft.com/office/2007/relationships/hdphoto" Target="../media/hdphoto2.wdp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microsoft.com/office/2007/relationships/hdphoto" Target="../media/hdphoto4.wdp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7" Type="http://schemas.openxmlformats.org/officeDocument/2006/relationships/hyperlink" Target="http://www.o-detstve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sportal.ru/skripacheva-olga-aleksandrovna" TargetMode="External"/><Relationship Id="rId5" Type="http://schemas.openxmlformats.org/officeDocument/2006/relationships/hyperlink" Target="http://stranamasterov.ru/user/72283" TargetMode="External"/><Relationship Id="rId4" Type="http://schemas.openxmlformats.org/officeDocument/2006/relationships/hyperlink" Target="http://www.art-talant.org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ti-66.ru/" TargetMode="External"/><Relationship Id="rId7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hyperlink" Target="http://pedsovet.su/" TargetMode="External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hyperlink" Target="http://www.minobr.org/" TargetMode="External"/><Relationship Id="rId9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9" y="0"/>
            <a:ext cx="91082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9597" y="692696"/>
            <a:ext cx="77048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i="1" dirty="0" smtClean="0">
                <a:solidFill>
                  <a:srgbClr val="002060"/>
                </a:solidFill>
                <a:effectLst/>
                <a:latin typeface="Monotype Corsiva" pitchFamily="66" charset="0"/>
                <a:ea typeface="Times New Roman"/>
              </a:rPr>
              <a:t>Визитная карточка </a:t>
            </a:r>
          </a:p>
          <a:p>
            <a:pPr algn="ctr">
              <a:spcAft>
                <a:spcPts val="0"/>
              </a:spcAft>
            </a:pPr>
            <a:r>
              <a:rPr lang="ru-RU" sz="4800" b="1" kern="0" dirty="0" err="1" smtClean="0">
                <a:solidFill>
                  <a:srgbClr val="7030A0"/>
                </a:solidFill>
                <a:latin typeface="Monotype Corsiva" pitchFamily="66" charset="0"/>
              </a:rPr>
              <a:t>Скрипачевой</a:t>
            </a:r>
            <a:r>
              <a:rPr lang="ru-RU" sz="4800" b="1" kern="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800" b="1" kern="0" dirty="0" err="1" smtClean="0">
                <a:solidFill>
                  <a:srgbClr val="7030A0"/>
                </a:solidFill>
                <a:latin typeface="Monotype Corsiva" pitchFamily="66" charset="0"/>
              </a:rPr>
              <a:t>ОльгиАлександровны</a:t>
            </a:r>
            <a:endParaRPr lang="ru-RU" sz="4800" i="1" dirty="0" smtClean="0">
              <a:solidFill>
                <a:srgbClr val="002060"/>
              </a:solidFill>
              <a:effectLst/>
              <a:latin typeface="Monotype Corsiva" pitchFamily="66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200" i="1" dirty="0" smtClean="0">
                <a:solidFill>
                  <a:srgbClr val="002060"/>
                </a:solidFill>
                <a:latin typeface="Monotype Corsiva" pitchFamily="66" charset="0"/>
                <a:ea typeface="Times New Roman"/>
              </a:rPr>
              <a:t>р</a:t>
            </a:r>
            <a:r>
              <a:rPr lang="ru-RU" sz="3200" i="1" dirty="0" smtClean="0">
                <a:solidFill>
                  <a:srgbClr val="002060"/>
                </a:solidFill>
                <a:effectLst/>
                <a:latin typeface="Monotype Corsiva" pitchFamily="66" charset="0"/>
                <a:ea typeface="Times New Roman"/>
              </a:rPr>
              <a:t>уководителя кружка художественно-эстетического направления</a:t>
            </a: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B10F8E"/>
                </a:solidFill>
                <a:effectLst/>
                <a:latin typeface="Monotype Corsiva" pitchFamily="66" charset="0"/>
                <a:ea typeface="Times New Roman"/>
              </a:rPr>
              <a:t>«Умелые руки».</a:t>
            </a:r>
            <a:endParaRPr lang="ru-RU" sz="4000" b="1" i="1" dirty="0">
              <a:solidFill>
                <a:srgbClr val="B10F8E"/>
              </a:solidFill>
              <a:effectLst/>
              <a:latin typeface="Monotype Corsiva" pitchFamily="66" charset="0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51312" y="4293096"/>
            <a:ext cx="619268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55B0D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55B0D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МБОУ «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Верхне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Колчуринская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СОШ» 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Республика Татарстан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Алькеевский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район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с.Верхнее Колчурино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219998"/>
            <a:ext cx="4176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B10F8E"/>
                </a:solidFill>
                <a:latin typeface="Comic Sans MS" pitchFamily="66" charset="0"/>
              </a:rPr>
              <a:t>Конкурс «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B10F8E"/>
                </a:solidFill>
                <a:effectLst/>
                <a:uLnTx/>
                <a:uFillTx/>
                <a:latin typeface="Comic Sans MS" pitchFamily="66" charset="0"/>
              </a:rPr>
              <a:t>Сердце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B10F8E"/>
                </a:solidFill>
                <a:effectLst/>
                <a:uLnTx/>
                <a:uFillTx/>
                <a:latin typeface="Comic Sans MS" pitchFamily="66" charset="0"/>
              </a:rPr>
              <a:t> отдаю детям»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B10F8E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667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0624" y="260648"/>
            <a:ext cx="27558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B10F8E"/>
                </a:solidFill>
                <a:latin typeface="Comic Sans MS" pitchFamily="66" charset="0"/>
              </a:rPr>
              <a:t>Соленое тесто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903040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Лепка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из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соленого теста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является одним из древних видов декоративно-прикладного искусства.  Различные медальоны, венки, кольца и подковы вывешивались в проеме окон или крепились к дверям. Считалось, что эти украшения приносят хозяевам дома, который они украшают, удачу и благополучие. </a:t>
            </a:r>
          </a:p>
        </p:txBody>
      </p:sp>
      <p:pic>
        <p:nvPicPr>
          <p:cNvPr id="3074" name="Picture 2" descr="C:\Users\Полина\Desktop\КРУЖОК\Наши поделки\100_107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34572" y="3068960"/>
            <a:ext cx="2236763" cy="2343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ина\Desktop\КРУЖОК\Наши поделки\DSCF84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0664" y="3049953"/>
            <a:ext cx="2658223" cy="3544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ина\Desktop\КРУЖОК\Наши поделки\100_107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85091" y="3087394"/>
            <a:ext cx="2363373" cy="2325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82845" y="88460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Лепка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из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соленого теста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является одним из древних видов декоративно-прикладного искусства.  Различные медальоны, венки, кольца и подковы вывешивались в проеме окон или крепились к дверям. Считалось, что эти украшения приносят хозяевам дома, который они украшают, удачу и благополучие. </a:t>
            </a:r>
          </a:p>
        </p:txBody>
      </p:sp>
      <p:pic>
        <p:nvPicPr>
          <p:cNvPr id="9" name="Picture 2" descr="C:\Users\Полина\Desktop\КРУЖОК\Наши поделки\100_107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21681" y="3050526"/>
            <a:ext cx="2236763" cy="2343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Полина\Desktop\КРУЖОК\Наши поделки\DSCF84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7773" y="3031519"/>
            <a:ext cx="2658223" cy="3544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Полина\Desktop\КРУЖОК\Наши поделки\100_107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72200" y="3068960"/>
            <a:ext cx="2363373" cy="2325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32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" name="Picture 8" descr="C:\Users\Полина\Desktop\КРУЖОК\Наши поделки\DSCF604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77489" y="188640"/>
            <a:ext cx="389149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C:\Users\Полина\Desktop\КРУЖОК\Наши поделки\DSCF6049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76056" y="370323"/>
            <a:ext cx="3055741" cy="3043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Полина\Desktop\КРУЖОК\Наши поделки\Изображение 003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99592" y="3284984"/>
            <a:ext cx="3079338" cy="3043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олина\Desktop\КРУЖОК\Наши поделки\DSCF6045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317587" y="3717689"/>
            <a:ext cx="2814209" cy="2909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05740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S370023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15616" y="3757902"/>
            <a:ext cx="3565973" cy="2516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370023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88024" y="444110"/>
            <a:ext cx="3322957" cy="2516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C:\Users\Ольга\Pictures\Шкатулка\фото0033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59632" y="198517"/>
            <a:ext cx="2455940" cy="3260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Полина\Desktop\КРУЖОК\Наши поделки\DSCF604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80112" y="3179901"/>
            <a:ext cx="2264898" cy="30948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0335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11981" y="332656"/>
            <a:ext cx="1712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err="1" smtClean="0">
                <a:solidFill>
                  <a:srgbClr val="B10F8E"/>
                </a:solidFill>
                <a:latin typeface="Comic Sans MS" pitchFamily="66" charset="0"/>
              </a:rPr>
              <a:t>Декупаж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1291818"/>
            <a:ext cx="604867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 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b="1" dirty="0" err="1" smtClean="0">
                <a:solidFill>
                  <a:srgbClr val="002060"/>
                </a:solidFill>
                <a:latin typeface="Comic Sans MS" pitchFamily="66" charset="0"/>
              </a:rPr>
              <a:t>Декупаж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это искусство украшения предметов путем наклеивания вырезок цветной бумаги в сочетании со специальными эффектами такие как раскрашивание, вырезание, покрытие сусальным золотом и прочие. Обычно какой-либо предмет как например небольшие коробки или мебель покрывается вырезками из журналов и/или специально произведенной бумагой. </a:t>
            </a:r>
          </a:p>
          <a:p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Может быть, история развития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декупажа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не такая древняя, как история развития некоторых других видов прикладного творчества, но не менее интересная. </a:t>
            </a:r>
          </a:p>
        </p:txBody>
      </p:sp>
    </p:spTree>
    <p:extLst>
      <p:ext uri="{BB962C8B-B14F-4D97-AF65-F5344CB8AC3E}">
        <p14:creationId xmlns:p14="http://schemas.microsoft.com/office/powerpoint/2010/main" xmlns="" val="2818515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4098" name="Picture 2" descr="C:\Users\Ольга\Pictures\На фотоальбом\DSCF113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244" y="3429000"/>
            <a:ext cx="3648406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Полина\Desktop\КРУЖОК\Наши поделки\DSCF118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3648406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Ольга\Desktop\КРУЖОК\DSCF583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994" y="423603"/>
            <a:ext cx="3580656" cy="2685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Ольга\Desktop\КРУЖОК\DSCF583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3727" y="476672"/>
            <a:ext cx="3581087" cy="2685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3444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5128" name="Picture 8" descr="C:\Users\Полина\Desktop\КРУЖОК\DSCF594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9892" y="3717032"/>
            <a:ext cx="3747019" cy="281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Полина\Desktop\КРУЖОК\DSCF595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9892" y="442263"/>
            <a:ext cx="3747019" cy="281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Ольга\Desktop\КРУЖОК\DSCF5965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43607" y="442262"/>
            <a:ext cx="2687013" cy="29867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Ольга\Pictures\Кружок\DSCF595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427" y="3717032"/>
            <a:ext cx="3747018" cy="281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6029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6146" name="Picture 2" descr="C:\Users\Полина\Desktop\КРУЖОК\DSCF59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00" y="262576"/>
            <a:ext cx="3788003" cy="28410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ина\Desktop\КРУЖОК\DSCF595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9789" y="3687364"/>
            <a:ext cx="3858683" cy="2894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олина\Desktop\КРУЖОК\DSCF62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2576"/>
            <a:ext cx="3780408" cy="2835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Полина\Desktop\КРУЖОК\DSCF596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00" y="3698025"/>
            <a:ext cx="3858681" cy="2894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65827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9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188640"/>
            <a:ext cx="5917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B10F8E"/>
                </a:solidFill>
                <a:latin typeface="Comic Sans MS" pitchFamily="66" charset="0"/>
              </a:rPr>
              <a:t>Плетение из газетных трубочек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028343"/>
            <a:ext cx="6678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	Плетение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является одним из древнейших ремесел. Говоря о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плетении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, следует отметить, что существует огромное количество способов, техник и материалов, используемых в этом виде рукоделия. Мы рассмотрим одно из них: плетение из газетных трубочек.</a:t>
            </a:r>
          </a:p>
          <a:p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Плетение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из газетных трубочек - оригинальное времяпрепровождение, занимательный и захватывающий вид рукоделия, который стал очень популярным в последнее время. При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плетении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из газетных трубочек можно использовать самые различные схемы – из листов газеты свёрнутых трубочкой делаются кашпо под цветы, коробочки, корзинки и даже под обувь полочки. </a:t>
            </a:r>
          </a:p>
        </p:txBody>
      </p:sp>
    </p:spTree>
    <p:extLst>
      <p:ext uri="{BB962C8B-B14F-4D97-AF65-F5344CB8AC3E}">
        <p14:creationId xmlns:p14="http://schemas.microsoft.com/office/powerpoint/2010/main" xmlns="" val="29526963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7170" name="Picture 2" descr="C:\Users\Полина\Desktop\КРУЖОК\DSCF477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116" y="0"/>
            <a:ext cx="4379979" cy="3284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ина\Desktop\КРУЖОК\DSCF497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3086" y="3461805"/>
            <a:ext cx="4326854" cy="3245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олина\Desktop\КРУЖОК\DSCF497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10" y="3576351"/>
            <a:ext cx="4326853" cy="3245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Полина\Desktop\КРУЖОК\DSCF594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380995" cy="3285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7858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17453" y="332656"/>
            <a:ext cx="1242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B10F8E"/>
                </a:solidFill>
                <a:latin typeface="Comic Sans MS" pitchFamily="66" charset="0"/>
              </a:rPr>
              <a:t>Глина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028343"/>
            <a:ext cx="66064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Самыми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популярными материалами для лепки являются пластилин и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глина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. Лепка как таковая существует с незапамятных времен. Еще Библия гласит, что первый человек был сотворен Богом из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глины. 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Сейчас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лепка из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глины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— одно из любимейших занятий народных умельцев. Лепка из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глины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умиротворяет и успокаивает, дает выход эмоциям, учит концентрироваться и просто доставляет удовольствие. Свойства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глины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уникальны: ее консистенция может меняться в зависимости от количества добавленной в нее воды.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может быть жидкой и твердой, ее легко крошить, ломать, скатывать, размазывать, именно поэтому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глину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очень любят дети. </a:t>
            </a:r>
          </a:p>
        </p:txBody>
      </p:sp>
    </p:spTree>
    <p:extLst>
      <p:ext uri="{BB962C8B-B14F-4D97-AF65-F5344CB8AC3E}">
        <p14:creationId xmlns:p14="http://schemas.microsoft.com/office/powerpoint/2010/main" xmlns="" val="572674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074" name="Picture 2" descr="C:\Users\Ольга\Pictures\На фотоальбом\DSCF115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33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116632"/>
            <a:ext cx="5328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У кого </a:t>
            </a:r>
            <a:r>
              <a:rPr lang="ru-RU" sz="2000" b="1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умелы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руки,</a:t>
            </a:r>
            <a:b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Не погибнет тот от скуки,</a:t>
            </a:r>
            <a:b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Нам ведь сделать все по силам,</a:t>
            </a:r>
            <a:b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Будет добрым мир, красивым;</a:t>
            </a:r>
            <a:b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Ведь они волшебные,</a:t>
            </a:r>
            <a:b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Ручки наши нежные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8665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1026" name="Picture 2" descr="C:\Users\Ольга\Pictures\фото\281120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4032448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100_114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67804"/>
            <a:ext cx="4100970" cy="2961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S37002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26188" cy="2803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S370021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4100630" cy="2883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1863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074" name="Picture 2" descr="S370021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1520" y="213060"/>
            <a:ext cx="4248472" cy="3010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S370021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16016" y="188640"/>
            <a:ext cx="4280820" cy="29783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100_037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63688" y="3573016"/>
            <a:ext cx="4744367" cy="315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24246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67" y="-35271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2197" y="476672"/>
            <a:ext cx="1757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B10F8E"/>
                </a:solidFill>
                <a:latin typeface="Comic Sans MS" pitchFamily="66" charset="0"/>
              </a:rPr>
              <a:t>Вышивка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405" y="1124744"/>
            <a:ext cx="858670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Вышивка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является одним из самых популярных видов рукоделия. Когда зародилась вышивка, точно сказать нельзя, но находки археологов говорят о том, что в Древней Руси (IX-X вв.) вышивка была не только известна, но и распространена как среди крестьян, так и среди знатных людей (они украшали свою одежду золотым шитьем). С приходом христианства на Руси стали украшать вышитыми изделиями окна, зеркала и иконы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Самой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популярной техникой была вышивка крестом, так как крест всегда рассматривался как оберег, который защищает от сглаза, наговора и нечистой силы. Кроме того, каждая вышивка имела свою символику: «ромб», «круг» или «розетка» означали солнце, жизнь, тепло; женская фигурка и райское дерево были символами плодородия, а птица — прихода весны. Самыми ценными изделиями считались те, что были вышиты за один день. Над такими вещами трудились обычно несколько мастериц, начиная с самого рассвета. Если удавалось закончить работу до того, как зайдет солнце, изделие считалось идеально чистым, а, значит, способным защитить дом от нечистой силы, болезней, стихийных бедствий и других неприятных напастей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183223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4098" name="Picture 2" descr="http://artmus.culture21.ru/MuseumImages/14587jpg/1458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2645815" cy="3239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://artmus.culture21.ru/MuseumImages/5802/580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08104" y="250861"/>
            <a:ext cx="2598384" cy="3248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://artmus.culture21.ru/MuseumImages/18744jpg/187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70135"/>
            <a:ext cx="3850652" cy="2989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http://artmus.culture21.ru/MuseumImages/22981/2298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01008"/>
            <a:ext cx="2522612" cy="3080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51778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" name="Picture 5" descr="C:\Users\Ольга\Desktop\SHDdPToTTh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3789040"/>
            <a:ext cx="3817913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forum.na-svyazi.ru/uploads/post-6354-12143815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2656"/>
            <a:ext cx="3810000" cy="2928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museum.ru/imgB.asp?716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2055277" cy="3096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5.asset.yvimg.kz/userimages/alicefree/1Z6cUE7PPLM13euKk4Gp4VwbHWAGZw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652120" y="3356992"/>
            <a:ext cx="2160240" cy="3228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03960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54" y="0"/>
            <a:ext cx="91082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43808" y="335846"/>
            <a:ext cx="61206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Мы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являемся частыми гостями интересных и полезных сайтов: </a:t>
            </a:r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3"/>
              </a:rPr>
              <a:t>http://pedsovet.su/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 </a:t>
            </a:r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http://www.art-talant.org/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5"/>
              </a:rPr>
              <a:t>http://stranamasterov.ru/user/72283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6"/>
              </a:rPr>
              <a:t>http://nsportal.ru/skripacheva-olga-aleksandrovna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7"/>
              </a:rPr>
              <a:t>http://www.o-detstve.ru</a:t>
            </a:r>
            <a:r>
              <a:rPr lang="ru-RU" u="sng" dirty="0">
                <a:solidFill>
                  <a:srgbClr val="002060"/>
                </a:solidFill>
                <a:latin typeface="Comic Sans MS" pitchFamily="66" charset="0"/>
              </a:rPr>
              <a:t>   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Имеем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свои странички, где размещаем альбомы со своими работами, выполненные на занятиях кружка.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Результатом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моей работы стало повышение качественного уровня творческого развития детей. У них наблюдается ярко выраженная творческая фантазия, желание создавать неповторимые, оригинальные предметы, делающие мир приятней и уютней. Они научились планировать свою работу, придумывать образ, искать средства его воплощения, добиваться результата. В сотворчестве с другими детьми стала ярче выступать индивидуальность каждого ребёнка.</a:t>
            </a:r>
          </a:p>
        </p:txBody>
      </p:sp>
    </p:spTree>
    <p:extLst>
      <p:ext uri="{BB962C8B-B14F-4D97-AF65-F5344CB8AC3E}">
        <p14:creationId xmlns:p14="http://schemas.microsoft.com/office/powerpoint/2010/main" xmlns="" val="3042412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55976" y="404664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srgbClr val="0000CC"/>
                </a:solidFill>
                <a:latin typeface="Comic Sans MS" pitchFamily="66" charset="0"/>
              </a:rPr>
              <a:t>Достижения </a:t>
            </a: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учителя  </a:t>
            </a:r>
            <a:r>
              <a:rPr lang="ru-RU" b="1" dirty="0">
                <a:solidFill>
                  <a:srgbClr val="0000CC"/>
                </a:solidFill>
                <a:latin typeface="Comic Sans MS" pitchFamily="66" charset="0"/>
              </a:rPr>
              <a:t>за последние 3 </a:t>
            </a: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года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	1)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2010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г.,  Грамота за активное участие в районном конкурсе фото-презентаций учителей   начальных  классов  «Я – учитель». 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2) 2011г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.,  Диплом победителя Всероссийского конкурса «Моя педагогическая инициатива»  в номинации  «Педагогические династии». </a:t>
            </a:r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3"/>
              </a:rPr>
              <a:t>http://www.deti-66.ru/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3) 2012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г., Лауреат муниципального  конкурса «Учитель года </a:t>
            </a:r>
            <a:r>
              <a:rPr lang="ru-RU" dirty="0" err="1">
                <a:solidFill>
                  <a:srgbClr val="002060"/>
                </a:solidFill>
                <a:latin typeface="Comic Sans MS" pitchFamily="66" charset="0"/>
              </a:rPr>
              <a:t>Алькеевского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МР-2012»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4) 2012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г. Диплом  </a:t>
            </a:r>
            <a:r>
              <a:rPr lang="en-US" dirty="0">
                <a:solidFill>
                  <a:srgbClr val="002060"/>
                </a:solidFill>
                <a:latin typeface="Comic Sans MS" pitchFamily="66" charset="0"/>
              </a:rPr>
              <a:t>II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Всероссийского интернет-конкурса декоративно-прикладного творчества «Золотое рукоделие» за творческую работу «Как самому сшить кукольный театр». </a:t>
            </a:r>
            <a:r>
              <a:rPr lang="ru-RU" u="sng" dirty="0">
                <a:solidFill>
                  <a:srgbClr val="002060"/>
                </a:solidFill>
                <a:latin typeface="Comic Sans MS" pitchFamily="66" charset="0"/>
                <a:hlinkClick r:id="rId3"/>
              </a:rPr>
              <a:t>http://www.deti-66.ru/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pic>
        <p:nvPicPr>
          <p:cNvPr id="8194" name="Picture 2" descr="N:\Дипломы мои\учитель года грамота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7504" y="3429000"/>
            <a:ext cx="2020023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N:\Дипломы мои\diplo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1965992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N:\Дипломы мои\img00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01155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N:\Дипломы мои\img06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2049956" cy="282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1609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60032" y="620688"/>
            <a:ext cx="4139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CC"/>
                </a:solidFill>
                <a:latin typeface="Comic Sans MS" pitchFamily="66" charset="0"/>
              </a:rPr>
              <a:t>Достижения учащихся за последние 3 года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Comic Sans MS" pitchFamily="66" charset="0"/>
              </a:rPr>
              <a:t>	1</a:t>
            </a:r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) 2010 г. Декоративно-прикладной конкурс в рамках Международной выставки «Российская Неделя Искусств», Родионова Алена, </a:t>
            </a:r>
            <a:r>
              <a:rPr lang="en-US" sz="1600" dirty="0">
                <a:solidFill>
                  <a:srgbClr val="002060"/>
                </a:solidFill>
                <a:latin typeface="Comic Sans MS" pitchFamily="66" charset="0"/>
              </a:rPr>
              <a:t>II</a:t>
            </a:r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 место. </a:t>
            </a:r>
            <a:r>
              <a:rPr lang="en-US" sz="1600" u="sng" dirty="0">
                <a:solidFill>
                  <a:srgbClr val="0000CC"/>
                </a:solidFill>
                <a:latin typeface="Comic Sans MS" pitchFamily="66" charset="0"/>
              </a:rPr>
              <a:t>www</a:t>
            </a:r>
            <a:r>
              <a:rPr lang="ru-RU" sz="1600" u="sng" dirty="0">
                <a:solidFill>
                  <a:srgbClr val="0000CC"/>
                </a:solidFill>
                <a:latin typeface="Comic Sans MS" pitchFamily="66" charset="0"/>
              </a:rPr>
              <a:t>.</a:t>
            </a:r>
            <a:r>
              <a:rPr lang="en-US" sz="1600" u="sng" dirty="0" err="1">
                <a:solidFill>
                  <a:srgbClr val="0000CC"/>
                </a:solidFill>
                <a:latin typeface="Comic Sans MS" pitchFamily="66" charset="0"/>
              </a:rPr>
              <a:t>russiacup</a:t>
            </a:r>
            <a:r>
              <a:rPr lang="ru-RU" sz="1600" u="sng" dirty="0">
                <a:solidFill>
                  <a:srgbClr val="0000CC"/>
                </a:solidFill>
                <a:latin typeface="Comic Sans MS" pitchFamily="66" charset="0"/>
              </a:rPr>
              <a:t>.</a:t>
            </a:r>
            <a:r>
              <a:rPr lang="en-US" sz="1600" u="sng" dirty="0" err="1">
                <a:solidFill>
                  <a:srgbClr val="0000CC"/>
                </a:solidFill>
                <a:latin typeface="Comic Sans MS" pitchFamily="66" charset="0"/>
              </a:rPr>
              <a:t>ru</a:t>
            </a:r>
            <a:endParaRPr lang="ru-RU" sz="1600" dirty="0">
              <a:solidFill>
                <a:srgbClr val="0000CC"/>
              </a:solidFill>
              <a:latin typeface="Comic Sans MS" pitchFamily="66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	2) 2011 г. Районный конкурс поделок «Что не соринка, то картинка», Филиппова Валерия, </a:t>
            </a:r>
            <a:r>
              <a:rPr lang="en-US" sz="1600" dirty="0">
                <a:solidFill>
                  <a:srgbClr val="002060"/>
                </a:solidFill>
                <a:latin typeface="Comic Sans MS" pitchFamily="66" charset="0"/>
              </a:rPr>
              <a:t>I</a:t>
            </a:r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 место;</a:t>
            </a:r>
          </a:p>
          <a:p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	3) 2011 г. Всероссийский творческий конкурс «Мой любимый сказочный персонаж», Филиппова Валерия, </a:t>
            </a:r>
            <a:r>
              <a:rPr lang="en-US" sz="1600" dirty="0">
                <a:solidFill>
                  <a:srgbClr val="002060"/>
                </a:solidFill>
                <a:latin typeface="Comic Sans MS" pitchFamily="66" charset="0"/>
              </a:rPr>
              <a:t>II</a:t>
            </a:r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 место. </a:t>
            </a:r>
            <a:r>
              <a:rPr lang="en-US" sz="1600" u="sng" dirty="0">
                <a:solidFill>
                  <a:srgbClr val="0000CC"/>
                </a:solidFill>
                <a:latin typeface="Comic Sans MS" pitchFamily="66" charset="0"/>
              </a:rPr>
              <a:t>http</a:t>
            </a:r>
            <a:r>
              <a:rPr lang="ru-RU" sz="1600" u="sng" dirty="0">
                <a:solidFill>
                  <a:srgbClr val="0000CC"/>
                </a:solidFill>
                <a:latin typeface="Comic Sans MS" pitchFamily="66" charset="0"/>
              </a:rPr>
              <a:t>://</a:t>
            </a:r>
            <a:r>
              <a:rPr lang="en-US" sz="1600" u="sng" dirty="0">
                <a:solidFill>
                  <a:srgbClr val="0000CC"/>
                </a:solidFill>
                <a:latin typeface="Comic Sans MS" pitchFamily="66" charset="0"/>
              </a:rPr>
              <a:t>www</a:t>
            </a:r>
            <a:r>
              <a:rPr lang="ru-RU" sz="1600" u="sng" dirty="0">
                <a:solidFill>
                  <a:srgbClr val="0000CC"/>
                </a:solidFill>
                <a:latin typeface="Comic Sans MS" pitchFamily="66" charset="0"/>
              </a:rPr>
              <a:t>.</a:t>
            </a:r>
            <a:r>
              <a:rPr lang="en-US" sz="1600" u="sng" dirty="0" err="1">
                <a:solidFill>
                  <a:srgbClr val="0000CC"/>
                </a:solidFill>
                <a:latin typeface="Comic Sans MS" pitchFamily="66" charset="0"/>
              </a:rPr>
              <a:t>minobr</a:t>
            </a:r>
            <a:r>
              <a:rPr lang="ru-RU" sz="1600" u="sng" dirty="0">
                <a:solidFill>
                  <a:srgbClr val="0000CC"/>
                </a:solidFill>
                <a:latin typeface="Comic Sans MS" pitchFamily="66" charset="0"/>
              </a:rPr>
              <a:t>.</a:t>
            </a:r>
            <a:r>
              <a:rPr lang="en-US" sz="1600" u="sng" dirty="0">
                <a:solidFill>
                  <a:srgbClr val="0000CC"/>
                </a:solidFill>
                <a:latin typeface="Comic Sans MS" pitchFamily="66" charset="0"/>
              </a:rPr>
              <a:t>org</a:t>
            </a:r>
            <a:r>
              <a:rPr lang="ru-RU" sz="1600" u="sng" dirty="0">
                <a:solidFill>
                  <a:srgbClr val="0000CC"/>
                </a:solidFill>
                <a:latin typeface="Comic Sans MS" pitchFamily="66" charset="0"/>
              </a:rPr>
              <a:t>/</a:t>
            </a:r>
            <a:endParaRPr lang="ru-RU" sz="1600" dirty="0">
              <a:solidFill>
                <a:srgbClr val="0000CC"/>
              </a:solidFill>
              <a:latin typeface="Comic Sans MS" pitchFamily="66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	4) 2011 г.  Международный конкурс презентаций «Чудеса своими руками», Родионова Алена (проект «Аппликация их соломы»), благодарность.  </a:t>
            </a:r>
            <a:r>
              <a:rPr lang="ru-RU" sz="1600" u="sng" dirty="0">
                <a:solidFill>
                  <a:srgbClr val="002060"/>
                </a:solidFill>
                <a:latin typeface="Comic Sans MS" pitchFamily="66" charset="0"/>
                <a:hlinkClick r:id="rId3"/>
              </a:rPr>
              <a:t>http://pedsovet.su/</a:t>
            </a:r>
            <a:endParaRPr lang="ru-RU" sz="16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	5) 2011 г. Всероссийский конкурс детских поделок «Лучший праздник весны», Филиппова Валерия, </a:t>
            </a:r>
            <a:r>
              <a:rPr lang="en-US" sz="1600" dirty="0">
                <a:solidFill>
                  <a:srgbClr val="002060"/>
                </a:solidFill>
                <a:latin typeface="Comic Sans MS" pitchFamily="66" charset="0"/>
              </a:rPr>
              <a:t>III</a:t>
            </a:r>
            <a:r>
              <a:rPr lang="ru-RU" sz="1600" dirty="0">
                <a:solidFill>
                  <a:srgbClr val="002060"/>
                </a:solidFill>
                <a:latin typeface="Comic Sans MS" pitchFamily="66" charset="0"/>
              </a:rPr>
              <a:t> место. </a:t>
            </a:r>
            <a:r>
              <a:rPr lang="en-US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http</a:t>
            </a:r>
            <a:r>
              <a:rPr lang="ru-RU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://</a:t>
            </a:r>
            <a:r>
              <a:rPr lang="en-US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www</a:t>
            </a:r>
            <a:r>
              <a:rPr lang="ru-RU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.</a:t>
            </a:r>
            <a:r>
              <a:rPr lang="en-US" sz="1600" u="sng" dirty="0" err="1">
                <a:solidFill>
                  <a:srgbClr val="002060"/>
                </a:solidFill>
                <a:latin typeface="Comic Sans MS" pitchFamily="66" charset="0"/>
                <a:hlinkClick r:id="rId4"/>
              </a:rPr>
              <a:t>minobr</a:t>
            </a:r>
            <a:r>
              <a:rPr lang="ru-RU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.</a:t>
            </a:r>
            <a:r>
              <a:rPr lang="en-US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org</a:t>
            </a:r>
            <a:r>
              <a:rPr lang="ru-RU" sz="1600" u="sng" dirty="0">
                <a:solidFill>
                  <a:srgbClr val="002060"/>
                </a:solidFill>
                <a:latin typeface="Comic Sans MS" pitchFamily="66" charset="0"/>
                <a:hlinkClick r:id="rId4"/>
              </a:rPr>
              <a:t>/</a:t>
            </a:r>
            <a:endParaRPr lang="ru-RU" sz="1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170" name="Picture 2" descr="C:\Users\Ольга\Documents\Мои документы\дипломы\гр3.jpe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98712" y="235152"/>
            <a:ext cx="1849506" cy="2606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N:\Дипломы\img10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630" y="235152"/>
            <a:ext cx="1876364" cy="2582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N:\Дипломы\п г ФВалерия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5536" y="3356992"/>
            <a:ext cx="1924868" cy="259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Полина\Desktop\КРУЖОК\Наши поделки\100_1582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03256" y="2996952"/>
            <a:ext cx="1379993" cy="15959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Полина\Desktop\КРУЖОК\Наши поделки\Изображение 005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9102" y="4762282"/>
            <a:ext cx="1395037" cy="1860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3308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2800" b="1" kern="0" dirty="0">
                <a:solidFill>
                  <a:srgbClr val="055B0D"/>
                </a:solidFill>
                <a:latin typeface="Comic Sans MS" pitchFamily="66" charset="0"/>
              </a:rPr>
              <a:t/>
            </a:r>
            <a:br>
              <a:rPr lang="ru-RU" sz="2800" b="1" kern="0" dirty="0">
                <a:solidFill>
                  <a:srgbClr val="055B0D"/>
                </a:solidFill>
                <a:latin typeface="Comic Sans MS" pitchFamily="66" charset="0"/>
              </a:rPr>
            </a:b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3265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Детское творчество неисчерпаемо. Главный стимул творчества – огромная радость, которую оно дает ученику и учителю.</a:t>
            </a:r>
          </a:p>
          <a:p>
            <a:pPr lvl="0" algn="ctr">
              <a:defRPr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Творите сами, проявите в полную силу свои творческие  способности, и творить будут ваши ученики.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6146" name="Picture 2" descr="C:\Users\Ольга\Desktop\DSCF689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174" y="2392838"/>
            <a:ext cx="5510008" cy="4132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37483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1999" y="2492896"/>
            <a:ext cx="403785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</a:p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Цель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программы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- создание условий для развития личности, способной к художественному творчеству и самореализации личности ребенка через творческое воплощение в художественной работе собственных неповторимых черт и индивидуальности.</a:t>
            </a:r>
          </a:p>
          <a:p>
            <a:pPr lvl="0" algn="ctr">
              <a:defRPr/>
            </a:pPr>
            <a:r>
              <a:rPr lang="ru-RU" sz="2800" b="1" kern="0" dirty="0" smtClean="0">
                <a:solidFill>
                  <a:srgbClr val="055B0D"/>
                </a:solidFill>
                <a:latin typeface="Comic Sans MS" pitchFamily="66" charset="0"/>
              </a:rPr>
              <a:t/>
            </a:r>
            <a:br>
              <a:rPr lang="ru-RU" sz="2800" b="1" kern="0" dirty="0" smtClean="0">
                <a:solidFill>
                  <a:srgbClr val="055B0D"/>
                </a:solidFill>
                <a:latin typeface="Comic Sans MS" pitchFamily="66" charset="0"/>
              </a:rPr>
            </a:br>
            <a:endParaRPr lang="ru-RU" kern="0" dirty="0">
              <a:solidFill>
                <a:sysClr val="windowText" lastClr="000000"/>
              </a:solidFill>
            </a:endParaRPr>
          </a:p>
        </p:txBody>
      </p:sp>
      <p:pic>
        <p:nvPicPr>
          <p:cNvPr id="1027" name="Picture 3" descr="C:\Users\Ольга\Desktop\DSCF68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012" y="2996952"/>
            <a:ext cx="4071898" cy="30539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17837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192505"/>
            <a:ext cx="34578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Comic Sans MS" pitchFamily="66" charset="0"/>
              </a:rPr>
              <a:t>	«</a:t>
            </a:r>
            <a:r>
              <a:rPr lang="ru-RU" b="1" kern="0" dirty="0">
                <a:solidFill>
                  <a:srgbClr val="002060"/>
                </a:solidFill>
                <a:latin typeface="Comic Sans MS" pitchFamily="66" charset="0"/>
              </a:rPr>
              <a:t>В каждом ребенке дремлет птица, которую нужно разбудить для полета. Творчество – вот имя этой волшебной птицы!».</a:t>
            </a:r>
          </a:p>
          <a:p>
            <a:pPr lvl="0">
              <a:defRPr/>
            </a:pPr>
            <a:r>
              <a:rPr lang="ru-RU" b="1" kern="0" dirty="0">
                <a:solidFill>
                  <a:srgbClr val="002060"/>
                </a:solidFill>
                <a:latin typeface="Comic Sans MS" pitchFamily="66" charset="0"/>
              </a:rPr>
              <a:t>                      </a:t>
            </a:r>
            <a:r>
              <a:rPr lang="ru-RU" b="1" kern="0" dirty="0" err="1">
                <a:solidFill>
                  <a:srgbClr val="002060"/>
                </a:solidFill>
                <a:latin typeface="Comic Sans MS" pitchFamily="66" charset="0"/>
              </a:rPr>
              <a:t>В.А.Сухомлинский</a:t>
            </a:r>
            <a:endParaRPr lang="ru-RU" b="1" kern="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2602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05" y="21740"/>
            <a:ext cx="910828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83653" y="232130"/>
            <a:ext cx="6176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B10F8E"/>
                </a:solidFill>
                <a:latin typeface="Comic Sans MS" pitchFamily="66" charset="0"/>
              </a:rPr>
              <a:t>Работа с природным материалом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166843"/>
            <a:ext cx="6462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	В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настоящее время возникает необходимость позаботиться об укреплении связи ребенка с природой и культурой, трудом и искусством. Сейчас дети все больше и дальше отдаляются от природы, забывая ее красоту и ценность.</a:t>
            </a:r>
          </a:p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Работа с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природными материалами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помогает им развить воображение, чувство формы и цвета, аккуратность, трудолюбие, прививает любовь к прекрасному. Занимаясь конструированием из природных материалов, ребенок вовлекается в наблюдение за природными явлениями, ближе знакомится с растительным миром, учится бережно относиться к окружающей среде. </a:t>
            </a:r>
          </a:p>
        </p:txBody>
      </p:sp>
    </p:spTree>
    <p:extLst>
      <p:ext uri="{BB962C8B-B14F-4D97-AF65-F5344CB8AC3E}">
        <p14:creationId xmlns:p14="http://schemas.microsoft.com/office/powerpoint/2010/main" xmlns="" val="1111561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Ольга\Pictures\2010-2011 год\DSCF51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570"/>
            <a:ext cx="4048648" cy="30364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Ольга\Pictures\2010-2011 год\DSCF517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715" y="3416427"/>
            <a:ext cx="4072338" cy="30542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Ольга\Pictures\На фотоальбом\DSCF240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620" y="165179"/>
            <a:ext cx="3996433" cy="2997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ьга\Pictures\фото\В лесу\S370012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21396"/>
            <a:ext cx="3932380" cy="2949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3166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4" name="Picture 2" descr="C:\Users\Ольга\Desktop\Для презент Алена\DSCF887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5248"/>
            <a:ext cx="3024336" cy="4032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Полина\Desktop\КРУЖОК\фото007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5249"/>
            <a:ext cx="3096344" cy="4128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олина\Desktop\КРУЖОК\DSCF87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8921" y="3429000"/>
            <a:ext cx="4248472" cy="3186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2927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9" y="0"/>
            <a:ext cx="910828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40715" y="206406"/>
            <a:ext cx="2789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B10F8E"/>
                </a:solidFill>
                <a:latin typeface="Comic Sans MS" pitchFamily="66" charset="0"/>
              </a:rPr>
              <a:t>Папье - маше</a:t>
            </a:r>
            <a:endParaRPr lang="ru-RU" sz="2800" b="1" kern="0" dirty="0">
              <a:solidFill>
                <a:srgbClr val="B10F8E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908720"/>
            <a:ext cx="80466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    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Папье-маше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- это простая и дешевая технология, позволяющая создавать прочные и легкие изделия из бумаги. Есть два основных способа: наклеивание бумаги слоями (</a:t>
            </a:r>
            <a:r>
              <a:rPr lang="ru-RU" dirty="0" err="1">
                <a:solidFill>
                  <a:srgbClr val="002060"/>
                </a:solidFill>
                <a:latin typeface="Comic Sans MS" pitchFamily="66" charset="0"/>
              </a:rPr>
              <a:t>маширование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) или лепка из бумажной массы.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     Папье-маше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по-французски значит "жеванная бумага". Вся премудрость техники  заключается в оклеивании какой-нибудь формы кусочками мягкой бумаги в несколько слоев. Само по себе это несложно, но требует терпения и аккуратности. А в результате можно создать такие замечательные произведения, что вы не пожалеете потраченного времени.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 Папье-маше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 отлично развивает мелкую моторику рук. Занимаясь 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папье-маше,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ребенок осваивает новые и необходимые в дальнейшей жизни способы работы с инструментами, а также овладевает различными видами художественной деятельности – рисованием, аппликацией, навыками моделирования и т.д. </a:t>
            </a:r>
            <a:br>
              <a:rPr lang="ru-RU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Дети, освоившие технику 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папье-маше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, знакомятся с различными формами предметов, что способствует развитию пространственного мышления и наиболее точного восприятия предметов. </a:t>
            </a:r>
          </a:p>
        </p:txBody>
      </p:sp>
    </p:spTree>
    <p:extLst>
      <p:ext uri="{BB962C8B-B14F-4D97-AF65-F5344CB8AC3E}">
        <p14:creationId xmlns:p14="http://schemas.microsoft.com/office/powerpoint/2010/main" xmlns="" val="10255303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1026" name="Picture 2" descr="C:\Users\Полина\Desktop\КРУЖОК\DSCF64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216" y="188640"/>
            <a:ext cx="3982028" cy="2986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ина\Desktop\КРУЖОК\Наши поделки\100_158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148064" y="3425213"/>
            <a:ext cx="2658794" cy="3074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ина\Desktop\КРУЖОК\Наши поделки\Изображение 00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44746"/>
            <a:ext cx="2444459" cy="3259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ина\Desktop\КРУЖОК\Наши поделки\Изображение 01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940153" y="341993"/>
            <a:ext cx="2628608" cy="2755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9343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7170" name="Picture 2" descr="C:\Users\Ольга\Desktop\КРУЖОК\DSCF64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63861"/>
            <a:ext cx="3794997" cy="2846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Полина\Desktop\КРУЖОК\DSCF640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4398"/>
            <a:ext cx="2369390" cy="3159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Ольга\Desktop\КРУЖОК\DSCF627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9425" y="272304"/>
            <a:ext cx="3841321" cy="28809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Ольга\Pictures\новогодние поделки\DSCF998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5653"/>
            <a:ext cx="2551996" cy="34026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8246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132</Words>
  <Application>Microsoft Office PowerPoint</Application>
  <PresentationFormat>Экран (4:3)</PresentationFormat>
  <Paragraphs>55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Хвостов Н.В.</cp:lastModifiedBy>
  <cp:revision>39</cp:revision>
  <dcterms:created xsi:type="dcterms:W3CDTF">2013-01-30T15:15:15Z</dcterms:created>
  <dcterms:modified xsi:type="dcterms:W3CDTF">2013-02-07T07:08:45Z</dcterms:modified>
</cp:coreProperties>
</file>