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9" r:id="rId3"/>
    <p:sldId id="258" r:id="rId4"/>
    <p:sldId id="272" r:id="rId5"/>
    <p:sldId id="259" r:id="rId6"/>
    <p:sldId id="262" r:id="rId7"/>
    <p:sldId id="263" r:id="rId8"/>
    <p:sldId id="271" r:id="rId9"/>
    <p:sldId id="265" r:id="rId10"/>
    <p:sldId id="266" r:id="rId11"/>
    <p:sldId id="267" r:id="rId12"/>
    <p:sldId id="268" r:id="rId13"/>
    <p:sldId id="270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1" autoAdjust="0"/>
    <p:restoredTop sz="94707" autoAdjust="0"/>
  </p:normalViewPr>
  <p:slideViewPr>
    <p:cSldViewPr>
      <p:cViewPr varScale="1">
        <p:scale>
          <a:sx n="83" d="100"/>
          <a:sy n="83" d="100"/>
        </p:scale>
        <p:origin x="-45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32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E145B75-2ECC-43A7-9AF6-45A4654E1E1B}" type="datetimeFigureOut">
              <a:rPr lang="ru-RU" smtClean="0"/>
              <a:pPr/>
              <a:t>31.07.2011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2760F1C-7739-490A-91CA-0879BDA0C0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145B75-2ECC-43A7-9AF6-45A4654E1E1B}" type="datetimeFigureOut">
              <a:rPr lang="ru-RU" smtClean="0"/>
              <a:pPr/>
              <a:t>31.07.2011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760F1C-7739-490A-91CA-0879BDA0C0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0E145B75-2ECC-43A7-9AF6-45A4654E1E1B}" type="datetimeFigureOut">
              <a:rPr lang="ru-RU" smtClean="0"/>
              <a:pPr/>
              <a:t>31.07.2011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2760F1C-7739-490A-91CA-0879BDA0C0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145B75-2ECC-43A7-9AF6-45A4654E1E1B}" type="datetimeFigureOut">
              <a:rPr lang="ru-RU" smtClean="0"/>
              <a:pPr/>
              <a:t>31.07.2011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760F1C-7739-490A-91CA-0879BDA0C0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E145B75-2ECC-43A7-9AF6-45A4654E1E1B}" type="datetimeFigureOut">
              <a:rPr lang="ru-RU" smtClean="0"/>
              <a:pPr/>
              <a:t>31.07.2011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32760F1C-7739-490A-91CA-0879BDA0C0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145B75-2ECC-43A7-9AF6-45A4654E1E1B}" type="datetimeFigureOut">
              <a:rPr lang="ru-RU" smtClean="0"/>
              <a:pPr/>
              <a:t>31.07.2011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760F1C-7739-490A-91CA-0879BDA0C0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145B75-2ECC-43A7-9AF6-45A4654E1E1B}" type="datetimeFigureOut">
              <a:rPr lang="ru-RU" smtClean="0"/>
              <a:pPr/>
              <a:t>31.07.2011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760F1C-7739-490A-91CA-0879BDA0C0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145B75-2ECC-43A7-9AF6-45A4654E1E1B}" type="datetimeFigureOut">
              <a:rPr lang="ru-RU" smtClean="0"/>
              <a:pPr/>
              <a:t>31.07.2011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760F1C-7739-490A-91CA-0879BDA0C0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E145B75-2ECC-43A7-9AF6-45A4654E1E1B}" type="datetimeFigureOut">
              <a:rPr lang="ru-RU" smtClean="0"/>
              <a:pPr/>
              <a:t>31.07.2011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760F1C-7739-490A-91CA-0879BDA0C0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145B75-2ECC-43A7-9AF6-45A4654E1E1B}" type="datetimeFigureOut">
              <a:rPr lang="ru-RU" smtClean="0"/>
              <a:pPr/>
              <a:t>31.07.2011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760F1C-7739-490A-91CA-0879BDA0C0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145B75-2ECC-43A7-9AF6-45A4654E1E1B}" type="datetimeFigureOut">
              <a:rPr lang="ru-RU" smtClean="0"/>
              <a:pPr/>
              <a:t>31.07.2011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760F1C-7739-490A-91CA-0879BDA0C04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0E145B75-2ECC-43A7-9AF6-45A4654E1E1B}" type="datetimeFigureOut">
              <a:rPr lang="ru-RU" smtClean="0"/>
              <a:pPr/>
              <a:t>31.07.2011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32760F1C-7739-490A-91CA-0879BDA0C04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340769"/>
            <a:ext cx="7772400" cy="225968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Методическая система</a:t>
            </a:r>
            <a:br>
              <a:rPr lang="ru-RU" dirty="0" smtClean="0"/>
            </a:br>
            <a:r>
              <a:rPr lang="ru-RU" dirty="0" smtClean="0"/>
              <a:t>нравственного воспитания</a:t>
            </a:r>
            <a:br>
              <a:rPr lang="ru-RU" dirty="0" smtClean="0"/>
            </a:br>
            <a:r>
              <a:rPr lang="ru-RU" dirty="0" smtClean="0"/>
              <a:t>младших школьников</a:t>
            </a:r>
            <a:br>
              <a:rPr lang="ru-RU" dirty="0" smtClean="0"/>
            </a:br>
            <a:r>
              <a:rPr lang="ru-RU" dirty="0" smtClean="0"/>
              <a:t>на основе УМК «Школа 2100»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7584" y="3717032"/>
            <a:ext cx="7772400" cy="1199704"/>
          </a:xfrm>
        </p:spPr>
        <p:txBody>
          <a:bodyPr>
            <a:normAutofit fontScale="62500" lnSpcReduction="20000"/>
          </a:bodyPr>
          <a:lstStyle/>
          <a:p>
            <a:endParaRPr lang="ru-RU" sz="1800" dirty="0" smtClean="0"/>
          </a:p>
          <a:p>
            <a:endParaRPr lang="ru-RU" sz="1800" dirty="0" smtClean="0"/>
          </a:p>
          <a:p>
            <a:endParaRPr lang="ru-RU" sz="1800" dirty="0" smtClean="0"/>
          </a:p>
          <a:p>
            <a:r>
              <a:rPr lang="ru-RU" sz="1800" dirty="0" smtClean="0"/>
              <a:t>Учитель    начальных   классов</a:t>
            </a:r>
          </a:p>
          <a:p>
            <a:r>
              <a:rPr lang="ru-RU" sz="1800" dirty="0" smtClean="0"/>
              <a:t>МОУ «Гимназия №150»</a:t>
            </a:r>
          </a:p>
          <a:p>
            <a:r>
              <a:rPr lang="ru-RU" sz="1800" dirty="0" smtClean="0"/>
              <a:t>Евсеева Светлана Геннадьевна</a:t>
            </a:r>
            <a:endParaRPr lang="ru-RU" sz="1800" dirty="0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Работа с родителями: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60848"/>
            <a:ext cx="7239000" cy="4394888"/>
          </a:xfrm>
        </p:spPr>
        <p:txBody>
          <a:bodyPr/>
          <a:lstStyle/>
          <a:p>
            <a:r>
              <a:rPr lang="ru-RU" dirty="0" smtClean="0"/>
              <a:t>Родительские собрания на духовно- нравственные темы</a:t>
            </a:r>
          </a:p>
          <a:p>
            <a:r>
              <a:rPr lang="ru-RU" dirty="0" smtClean="0"/>
              <a:t>Индивидуальные консультации специалистов</a:t>
            </a:r>
          </a:p>
          <a:p>
            <a:r>
              <a:rPr lang="ru-RU" dirty="0" smtClean="0"/>
              <a:t>Совместные с родителями мероприятия,</a:t>
            </a:r>
          </a:p>
          <a:p>
            <a:pPr>
              <a:buNone/>
            </a:pPr>
            <a:r>
              <a:rPr lang="ru-RU" dirty="0" smtClean="0"/>
              <a:t>   праздники, акции</a:t>
            </a:r>
          </a:p>
          <a:p>
            <a:pPr>
              <a:buNone/>
            </a:pPr>
            <a:r>
              <a:rPr lang="ru-RU" dirty="0" smtClean="0"/>
              <a:t>  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500"/>
                            </p:stCondLst>
                            <p:childTnLst>
                              <p:par>
                                <p:cTn id="2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Технологии: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44824"/>
            <a:ext cx="7239000" cy="4610912"/>
          </a:xfrm>
        </p:spPr>
        <p:txBody>
          <a:bodyPr/>
          <a:lstStyle/>
          <a:p>
            <a:r>
              <a:rPr lang="ru-RU" dirty="0" err="1" smtClean="0"/>
              <a:t>Здоровьесберегающие</a:t>
            </a:r>
            <a:endParaRPr lang="ru-RU" dirty="0" smtClean="0"/>
          </a:p>
          <a:p>
            <a:r>
              <a:rPr lang="ru-RU" dirty="0" smtClean="0"/>
              <a:t>Проблемного обучения</a:t>
            </a:r>
          </a:p>
          <a:p>
            <a:r>
              <a:rPr lang="ru-RU" dirty="0" smtClean="0"/>
              <a:t>Информационно-коммуникативные</a:t>
            </a:r>
          </a:p>
          <a:p>
            <a:r>
              <a:rPr lang="ru-RU" dirty="0" smtClean="0"/>
              <a:t>Сотрудничества</a:t>
            </a:r>
          </a:p>
          <a:p>
            <a:r>
              <a:rPr lang="ru-RU" dirty="0" smtClean="0"/>
              <a:t>Игровые</a:t>
            </a:r>
          </a:p>
          <a:p>
            <a:r>
              <a:rPr lang="ru-RU" dirty="0" smtClean="0"/>
              <a:t>Гуманно-личностные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Ожидаемые результаты: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Создать единое  воспитательное пространство взаимодействия семьи и классного коллектива, обеспечивающее гармоничное развитие младшего школьника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7239000" cy="5907056"/>
          </a:xfrm>
        </p:spPr>
        <p:txBody>
          <a:bodyPr/>
          <a:lstStyle/>
          <a:p>
            <a:pPr algn="just">
              <a:buNone/>
            </a:pPr>
            <a:r>
              <a:rPr lang="ru-RU" dirty="0" smtClean="0">
                <a:latin typeface="+mj-lt"/>
                <a:cs typeface="Times New Roman" pitchFamily="18" charset="0"/>
              </a:rPr>
              <a:t>       Наши дети - это наша старость. Правильное воспитание - это наша счастливая старость, плохое воспитание - это наше будущее горе, это наши слезы, это наша вина перед другими людьми.</a:t>
            </a:r>
          </a:p>
          <a:p>
            <a:pPr>
              <a:buNone/>
            </a:pPr>
            <a:r>
              <a:rPr lang="ru-RU" dirty="0" smtClean="0">
                <a:latin typeface="+mj-lt"/>
              </a:rPr>
              <a:t>                                      </a:t>
            </a:r>
          </a:p>
          <a:p>
            <a:pPr>
              <a:buNone/>
            </a:pPr>
            <a:r>
              <a:rPr lang="ru-RU" dirty="0" smtClean="0">
                <a:latin typeface="+mj-lt"/>
              </a:rPr>
              <a:t>                                                                А.С.Макаренко</a:t>
            </a:r>
          </a:p>
          <a:p>
            <a:endParaRPr lang="ru-RU" dirty="0">
              <a:latin typeface="+mj-lt"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2996952"/>
            <a:ext cx="3528392" cy="338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6000"/>
                            </p:stCondLst>
                            <p:childTnLst>
                              <p:par>
                                <p:cTn id="11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8200"/>
                            </p:stCondLst>
                            <p:childTnLst>
                              <p:par>
                                <p:cTn id="17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260648"/>
            <a:ext cx="7239000" cy="5939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7239000" cy="5547016"/>
          </a:xfrm>
        </p:spPr>
        <p:txBody>
          <a:bodyPr/>
          <a:lstStyle/>
          <a:p>
            <a:pPr algn="just">
              <a:buNone/>
            </a:pPr>
            <a:r>
              <a:rPr lang="ru-RU" dirty="0" smtClean="0">
                <a:latin typeface="Monotype Corsiva" pitchFamily="66" charset="0"/>
              </a:rPr>
              <a:t>   </a:t>
            </a:r>
            <a:r>
              <a:rPr lang="ru-RU" sz="3600" dirty="0" smtClean="0">
                <a:latin typeface="Monotype Corsiva" pitchFamily="66" charset="0"/>
                <a:cs typeface="Times New Roman" pitchFamily="18" charset="0"/>
              </a:rPr>
              <a:t>Кто двигается вперед в знании, но отстает в нравственности, тот более идет назад, чем вперед.</a:t>
            </a:r>
          </a:p>
          <a:p>
            <a:pPr algn="just">
              <a:buNone/>
            </a:pPr>
            <a:r>
              <a:rPr lang="ru-RU" sz="3600" dirty="0" smtClean="0">
                <a:latin typeface="Monotype Corsiva" pitchFamily="66" charset="0"/>
                <a:cs typeface="Times New Roman" pitchFamily="18" charset="0"/>
              </a:rPr>
              <a:t>	                                   Аристотель    </a:t>
            </a:r>
            <a:r>
              <a:rPr lang="ru-RU" sz="3600" dirty="0" smtClean="0">
                <a:cs typeface="Times New Roman" pitchFamily="18" charset="0"/>
              </a:rPr>
              <a:t>                                                                </a:t>
            </a:r>
          </a:p>
          <a:p>
            <a:endParaRPr lang="ru-RU" sz="3600" dirty="0">
              <a:cs typeface="Times New Roman" pitchFamily="18" charset="0"/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9992" y="3284984"/>
            <a:ext cx="3168352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800"/>
                            </p:stCondLst>
                            <p:childTnLst>
                              <p:par>
                                <p:cTn id="11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7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</a:t>
            </a:r>
            <a:r>
              <a:rPr lang="ru-RU" sz="6600" dirty="0" smtClean="0"/>
              <a:t>Цель:</a:t>
            </a:r>
            <a:endParaRPr lang="ru-RU" sz="6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sz="4000" dirty="0" smtClean="0"/>
              <a:t>            формирование нравственных основ младших школьников средствами учебной и  </a:t>
            </a:r>
            <a:r>
              <a:rPr lang="ru-RU" sz="4000" dirty="0" err="1" smtClean="0"/>
              <a:t>внеучебной</a:t>
            </a:r>
            <a:r>
              <a:rPr lang="ru-RU" sz="4000" dirty="0" smtClean="0"/>
              <a:t>    деятельности, принятие учащимися ценностных оснований человеческой жизни.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400"/>
                            </p:stCondLst>
                            <p:childTnLst>
                              <p:par>
                                <p:cTn id="1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ЗАДАЧИ: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Овладение младшими школьниками основными нравственными категориями</a:t>
            </a:r>
          </a:p>
          <a:p>
            <a:endParaRPr lang="ru-RU" dirty="0" smtClean="0"/>
          </a:p>
          <a:p>
            <a:r>
              <a:rPr lang="ru-RU" dirty="0" smtClean="0"/>
              <a:t>Вовлечение младших школьников в социально-значимую деятельность</a:t>
            </a:r>
          </a:p>
          <a:p>
            <a:endParaRPr lang="ru-RU" dirty="0" smtClean="0"/>
          </a:p>
          <a:p>
            <a:r>
              <a:rPr lang="ru-RU" dirty="0" smtClean="0"/>
              <a:t>Создание единого нравственного пространства «школа-семья»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Теоретическая основа             методической системы: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556792"/>
            <a:ext cx="7499176" cy="4846320"/>
          </a:xfrm>
        </p:spPr>
        <p:txBody>
          <a:bodyPr/>
          <a:lstStyle/>
          <a:p>
            <a:r>
              <a:rPr lang="ru-RU" dirty="0" smtClean="0"/>
              <a:t>Теории нравственного воспитания </a:t>
            </a:r>
            <a:r>
              <a:rPr lang="ru-RU" sz="1800" dirty="0" smtClean="0">
                <a:latin typeface="Century Gothic" pitchFamily="34" charset="0"/>
              </a:rPr>
              <a:t>(</a:t>
            </a:r>
            <a:r>
              <a:rPr lang="ru-RU" sz="1800" dirty="0" err="1" smtClean="0">
                <a:latin typeface="Century Gothic" pitchFamily="34" charset="0"/>
              </a:rPr>
              <a:t>О.С.Богданова,Е.В.Бондаревская,М.Н.Аплетаев</a:t>
            </a:r>
            <a:r>
              <a:rPr lang="ru-RU" sz="1800" dirty="0" smtClean="0">
                <a:latin typeface="Century Gothic" pitchFamily="34" charset="0"/>
              </a:rPr>
              <a:t> и др.)</a:t>
            </a:r>
          </a:p>
          <a:p>
            <a:r>
              <a:rPr lang="ru-RU" dirty="0" smtClean="0"/>
              <a:t>Теории   воспитания личности в коллективе </a:t>
            </a:r>
            <a:r>
              <a:rPr lang="ru-RU" dirty="0" smtClean="0">
                <a:latin typeface="Century Gothic" pitchFamily="34" charset="0"/>
              </a:rPr>
              <a:t>(</a:t>
            </a:r>
            <a:r>
              <a:rPr lang="ru-RU" sz="1600" dirty="0" smtClean="0">
                <a:latin typeface="Century Gothic" pitchFamily="34" charset="0"/>
              </a:rPr>
              <a:t>А.С.МАКАРЕНКО, Л.И.НОВИКОВА, М.Г.КАЗАКИНА и др.) </a:t>
            </a:r>
          </a:p>
          <a:p>
            <a:r>
              <a:rPr lang="ru-RU" dirty="0" smtClean="0"/>
              <a:t>Теории личностного становления </a:t>
            </a:r>
            <a:r>
              <a:rPr lang="ru-RU" sz="1800" dirty="0" smtClean="0">
                <a:latin typeface="Century Gothic" pitchFamily="34" charset="0"/>
              </a:rPr>
              <a:t>(А.Н.КСЕНОФОНТОВА ,В.И.АНДРЕЕВ, Е.В.БОНДАРЕВСКАЯ и др.)</a:t>
            </a:r>
          </a:p>
          <a:p>
            <a:r>
              <a:rPr lang="ru-RU" dirty="0" smtClean="0"/>
              <a:t>Теории </a:t>
            </a:r>
            <a:r>
              <a:rPr lang="ru-RU" dirty="0" err="1" smtClean="0"/>
              <a:t>деятельностного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smtClean="0"/>
              <a:t>   развития личности </a:t>
            </a:r>
            <a:r>
              <a:rPr lang="ru-RU" dirty="0" smtClean="0">
                <a:latin typeface="Century Gothic" pitchFamily="34" charset="0"/>
              </a:rPr>
              <a:t>(</a:t>
            </a:r>
            <a:r>
              <a:rPr lang="ru-RU" sz="1800" dirty="0" smtClean="0">
                <a:latin typeface="Century Gothic" pitchFamily="34" charset="0"/>
              </a:rPr>
              <a:t>В.В.ДАВЫДОВ, Д.И.ЭЛЬКОНИН, А.Н.ЛЕОНТЬЕВ, А.В.ПЕТРОВСКИЙ и др.)</a:t>
            </a:r>
          </a:p>
          <a:p>
            <a:endParaRPr lang="ru-RU" sz="1800" dirty="0"/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4077072"/>
            <a:ext cx="2664296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0"/>
                            </p:stCondLst>
                            <p:childTnLst>
                              <p:par>
                                <p:cTn id="42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80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6000"/>
                            </p:stCondLst>
                            <p:childTnLst>
                              <p:par>
                                <p:cTn id="51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80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7000"/>
                            </p:stCondLst>
                            <p:childTnLst>
                              <p:par>
                                <p:cTn id="6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Принципы: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Принцип системности и последовательности</a:t>
            </a:r>
          </a:p>
          <a:p>
            <a:r>
              <a:rPr lang="ru-RU" dirty="0" smtClean="0"/>
              <a:t>Принцип </a:t>
            </a:r>
            <a:r>
              <a:rPr lang="ru-RU" dirty="0" smtClean="0"/>
              <a:t>сознательности и активности</a:t>
            </a:r>
          </a:p>
          <a:p>
            <a:r>
              <a:rPr lang="ru-RU" dirty="0" smtClean="0"/>
              <a:t>Принцип индивидуального подхода к учащимся</a:t>
            </a:r>
          </a:p>
          <a:p>
            <a:r>
              <a:rPr lang="ru-RU" dirty="0" smtClean="0"/>
              <a:t>Принцип комплексного воздействия на учащихся</a:t>
            </a:r>
          </a:p>
          <a:p>
            <a:r>
              <a:rPr lang="ru-RU" dirty="0" smtClean="0"/>
              <a:t>Принцип сотрудничества учителя, ученика и родителя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000"/>
                            </p:stCondLst>
                            <p:childTnLst>
                              <p:par>
                                <p:cTn id="19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000"/>
                            </p:stCondLst>
                            <p:childTnLst>
                              <p:par>
                                <p:cTn id="2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8000"/>
                            </p:stCondLst>
                            <p:childTnLst>
                              <p:par>
                                <p:cTn id="3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000"/>
                            </p:stCondLst>
                            <p:childTnLst>
                              <p:par>
                                <p:cTn id="37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     Основные направления: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 smtClean="0"/>
              <a:t>Учебная деятельность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Внеурочная деятельность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Совместная деятельность с родителями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Учебная деятельность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618856" cy="4525963"/>
          </a:xfrm>
        </p:spPr>
        <p:txBody>
          <a:bodyPr/>
          <a:lstStyle/>
          <a:p>
            <a:r>
              <a:rPr lang="ru-RU" dirty="0" smtClean="0"/>
              <a:t>Русский язык</a:t>
            </a:r>
          </a:p>
          <a:p>
            <a:r>
              <a:rPr lang="ru-RU" dirty="0" smtClean="0"/>
              <a:t>Литературное чтение</a:t>
            </a:r>
          </a:p>
          <a:p>
            <a:r>
              <a:rPr lang="ru-RU" dirty="0" smtClean="0"/>
              <a:t>Математика</a:t>
            </a:r>
          </a:p>
          <a:p>
            <a:r>
              <a:rPr lang="ru-RU" dirty="0" smtClean="0"/>
              <a:t>Окружающий мир</a:t>
            </a:r>
          </a:p>
          <a:p>
            <a:r>
              <a:rPr lang="ru-RU" dirty="0" smtClean="0"/>
              <a:t>Изобразительное искусство</a:t>
            </a:r>
          </a:p>
          <a:p>
            <a:r>
              <a:rPr lang="ru-RU" dirty="0" smtClean="0"/>
              <a:t>Технология</a:t>
            </a:r>
          </a:p>
          <a:p>
            <a:r>
              <a:rPr lang="ru-RU" dirty="0" smtClean="0"/>
              <a:t>Физическая культура</a:t>
            </a:r>
          </a:p>
          <a:p>
            <a:endParaRPr lang="ru-RU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2348880"/>
            <a:ext cx="2736304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5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5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700"/>
                            </p:stCondLst>
                            <p:childTnLst>
                              <p:par>
                                <p:cTn id="29" presetID="5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8600"/>
                            </p:stCondLst>
                            <p:childTnLst>
                              <p:par>
                                <p:cTn id="36" presetID="5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800"/>
                            </p:stCondLst>
                            <p:childTnLst>
                              <p:par>
                                <p:cTn id="43" presetID="5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4100"/>
                            </p:stCondLst>
                            <p:childTnLst>
                              <p:par>
                                <p:cTn id="50" presetID="5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6000"/>
                            </p:stCondLst>
                            <p:childTnLst>
                              <p:par>
                                <p:cTn id="57" presetID="5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8700"/>
                            </p:stCondLst>
                            <p:childTnLst>
                              <p:par>
                                <p:cTn id="6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7239000" cy="1143000"/>
          </a:xfrm>
        </p:spPr>
        <p:txBody>
          <a:bodyPr/>
          <a:lstStyle/>
          <a:p>
            <a:r>
              <a:rPr lang="ru-RU" dirty="0" smtClean="0"/>
              <a:t>Внеурочная деятельность: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7239000" cy="5042960"/>
          </a:xfrm>
        </p:spPr>
        <p:txBody>
          <a:bodyPr/>
          <a:lstStyle/>
          <a:p>
            <a:endParaRPr lang="ru-RU" dirty="0" smtClean="0"/>
          </a:p>
          <a:p>
            <a:r>
              <a:rPr lang="ru-RU" dirty="0" smtClean="0"/>
              <a:t>Классные часы</a:t>
            </a:r>
          </a:p>
          <a:p>
            <a:r>
              <a:rPr lang="ru-RU" dirty="0" smtClean="0"/>
              <a:t>Посещения театров</a:t>
            </a:r>
          </a:p>
          <a:p>
            <a:r>
              <a:rPr lang="ru-RU" dirty="0" smtClean="0"/>
              <a:t>Просмотр фильмов и мультфильмов</a:t>
            </a:r>
          </a:p>
          <a:p>
            <a:r>
              <a:rPr lang="ru-RU" dirty="0" smtClean="0"/>
              <a:t>Этические беседы</a:t>
            </a:r>
          </a:p>
          <a:p>
            <a:r>
              <a:rPr lang="ru-RU" dirty="0" smtClean="0"/>
              <a:t>Сюжетно-ролевые игры</a:t>
            </a:r>
          </a:p>
          <a:p>
            <a:r>
              <a:rPr lang="ru-RU" dirty="0" smtClean="0"/>
              <a:t>Благотворительные акции</a:t>
            </a:r>
          </a:p>
          <a:p>
            <a:r>
              <a:rPr lang="ru-RU" dirty="0" smtClean="0"/>
              <a:t>Экскурсии, целевые прогулки</a:t>
            </a:r>
          </a:p>
          <a:p>
            <a:r>
              <a:rPr lang="ru-RU" dirty="0" smtClean="0"/>
              <a:t>Организация выставок и др.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80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0"/>
                            </p:stCondLst>
                            <p:childTnLst>
                              <p:par>
                                <p:cTn id="42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80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6000"/>
                            </p:stCondLst>
                            <p:childTnLst>
                              <p:par>
                                <p:cTn id="51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800" decel="100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7000"/>
                            </p:stCondLst>
                            <p:childTnLst>
                              <p:par>
                                <p:cTn id="60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800" decel="100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800" decel="100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8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8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8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9000"/>
                            </p:stCondLst>
                            <p:childTnLst>
                              <p:par>
                                <p:cTn id="78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800" decel="100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8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8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8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655</TotalTime>
  <Words>303</Words>
  <Application>Microsoft Office PowerPoint</Application>
  <PresentationFormat>Экран (4:3)</PresentationFormat>
  <Paragraphs>72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Изящная</vt:lpstr>
      <vt:lpstr>    Методическая система нравственного воспитания младших школьников на основе УМК «Школа 2100»</vt:lpstr>
      <vt:lpstr>Слайд 2</vt:lpstr>
      <vt:lpstr>                 Цель:</vt:lpstr>
      <vt:lpstr>                 ЗАДАЧИ:</vt:lpstr>
      <vt:lpstr>Теоретическая основа             методической системы:</vt:lpstr>
      <vt:lpstr>            Принципы:</vt:lpstr>
      <vt:lpstr>      Основные направления:</vt:lpstr>
      <vt:lpstr>     Учебная деятельность</vt:lpstr>
      <vt:lpstr>Внеурочная деятельность:</vt:lpstr>
      <vt:lpstr>     Работа с родителями:</vt:lpstr>
      <vt:lpstr>            Технологии:</vt:lpstr>
      <vt:lpstr>   Ожидаемые результаты:</vt:lpstr>
      <vt:lpstr>Слайд 13</vt:lpstr>
    </vt:vector>
  </TitlesOfParts>
  <Company>SamForum.ws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Методическая система нравственного воспитания младших школьников на основе УМК «Школа 2100»</dc:title>
  <dc:creator>SamLab.ws</dc:creator>
  <cp:lastModifiedBy>Гена</cp:lastModifiedBy>
  <cp:revision>75</cp:revision>
  <dcterms:created xsi:type="dcterms:W3CDTF">2011-06-17T08:21:41Z</dcterms:created>
  <dcterms:modified xsi:type="dcterms:W3CDTF">2011-07-31T06:38:04Z</dcterms:modified>
</cp:coreProperties>
</file>