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8" r:id="rId3"/>
    <p:sldId id="31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13" r:id="rId13"/>
    <p:sldId id="314" r:id="rId14"/>
    <p:sldId id="315" r:id="rId15"/>
    <p:sldId id="316" r:id="rId16"/>
    <p:sldId id="317" r:id="rId17"/>
    <p:sldId id="320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2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8" autoAdjust="0"/>
    <p:restoredTop sz="94660"/>
  </p:normalViewPr>
  <p:slideViewPr>
    <p:cSldViewPr>
      <p:cViewPr varScale="1">
        <p:scale>
          <a:sx n="64" d="100"/>
          <a:sy n="64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DDE3C2-D84D-4100-8D6D-B962DA22834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D25A8F-0BBB-4F33-B559-DCAED97C2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 ПРОФЕССИЙ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Ребята, а как вы считаете, сколько существует на земле профессии?</a:t>
            </a:r>
          </a:p>
          <a:p>
            <a:r>
              <a:rPr lang="ru-RU" b="1" dirty="0" smtClean="0"/>
              <a:t>Вот оказывается, их так много. Перечислить все профессии и специальности  человека невозможно. Ни одна профессия не может  существовать изолированно от других. Многие  связаны между собой и помогают друг - другу. Вот например…</a:t>
            </a:r>
            <a:endParaRPr lang="ru-RU" b="1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 descr="G:\стоматолог\i.jpeg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85804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томатолог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6143667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стоматолог\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356"/>
            <a:ext cx="6500838" cy="5295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SDC102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000496" y="1752600"/>
            <a:ext cx="4762504" cy="4419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Сказал учитель в школе бы:</a:t>
            </a:r>
          </a:p>
          <a:p>
            <a:pPr>
              <a:buNone/>
            </a:pPr>
            <a:r>
              <a:rPr lang="ru-RU" dirty="0" smtClean="0"/>
              <a:t>-Мне в нынешнем году</a:t>
            </a:r>
          </a:p>
          <a:p>
            <a:pPr>
              <a:buNone/>
            </a:pPr>
            <a:r>
              <a:rPr lang="ru-RU" dirty="0" smtClean="0"/>
              <a:t>Учить детей не хочется,</a:t>
            </a:r>
          </a:p>
          <a:p>
            <a:pPr>
              <a:buNone/>
            </a:pPr>
            <a:r>
              <a:rPr lang="ru-RU" dirty="0" smtClean="0"/>
              <a:t>Я в школу не приду!</a:t>
            </a:r>
          </a:p>
          <a:p>
            <a:pPr>
              <a:buNone/>
            </a:pPr>
            <a:r>
              <a:rPr lang="ru-RU" dirty="0" smtClean="0"/>
              <a:t>Тетради и учебники</a:t>
            </a:r>
          </a:p>
          <a:p>
            <a:pPr>
              <a:buNone/>
            </a:pPr>
            <a:r>
              <a:rPr lang="ru-RU" dirty="0" smtClean="0"/>
              <a:t>Валялись бы в пыли,</a:t>
            </a:r>
          </a:p>
          <a:p>
            <a:pPr>
              <a:buNone/>
            </a:pPr>
            <a:r>
              <a:rPr lang="ru-RU" dirty="0" smtClean="0"/>
              <a:t>А вы бы неучеными</a:t>
            </a:r>
          </a:p>
          <a:p>
            <a:pPr>
              <a:buNone/>
            </a:pPr>
            <a:r>
              <a:rPr lang="ru-RU" dirty="0" smtClean="0"/>
              <a:t>До старости росли.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09600" y="4286256"/>
            <a:ext cx="1600200" cy="18097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SDC102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2976" y="428604"/>
            <a:ext cx="7286675" cy="55800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5857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400" dirty="0" smtClean="0">
                <a:solidFill>
                  <a:srgbClr val="C00000"/>
                </a:solidFill>
              </a:rPr>
              <a:t>Һөнәрләр күп,  кем булсаң  да</a:t>
            </a:r>
          </a:p>
          <a:p>
            <a:r>
              <a:rPr lang="tt-RU" sz="4400" dirty="0" smtClean="0">
                <a:solidFill>
                  <a:srgbClr val="C00000"/>
                </a:solidFill>
              </a:rPr>
              <a:t>Табиб,  эшче,  тукучы...</a:t>
            </a:r>
          </a:p>
          <a:p>
            <a:r>
              <a:rPr lang="tt-RU" sz="4400" dirty="0" smtClean="0">
                <a:solidFill>
                  <a:srgbClr val="C00000"/>
                </a:solidFill>
              </a:rPr>
              <a:t>Тик  онытма  бер  нәрсәне</a:t>
            </a:r>
          </a:p>
          <a:p>
            <a:r>
              <a:rPr lang="tt-RU" sz="4400" dirty="0" smtClean="0">
                <a:solidFill>
                  <a:srgbClr val="C00000"/>
                </a:solidFill>
              </a:rPr>
              <a:t>Юл  күрсәтә  </a:t>
            </a:r>
            <a:r>
              <a:rPr lang="tt-RU" sz="4400" b="1" u="sng" dirty="0" smtClean="0">
                <a:solidFill>
                  <a:srgbClr val="C00000"/>
                </a:solidFill>
              </a:rPr>
              <a:t>  укытучы.</a:t>
            </a:r>
            <a:endParaRPr lang="ru-RU" sz="4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5100646" cy="310040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Подумайте какая бы </a:t>
            </a:r>
            <a:br>
              <a:rPr lang="ru-RU" sz="2800" dirty="0" smtClean="0"/>
            </a:br>
            <a:r>
              <a:rPr lang="ru-RU" sz="2800" dirty="0" smtClean="0"/>
              <a:t>Случилась вдруг беда!</a:t>
            </a:r>
            <a:br>
              <a:rPr lang="ru-RU" sz="2800" dirty="0" smtClean="0"/>
            </a:br>
            <a:r>
              <a:rPr lang="ru-RU" sz="2800" dirty="0" smtClean="0"/>
              <a:t>Но только так не сделает</a:t>
            </a:r>
            <a:br>
              <a:rPr lang="ru-RU" sz="2800" dirty="0" smtClean="0"/>
            </a:br>
            <a:r>
              <a:rPr lang="ru-RU" sz="2800" dirty="0" smtClean="0"/>
              <a:t>Никто и никогда,</a:t>
            </a:r>
            <a:br>
              <a:rPr lang="ru-RU" sz="2800" dirty="0" smtClean="0"/>
            </a:br>
            <a:r>
              <a:rPr lang="ru-RU" sz="2800" dirty="0" smtClean="0"/>
              <a:t>И люди не откажутся</a:t>
            </a:r>
            <a:br>
              <a:rPr lang="ru-RU" sz="2800" dirty="0" smtClean="0"/>
            </a:br>
            <a:r>
              <a:rPr lang="ru-RU" sz="2800" dirty="0" smtClean="0"/>
              <a:t>От нужного труда: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Учитель обязательно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Придет наутро в класс,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 пекари старательно хлеб испекут для вас.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Любое дело выполнят, что им не поручи,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Портные и сапожники, шоферы и врачи.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7200" dirty="0" smtClean="0"/>
              <a:t>Отгадайте  загадки  о  профессиях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Он щедро учит нас тому,</a:t>
            </a:r>
            <a:br>
              <a:rPr lang="ru-RU" sz="4400" dirty="0" smtClean="0"/>
            </a:br>
            <a:r>
              <a:rPr lang="ru-RU" sz="4400" dirty="0" smtClean="0"/>
              <a:t>Что очень нужно будет в жизни: </a:t>
            </a:r>
            <a:br>
              <a:rPr lang="ru-RU" sz="4400" dirty="0" smtClean="0"/>
            </a:br>
            <a:r>
              <a:rPr lang="ru-RU" sz="4400" dirty="0" smtClean="0"/>
              <a:t>Терпенью, чтению, счёту и письму</a:t>
            </a:r>
            <a:br>
              <a:rPr lang="ru-RU" sz="4400" dirty="0" smtClean="0"/>
            </a:br>
            <a:r>
              <a:rPr lang="ru-RU" sz="4400" dirty="0" smtClean="0"/>
              <a:t>И верности родной Отчизне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Его работа в глубине, на самом дне,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Его работа в темноте и тишине.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Пусть труд его не лёгок и не прост,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Как космонавт, плывёт он среди звёзд</a:t>
            </a:r>
          </a:p>
          <a:p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76175569_4269403_animalv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357718" cy="3881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1999" y="500043"/>
            <a:ext cx="3922713" cy="542928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 подумал вот о чем</a:t>
            </a:r>
          </a:p>
          <a:p>
            <a:r>
              <a:rPr lang="ru-RU" sz="2400" dirty="0" smtClean="0"/>
              <a:t>Хорошо бы стать врачом,</a:t>
            </a:r>
          </a:p>
          <a:p>
            <a:r>
              <a:rPr lang="ru-RU" sz="2400" dirty="0" smtClean="0"/>
              <a:t>Но не детским, а кошачьим!</a:t>
            </a:r>
          </a:p>
          <a:p>
            <a:r>
              <a:rPr lang="ru-RU" sz="2400" dirty="0" smtClean="0"/>
              <a:t>Детям – больно, мы – заплачем,</a:t>
            </a:r>
          </a:p>
          <a:p>
            <a:r>
              <a:rPr lang="ru-RU" sz="2400" dirty="0" smtClean="0"/>
              <a:t>Разревемся с горяча,</a:t>
            </a:r>
          </a:p>
          <a:p>
            <a:r>
              <a:rPr lang="ru-RU" sz="2400" dirty="0" smtClean="0"/>
              <a:t>Мама вызовет врача.</a:t>
            </a:r>
          </a:p>
          <a:p>
            <a:r>
              <a:rPr lang="ru-RU" sz="2400" dirty="0" smtClean="0"/>
              <a:t>А бродячему коту</a:t>
            </a:r>
          </a:p>
          <a:p>
            <a:r>
              <a:rPr lang="ru-RU" sz="2400" dirty="0" smtClean="0"/>
              <a:t>Если вдруг невмоготу?</a:t>
            </a:r>
          </a:p>
          <a:p>
            <a:r>
              <a:rPr lang="ru-RU" sz="2400" dirty="0" smtClean="0"/>
              <a:t>Кто зовет к нему врачей?</a:t>
            </a:r>
          </a:p>
          <a:p>
            <a:r>
              <a:rPr lang="ru-RU" sz="2400" dirty="0" smtClean="0"/>
              <a:t>Он бродячий, он ничей</a:t>
            </a:r>
            <a:r>
              <a:rPr lang="ru-RU" sz="1800" dirty="0" smtClean="0"/>
              <a:t>!</a:t>
            </a:r>
            <a:endParaRPr lang="ru-RU" sz="1800" dirty="0" smtClean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Кладёт кирпич за кирпичом –</a:t>
            </a:r>
            <a:br>
              <a:rPr lang="ru-RU" sz="4400" dirty="0" smtClean="0"/>
            </a:br>
            <a:r>
              <a:rPr lang="ru-RU" sz="4400" dirty="0" smtClean="0"/>
              <a:t>Из кирпича он строит дом.</a:t>
            </a:r>
            <a:br>
              <a:rPr lang="ru-RU" sz="4400" dirty="0" smtClean="0"/>
            </a:br>
            <a:r>
              <a:rPr lang="ru-RU" sz="4400" dirty="0" smtClean="0"/>
              <a:t>Растёт этаж за этажом,</a:t>
            </a:r>
            <a:br>
              <a:rPr lang="ru-RU" sz="4400" dirty="0" smtClean="0"/>
            </a:br>
            <a:r>
              <a:rPr lang="ru-RU" sz="4400" dirty="0" smtClean="0"/>
              <a:t>Чтобы смеялось солнце в нём,</a:t>
            </a:r>
            <a:br>
              <a:rPr lang="ru-RU" sz="4400" dirty="0" smtClean="0"/>
            </a:br>
            <a:r>
              <a:rPr lang="ru-RU" sz="4400" dirty="0" smtClean="0"/>
              <a:t>Чтобы выше, чтобы шире </a:t>
            </a:r>
            <a:br>
              <a:rPr lang="ru-RU" sz="4400" dirty="0" smtClean="0"/>
            </a:br>
            <a:r>
              <a:rPr lang="ru-RU" sz="4400" dirty="0" smtClean="0"/>
              <a:t>Были комнаты в квартире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/>
              <a:t>На работе день-деньской</a:t>
            </a:r>
            <a:br>
              <a:rPr lang="ru-RU" sz="4400" dirty="0" smtClean="0"/>
            </a:br>
            <a:r>
              <a:rPr lang="ru-RU" sz="4400" dirty="0" smtClean="0"/>
              <a:t>Управляет он рукой,</a:t>
            </a:r>
            <a:br>
              <a:rPr lang="ru-RU" sz="4400" dirty="0" smtClean="0"/>
            </a:br>
            <a:r>
              <a:rPr lang="ru-RU" sz="4400" dirty="0" smtClean="0"/>
              <a:t>Поднимает та рука</a:t>
            </a:r>
            <a:br>
              <a:rPr lang="ru-RU" sz="4400" dirty="0" smtClean="0"/>
            </a:br>
            <a:r>
              <a:rPr lang="ru-RU" sz="4400" dirty="0" smtClean="0"/>
              <a:t>Сто пудов под облака.</a:t>
            </a:r>
            <a:br>
              <a:rPr lang="ru-RU" sz="4400" dirty="0" smtClean="0"/>
            </a:br>
            <a:r>
              <a:rPr lang="ru-RU" sz="4400" dirty="0" smtClean="0"/>
              <a:t>Вытянул длинную руку вперёд</a:t>
            </a:r>
            <a:br>
              <a:rPr lang="ru-RU" sz="4400" dirty="0" smtClean="0"/>
            </a:br>
            <a:r>
              <a:rPr lang="ru-RU" sz="4400" dirty="0" smtClean="0"/>
              <a:t>И всё, что попросят, наверх подаёт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Щёлкнул ножницами звонко,</a:t>
            </a:r>
            <a:br>
              <a:rPr lang="ru-RU" sz="4400" dirty="0" smtClean="0"/>
            </a:br>
            <a:r>
              <a:rPr lang="ru-RU" sz="4400" dirty="0" smtClean="0"/>
              <a:t>Раз-другой взмахнул гребёнкой,</a:t>
            </a:r>
            <a:br>
              <a:rPr lang="ru-RU" sz="4400" dirty="0" smtClean="0"/>
            </a:br>
            <a:r>
              <a:rPr lang="ru-RU" sz="4400" dirty="0" smtClean="0"/>
              <a:t>От затылка до висков</a:t>
            </a:r>
            <a:br>
              <a:rPr lang="ru-RU" sz="4400" dirty="0" smtClean="0"/>
            </a:br>
            <a:r>
              <a:rPr lang="ru-RU" sz="4400" dirty="0" smtClean="0"/>
              <a:t>Выстриг много волосков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Мастер, мастер, помоги – </a:t>
            </a:r>
            <a:br>
              <a:rPr lang="ru-RU" sz="4400" dirty="0" smtClean="0"/>
            </a:br>
            <a:r>
              <a:rPr lang="ru-RU" sz="4400" dirty="0" smtClean="0"/>
              <a:t>Прохудились сапоги!</a:t>
            </a:r>
            <a:br>
              <a:rPr lang="ru-RU" sz="4400" dirty="0" smtClean="0"/>
            </a:br>
            <a:r>
              <a:rPr lang="ru-RU" sz="4400" dirty="0" smtClean="0"/>
              <a:t>Забивай покрепче гвозди – </a:t>
            </a:r>
            <a:br>
              <a:rPr lang="ru-RU" sz="4400" dirty="0" smtClean="0"/>
            </a:br>
            <a:r>
              <a:rPr lang="ru-RU" sz="4400" dirty="0" smtClean="0"/>
              <a:t>Мы пойдем сегодня в гости.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Никто на свете так не может</a:t>
            </a:r>
            <a:br>
              <a:rPr lang="ru-RU" sz="4400" dirty="0" smtClean="0"/>
            </a:br>
            <a:r>
              <a:rPr lang="ru-RU" sz="4400" dirty="0" smtClean="0"/>
              <a:t>Одним движением руки</a:t>
            </a:r>
            <a:br>
              <a:rPr lang="ru-RU" sz="4400" dirty="0" smtClean="0"/>
            </a:br>
            <a:r>
              <a:rPr lang="ru-RU" sz="4400" dirty="0" smtClean="0"/>
              <a:t>Остановить поток прохожих</a:t>
            </a:r>
            <a:br>
              <a:rPr lang="ru-RU" sz="4400" dirty="0" smtClean="0"/>
            </a:br>
            <a:r>
              <a:rPr lang="ru-RU" sz="4400" dirty="0" smtClean="0"/>
              <a:t>И пропустить грузовики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Почту – письма и журналы –</a:t>
            </a:r>
            <a:br>
              <a:rPr lang="ru-RU" sz="4400" dirty="0" smtClean="0"/>
            </a:br>
            <a:r>
              <a:rPr lang="ru-RU" sz="4400" dirty="0" smtClean="0"/>
              <a:t>По домам разносит он.</a:t>
            </a:r>
            <a:br>
              <a:rPr lang="ru-RU" sz="4400" dirty="0" smtClean="0"/>
            </a:br>
            <a:r>
              <a:rPr lang="ru-RU" sz="4400" dirty="0" smtClean="0"/>
              <a:t>Ходит он во все кварталы</a:t>
            </a:r>
            <a:br>
              <a:rPr lang="ru-RU" sz="4400" dirty="0" smtClean="0"/>
            </a:br>
            <a:r>
              <a:rPr lang="ru-RU" sz="4400" dirty="0" smtClean="0"/>
              <a:t>И заходит в каждый дом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Заглянем в мир новых профессии</a:t>
            </a:r>
            <a:endParaRPr lang="ru-RU" dirty="0"/>
          </a:p>
        </p:txBody>
      </p:sp>
      <p:pic>
        <p:nvPicPr>
          <p:cNvPr id="4" name="Picture 5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714488"/>
            <a:ext cx="4286270" cy="4071966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err="1" smtClean="0"/>
              <a:t>Копирайтер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00200"/>
            <a:ext cx="568643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Творчество </a:t>
            </a:r>
            <a:r>
              <a:rPr lang="ru-RU" dirty="0" err="1" smtClean="0">
                <a:solidFill>
                  <a:srgbClr val="3F3F5F"/>
                </a:solidFill>
                <a:latin typeface="Times New Roman" pitchFamily="18" charset="0"/>
              </a:rPr>
              <a:t>коперайтера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– это яркий, интересный, точный способ доставки информации в мозг или сердце потребителя. Само слово “</a:t>
            </a:r>
            <a:r>
              <a:rPr lang="ru-RU" dirty="0" err="1" smtClean="0">
                <a:solidFill>
                  <a:srgbClr val="3F3F5F"/>
                </a:solidFill>
                <a:latin typeface="Times New Roman" pitchFamily="18" charset="0"/>
              </a:rPr>
              <a:t>копирайтер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” приживалось долго, и представители этой профессии называли себя сценаристами, </a:t>
            </a:r>
            <a:r>
              <a:rPr lang="ru-RU" dirty="0" err="1" smtClean="0">
                <a:solidFill>
                  <a:srgbClr val="3F3F5F"/>
                </a:solidFill>
                <a:latin typeface="Times New Roman" pitchFamily="18" charset="0"/>
              </a:rPr>
              <a:t>криэйторами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и даже </a:t>
            </a:r>
            <a:r>
              <a:rPr lang="ru-RU" dirty="0" err="1" smtClean="0">
                <a:solidFill>
                  <a:srgbClr val="3F3F5F"/>
                </a:solidFill>
                <a:latin typeface="Times New Roman" pitchFamily="18" charset="0"/>
              </a:rPr>
              <a:t>концептмейкерами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4" descr="s90bf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20843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СОМЕЛЬЕ</a:t>
            </a:r>
            <a:endParaRPr lang="ru-RU" dirty="0"/>
          </a:p>
        </p:txBody>
      </p:sp>
      <p:pic>
        <p:nvPicPr>
          <p:cNvPr id="4" name="Picture 9" descr="Н.Чащинов, победитель конкурса сомелье в 2006 году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1866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3203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23050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2690336"/>
            <a:ext cx="5357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3F3F5F"/>
                </a:solidFill>
                <a:latin typeface="Times New Roman" pitchFamily="18" charset="0"/>
              </a:rPr>
              <a:t>Сомелье</a:t>
            </a:r>
            <a:r>
              <a:rPr lang="ru-RU" sz="3200" dirty="0" smtClean="0">
                <a:solidFill>
                  <a:srgbClr val="3F3F5F"/>
                </a:solidFill>
                <a:latin typeface="Times New Roman" pitchFamily="18" charset="0"/>
              </a:rPr>
              <a:t> называют продавцом красивой жизни. Он знает все о винах и церемонии </a:t>
            </a:r>
            <a:r>
              <a:rPr lang="ru-RU" sz="3200" dirty="0" err="1" smtClean="0">
                <a:solidFill>
                  <a:srgbClr val="3F3F5F"/>
                </a:solidFill>
                <a:latin typeface="Times New Roman" pitchFamily="18" charset="0"/>
              </a:rPr>
              <a:t>винопития</a:t>
            </a:r>
            <a:r>
              <a:rPr lang="ru-RU" sz="3200" dirty="0" smtClean="0">
                <a:solidFill>
                  <a:srgbClr val="3F3F5F"/>
                </a:solidFill>
                <a:latin typeface="Times New Roman" pitchFamily="18" charset="0"/>
              </a:rPr>
              <a:t>: как правильно открыть бутылку, налить, подать к нужному блюду и что сказать при этом.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200806181091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2619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21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2566988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714357"/>
            <a:ext cx="50720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Актуарий</a:t>
            </a: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rgbClr val="3F3F5F"/>
                </a:solidFill>
                <a:latin typeface="Times New Roman" pitchFamily="18" charset="0"/>
              </a:rPr>
              <a:t>– специалист по страхованию, занимающийся разработкой научно обоснованных методов исчисления тарифных ставок по долгосрочному страхованию жизни. Профессия актуария весьма ответственная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143536" cy="56975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Аудитор </a:t>
            </a:r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</a:rPr>
              <a:t>веб-сайтов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Профессия аудитора </a:t>
            </a:r>
            <a:r>
              <a:rPr lang="ru-RU" dirty="0" err="1" smtClean="0">
                <a:solidFill>
                  <a:srgbClr val="3F3F5F"/>
                </a:solidFill>
                <a:latin typeface="Times New Roman" pitchFamily="18" charset="0"/>
              </a:rPr>
              <a:t>веб-сайтов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очень молодая и перспективная. Это экспертиза сайтов с точки зрения их организации и соответствия заявленным целям, удобства навигации по сайту, общей привлекательности для посетителей</a:t>
            </a:r>
            <a:endParaRPr lang="ru-RU" dirty="0"/>
          </a:p>
        </p:txBody>
      </p:sp>
      <p:pic>
        <p:nvPicPr>
          <p:cNvPr id="4" name="Picture 9" descr="img_2085_cop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508500"/>
            <a:ext cx="25971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508500"/>
            <a:ext cx="30003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Имиджмейкеры</a:t>
            </a:r>
            <a:endParaRPr lang="ru-RU" dirty="0"/>
          </a:p>
        </p:txBody>
      </p:sp>
      <p:pic>
        <p:nvPicPr>
          <p:cNvPr id="4" name="Picture 7" descr="23-21-1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33718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76945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3714752"/>
            <a:ext cx="6715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F3F5F"/>
                </a:solidFill>
                <a:latin typeface="Times New Roman" pitchFamily="18" charset="0"/>
              </a:rPr>
              <a:t>Задача имиджмейкера – направить воображение человека в нужную сторону, т.е. предложить аудитории такую информацию об объекте, чтобы она сама сформировала представление об этом объекте в заданном имиджмейкером контуре. Чаще всего имиджмейкерами называют тех специалистов, которые работают на ниве презентации политических лидеров и шоу-звезд.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</a:rPr>
              <a:t>Мерчендайзер</a:t>
            </a:r>
            <a:endParaRPr lang="ru-RU" dirty="0"/>
          </a:p>
        </p:txBody>
      </p:sp>
      <p:pic>
        <p:nvPicPr>
          <p:cNvPr id="4" name="Picture 7" descr="image_gallery?img_id=4480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2786082" cy="186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items468c891f1b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23764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1500174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F3F5F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F3F5F"/>
                </a:solidFill>
                <a:latin typeface="Times New Roman" pitchFamily="18" charset="0"/>
              </a:rPr>
              <a:t>Мерчендайзер</a:t>
            </a:r>
            <a:r>
              <a:rPr lang="ru-RU" sz="2400" dirty="0" smtClean="0">
                <a:solidFill>
                  <a:srgbClr val="3F3F5F"/>
                </a:solidFill>
                <a:latin typeface="Times New Roman" pitchFamily="18" charset="0"/>
              </a:rPr>
              <a:t> ( с англ. – купец). Это искусство продвижения и продажи товаров на рынке. Задача </a:t>
            </a:r>
            <a:r>
              <a:rPr lang="ru-RU" sz="2400" dirty="0" err="1" smtClean="0">
                <a:solidFill>
                  <a:srgbClr val="3F3F5F"/>
                </a:solidFill>
                <a:latin typeface="Times New Roman" pitchFamily="18" charset="0"/>
              </a:rPr>
              <a:t>мерчендайзера</a:t>
            </a:r>
            <a:r>
              <a:rPr lang="ru-RU" sz="2400" dirty="0" smtClean="0">
                <a:solidFill>
                  <a:srgbClr val="3F3F5F"/>
                </a:solidFill>
                <a:latin typeface="Times New Roman" pitchFamily="18" charset="0"/>
              </a:rPr>
              <a:t>, во-первых, оповестить потребителя о новом товаре и приложить все возможные усилия для его продажи и, во-вторых, поддерживать ее на достаточно высоком уровне.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CC0000"/>
                </a:solidFill>
                <a:latin typeface="Times New Roman" pitchFamily="18" charset="0"/>
              </a:rPr>
              <a:t>Промоутер</a:t>
            </a:r>
            <a:endParaRPr lang="ru-RU" sz="6600" dirty="0"/>
          </a:p>
        </p:txBody>
      </p:sp>
      <p:pic>
        <p:nvPicPr>
          <p:cNvPr id="4" name="Picture 5" descr="48eed6d0a31c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2590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20843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28992" y="1571612"/>
            <a:ext cx="5357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3F3F5F"/>
                </a:solidFill>
                <a:latin typeface="Times New Roman" pitchFamily="18" charset="0"/>
              </a:rPr>
              <a:t>Человек в костюме тигра, раздающий рекламные листовки магазина детских товаров, длинноногая девица, которая уговаривает вас приобрести две банки кофе, чтобы получить еще одну в подарок – это </a:t>
            </a:r>
            <a:r>
              <a:rPr lang="ru-RU" sz="2800" dirty="0" err="1" smtClean="0">
                <a:solidFill>
                  <a:srgbClr val="3F3F5F"/>
                </a:solidFill>
                <a:latin typeface="Times New Roman" pitchFamily="18" charset="0"/>
              </a:rPr>
              <a:t>промоутеры</a:t>
            </a:r>
            <a:r>
              <a:rPr lang="ru-RU" sz="2800" dirty="0" smtClean="0">
                <a:solidFill>
                  <a:srgbClr val="3F3F5F"/>
                </a:solidFill>
                <a:latin typeface="Times New Roman" pitchFamily="18" charset="0"/>
              </a:rPr>
              <a:t>, люди, которые при маркетинге товаров или услуг, делают их популярными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C0000"/>
                </a:solidFill>
                <a:latin typeface="Times New Roman" pitchFamily="18" charset="0"/>
              </a:rPr>
              <a:t>Саунддизайнеры</a:t>
            </a:r>
            <a:endParaRPr lang="ru-RU" sz="4800" dirty="0"/>
          </a:p>
        </p:txBody>
      </p:sp>
      <p:pic>
        <p:nvPicPr>
          <p:cNvPr id="4" name="Picture 5" descr="main_1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785926"/>
            <a:ext cx="3786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3F3F5F"/>
                </a:solidFill>
                <a:latin typeface="Times New Roman" pitchFamily="18" charset="0"/>
              </a:rPr>
              <a:t>Это дизайнеры, которые создают звуковые образы.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Референт-правая рука руководител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30261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1071546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3F3F5F"/>
                </a:solidFill>
                <a:latin typeface="Times New Roman" pitchFamily="18" charset="0"/>
              </a:rPr>
              <a:t>РЕФЕРЕНТ –</a:t>
            </a:r>
            <a:r>
              <a:rPr lang="ru-RU" sz="4000" dirty="0" smtClean="0">
                <a:solidFill>
                  <a:srgbClr val="3F3F5F"/>
                </a:solidFill>
                <a:latin typeface="Times New Roman" pitchFamily="18" charset="0"/>
              </a:rPr>
              <a:t> должностное лицо, готовящее доклады руководителю, консультирующее по определенным вопросам, дающее рекомендации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C0000"/>
                </a:solidFill>
                <a:latin typeface="Times New Roman" pitchFamily="18" charset="0"/>
              </a:rPr>
              <a:t>Постижер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3F3F5F"/>
                </a:solidFill>
                <a:latin typeface="Times New Roman" pitchFamily="18" charset="0"/>
              </a:rPr>
              <a:t>Пастижер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– специалист по изготовлению из натуральных волос и искусственных волокон париков, усов, бород и </a:t>
            </a:r>
            <a:r>
              <a:rPr lang="ru-RU" dirty="0" err="1" smtClean="0">
                <a:solidFill>
                  <a:srgbClr val="3F3F5F"/>
                </a:solidFill>
                <a:latin typeface="Times New Roman" pitchFamily="18" charset="0"/>
              </a:rPr>
              <a:t>бакенбардов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9" descr="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716338"/>
            <a:ext cx="1905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91s_IMG_8514_resiz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3500438"/>
            <a:ext cx="18684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Профконсультант</a:t>
            </a:r>
            <a:endParaRPr lang="ru-RU" dirty="0"/>
          </a:p>
        </p:txBody>
      </p:sp>
      <p:pic>
        <p:nvPicPr>
          <p:cNvPr id="4" name="Picture 9" descr="gd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00039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F3F5F"/>
                </a:solidFill>
                <a:latin typeface="Times New Roman" pitchFamily="18" charset="0"/>
              </a:rPr>
              <a:t> Пока профконсультанты используются главным образом в центрах занятости. Однако по мере осознания значимости этой профессии границы ее </a:t>
            </a:r>
            <a:r>
              <a:rPr lang="ru-RU" sz="2800" dirty="0" err="1" smtClean="0">
                <a:solidFill>
                  <a:srgbClr val="3F3F5F"/>
                </a:solidFill>
                <a:latin typeface="Times New Roman" pitchFamily="18" charset="0"/>
              </a:rPr>
              <a:t>востребованности</a:t>
            </a:r>
            <a:r>
              <a:rPr lang="ru-RU" sz="2800" dirty="0" smtClean="0">
                <a:solidFill>
                  <a:srgbClr val="3F3F5F"/>
                </a:solidFill>
                <a:latin typeface="Times New Roman" pitchFamily="18" charset="0"/>
              </a:rPr>
              <a:t> существенно расширятся: для осуществления </a:t>
            </a:r>
            <a:r>
              <a:rPr lang="ru-RU" sz="2800" dirty="0" err="1" smtClean="0">
                <a:solidFill>
                  <a:srgbClr val="3F3F5F"/>
                </a:solidFill>
                <a:latin typeface="Times New Roman" pitchFamily="18" charset="0"/>
              </a:rPr>
              <a:t>профподбора</a:t>
            </a:r>
            <a:r>
              <a:rPr lang="ru-RU" sz="2800" dirty="0" smtClean="0">
                <a:solidFill>
                  <a:srgbClr val="3F3F5F"/>
                </a:solidFill>
                <a:latin typeface="Times New Roman" pitchFamily="18" charset="0"/>
              </a:rPr>
              <a:t> кадров на предприятиях и организациях, для работы со школьниками, студентами и т.д.</a:t>
            </a:r>
            <a:endParaRPr lang="ru-RU" sz="2800" dirty="0"/>
          </a:p>
        </p:txBody>
      </p:sp>
      <p:pic>
        <p:nvPicPr>
          <p:cNvPr id="6" name="Picture 7" descr="Центр занятости приглашает на первый областной форум профконсультан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300039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Парфюмер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Во всем мире около 400 парфюмеров. Хороший парфюмер должен уметь разбираться в ароматах, строить из них композиции, иметь память на запахи. Нужно долго тренироваться, чтобы выучить всю парфюмерную палитру </a:t>
            </a:r>
            <a:endParaRPr lang="ru-RU" dirty="0"/>
          </a:p>
        </p:txBody>
      </p:sp>
      <p:pic>
        <p:nvPicPr>
          <p:cNvPr id="4" name="Picture 7" descr="0000189812-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646612"/>
            <a:ext cx="2951163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cent-satio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691063"/>
            <a:ext cx="251936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Пит-босс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Пит-босс – руководитель среднего звена в казино. Обязанности самые широкие и прежде всего контроль за всем, что происходит в игровом зале.</a:t>
            </a:r>
            <a:endParaRPr lang="ru-RU" dirty="0" smtClean="0"/>
          </a:p>
        </p:txBody>
      </p:sp>
      <p:pic>
        <p:nvPicPr>
          <p:cNvPr id="4" name="Picture 5" descr="e0851bb1c8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7628"/>
            <a:ext cx="34083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pic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5865838" cy="45680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Крупье</a:t>
            </a:r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5" descr="_Nitm8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286148" cy="216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53590-375x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00438"/>
            <a:ext cx="23288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1173157215_ru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14422"/>
            <a:ext cx="3600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14612" y="3643314"/>
            <a:ext cx="5357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F3F5F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3F3F5F"/>
                </a:solidFill>
                <a:latin typeface="Times New Roman" pitchFamily="18" charset="0"/>
              </a:rPr>
              <a:t>Для крупье важны физические параметры: рост (не ниже 160 см и не выше 190 см), приятная внешность, отсутствие дефектов речи, чистые руки (без нарушений кожного покрова), вес. Способность к устному счету - одно из непременных требований, предъявляемых к кандидатам.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</a:rPr>
              <a:t>Дилер</a:t>
            </a:r>
            <a:endParaRPr lang="ru-RU" sz="5400" dirty="0"/>
          </a:p>
        </p:txBody>
      </p:sp>
      <p:pic>
        <p:nvPicPr>
          <p:cNvPr id="4" name="Picture 5" descr="sertifikat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344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1942439"/>
            <a:ext cx="42148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3F3F5F"/>
                </a:solidFill>
                <a:latin typeface="Times New Roman" pitchFamily="18" charset="0"/>
              </a:rPr>
              <a:t>Дилер</a:t>
            </a:r>
            <a:r>
              <a:rPr lang="ru-RU" sz="2000" dirty="0" smtClean="0">
                <a:solidFill>
                  <a:srgbClr val="3F3F5F"/>
                </a:solidFill>
                <a:latin typeface="Times New Roman" pitchFamily="18" charset="0"/>
              </a:rPr>
              <a:t> на рынке ценных бумаг  — это юридическое лицо, профессиональный участник рынка ценных бумаг, имеющий право совершать операции с ценными бумагами от своего имени и за свой счет.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3F3F5F"/>
                </a:solidFill>
                <a:latin typeface="Times New Roman" pitchFamily="18" charset="0"/>
              </a:rPr>
              <a:t>       Дилер является вашим контрагентом по каждой сделке. Все сделки совершаются между вами и дилером. Поэтому ваш проигрыш – это прибыль дилера. Ваш выигрыш – это убыток дилера. Если вы проигрываете, то дилер на этом зарабатывает. Если вы вдруг выигрываете, то дилер терпит убытки.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Титестер</a:t>
            </a:r>
            <a:endParaRPr lang="ru-RU" dirty="0"/>
          </a:p>
        </p:txBody>
      </p:sp>
      <p:pic>
        <p:nvPicPr>
          <p:cNvPr id="4" name="Picture 9" descr="CIMG06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8862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44938"/>
            <a:ext cx="388937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2" y="1571612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F3F5F"/>
                </a:solidFill>
                <a:latin typeface="Times New Roman" pitchFamily="18" charset="0"/>
              </a:rPr>
              <a:t> Титестер - дегустатор чая, оценивает по 50-60 образцов в день. Оценки идут по внешнему виду, вкусу, цвету листьев, аромату заварки</a:t>
            </a:r>
            <a:r>
              <a:rPr lang="ru-RU" sz="3200" b="1" dirty="0" smtClean="0">
                <a:solidFill>
                  <a:srgbClr val="3F3F5F"/>
                </a:solidFill>
                <a:latin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</a:rPr>
              <a:t>Манимейкер</a:t>
            </a:r>
            <a:endParaRPr lang="ru-RU" dirty="0"/>
          </a:p>
        </p:txBody>
      </p:sp>
      <p:pic>
        <p:nvPicPr>
          <p:cNvPr id="4" name="Picture 7" descr="disc_el_co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0956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9-06-72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32400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1500175"/>
            <a:ext cx="4857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F3F5F"/>
                </a:solidFill>
                <a:latin typeface="Times New Roman" pitchFamily="18" charset="0"/>
              </a:rPr>
              <a:t> Желание делать деньги “из воздуха” присуще всем представителям рода человеческого. Мечты о доходе, получаемом без затрат трудовых и денежных ресурсов, посещают каждого, особенно в детском и юношеском возрасте. Мечты о халяве по мере взросления уходят. Но отдельные личности остаются верными своим детским идеям. Они и формируют сословие </a:t>
            </a:r>
            <a:r>
              <a:rPr lang="ru-RU" sz="2400" dirty="0" err="1" smtClean="0">
                <a:solidFill>
                  <a:srgbClr val="3F3F5F"/>
                </a:solidFill>
                <a:latin typeface="Times New Roman" pitchFamily="18" charset="0"/>
              </a:rPr>
              <a:t>манимейкеров</a:t>
            </a:r>
            <a:r>
              <a:rPr lang="ru-RU" sz="2400" dirty="0" smtClean="0">
                <a:solidFill>
                  <a:srgbClr val="3F3F5F"/>
                </a:solidFill>
                <a:latin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МОЖНО БЫТЬ КЕМ УГОДНО: ПРЕКРАСНЫМ, ЗНАЮЩИМ ВРАЧОМ, ВОДИТЕЛЕМ, ПИСАТЕЛЕМ, ГРУЗЧИКОМ.  ГЛАВНОЕ ПРИНОСИТЕ ЛЮДЯМ РАДОСТЬ СВОИМ ТРУДОМ, </a:t>
            </a:r>
            <a:r>
              <a:rPr lang="ru-RU" sz="3600" b="1" u="sng" dirty="0" smtClean="0">
                <a:solidFill>
                  <a:srgbClr val="FF0000"/>
                </a:solidFill>
              </a:rPr>
              <a:t>БУДЬТЕ ДОБРЫМИ И ОТЗЫВЧИВЫМИ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581027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7620" y="228600"/>
            <a:ext cx="4908428" cy="570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Подумайте</a:t>
            </a:r>
            <a:r>
              <a:rPr kumimoji="0" lang="ru-RU" sz="270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2700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что было бы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Когда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б сказал портной: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-шить</a:t>
            </a:r>
            <a:r>
              <a:rPr kumimoji="0" lang="ru-RU" sz="27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платья мне не хочется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Устрою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выходной!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 все портные б в городе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За ним ушли б домой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Ходили б люди голые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По улице зимой.</a:t>
            </a:r>
            <a:endParaRPr kumimoji="0" lang="ru-RU" sz="27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429024" cy="43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Швейные  машины.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3281709" cy="242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647" y="3948446"/>
            <a:ext cx="3960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143380"/>
            <a:ext cx="2786082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428736"/>
            <a:ext cx="3024336" cy="266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Wester\Desktop\света\фото в швейной мастерской\Работа во внеурочное время\DSC0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5643602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50831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Подумайте, что было бы</a:t>
            </a:r>
            <a:br>
              <a:rPr lang="ru-RU" sz="3200" dirty="0" smtClean="0"/>
            </a:br>
            <a:r>
              <a:rPr lang="ru-RU" sz="3200" dirty="0" smtClean="0"/>
              <a:t>когда сказал бы врач:</a:t>
            </a:r>
            <a:br>
              <a:rPr lang="ru-RU" sz="3200" dirty="0" smtClean="0"/>
            </a:br>
            <a:r>
              <a:rPr lang="ru-RU" sz="3200" dirty="0" smtClean="0"/>
              <a:t>-Рвать зубы мне не хочется,</a:t>
            </a:r>
            <a:br>
              <a:rPr lang="ru-RU" sz="3200" dirty="0" smtClean="0"/>
            </a:br>
            <a:r>
              <a:rPr lang="ru-RU" sz="3200" dirty="0" smtClean="0"/>
              <a:t>Не буду хоть ты плачь!</a:t>
            </a:r>
            <a:br>
              <a:rPr lang="ru-RU" sz="3200" dirty="0" smtClean="0"/>
            </a:br>
            <a:r>
              <a:rPr lang="ru-RU" sz="3200" dirty="0" smtClean="0"/>
              <a:t>Больным врачебной помощи</a:t>
            </a:r>
            <a:br>
              <a:rPr lang="ru-RU" sz="3200" dirty="0" smtClean="0"/>
            </a:br>
            <a:r>
              <a:rPr lang="ru-RU" sz="3200" dirty="0" smtClean="0"/>
              <a:t>Не стало б никакой.</a:t>
            </a:r>
            <a:br>
              <a:rPr lang="ru-RU" sz="3200" dirty="0" smtClean="0"/>
            </a:br>
            <a:r>
              <a:rPr lang="ru-RU" sz="3200" dirty="0" smtClean="0"/>
              <a:t>А ты б сидел и мучился</a:t>
            </a:r>
            <a:br>
              <a:rPr lang="ru-RU" sz="3200" dirty="0" smtClean="0"/>
            </a:br>
            <a:r>
              <a:rPr lang="ru-RU" sz="3200" dirty="0" smtClean="0"/>
              <a:t>С подвязанной щекой.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G:\стоматолог\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071934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905</Words>
  <Application>Microsoft Office PowerPoint</Application>
  <PresentationFormat>Экран (4:3)</PresentationFormat>
  <Paragraphs>97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Обычная</vt:lpstr>
      <vt:lpstr>МИР  ПРОФЕССИЙ</vt:lpstr>
      <vt:lpstr>Слайд 2</vt:lpstr>
      <vt:lpstr>Слайд 3</vt:lpstr>
      <vt:lpstr>Слайд 4</vt:lpstr>
      <vt:lpstr>Слайд 5</vt:lpstr>
      <vt:lpstr>Слайд 6</vt:lpstr>
      <vt:lpstr>Швейные  машины.</vt:lpstr>
      <vt:lpstr>Слайд 8</vt:lpstr>
      <vt:lpstr>Подумайте, что было бы когда сказал бы врач: -Рвать зубы мне не хочется, Не буду хоть ты плачь! Больным врачебной помощи Не стало б никакой. А ты б сидел и мучился С подвязанной щекой. </vt:lpstr>
      <vt:lpstr>Слайд 10</vt:lpstr>
      <vt:lpstr>Слайд 11</vt:lpstr>
      <vt:lpstr>Слайд 12</vt:lpstr>
      <vt:lpstr>Слайд 13</vt:lpstr>
      <vt:lpstr>Слайд 14</vt:lpstr>
      <vt:lpstr>Слайд 15</vt:lpstr>
      <vt:lpstr>Подумайте какая бы  Случилась вдруг беда! Но только так не сделает Никто и никогда, И люди не откажутся От нужного труда: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Заглянем в мир новых профессии</vt:lpstr>
      <vt:lpstr>                    Копирайтер</vt:lpstr>
      <vt:lpstr>СОМЕЛЬЕ</vt:lpstr>
      <vt:lpstr>Слайд 29</vt:lpstr>
      <vt:lpstr>Аудитор веб-сайтов</vt:lpstr>
      <vt:lpstr>Имиджмейкеры</vt:lpstr>
      <vt:lpstr>Мерчендайзер</vt:lpstr>
      <vt:lpstr>Промоутер</vt:lpstr>
      <vt:lpstr>Саунддизайнеры</vt:lpstr>
      <vt:lpstr>Слайд 35</vt:lpstr>
      <vt:lpstr>Постижер</vt:lpstr>
      <vt:lpstr>Профконсультант</vt:lpstr>
      <vt:lpstr>Парфюмер</vt:lpstr>
      <vt:lpstr>Пит-босс</vt:lpstr>
      <vt:lpstr> Крупье </vt:lpstr>
      <vt:lpstr>Дилер</vt:lpstr>
      <vt:lpstr>Титестер</vt:lpstr>
      <vt:lpstr>Манимейкер</vt:lpstr>
      <vt:lpstr>ВЫВОД: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2013-01-24T13:46:09Z</dcterms:created>
  <dcterms:modified xsi:type="dcterms:W3CDTF">2013-01-28T10:21:29Z</dcterms:modified>
</cp:coreProperties>
</file>