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270" r:id="rId2"/>
    <p:sldId id="265" r:id="rId3"/>
    <p:sldId id="266" r:id="rId4"/>
    <p:sldId id="257" r:id="rId5"/>
    <p:sldId id="258" r:id="rId6"/>
    <p:sldId id="259" r:id="rId7"/>
    <p:sldId id="260" r:id="rId8"/>
    <p:sldId id="263" r:id="rId9"/>
    <p:sldId id="267" r:id="rId10"/>
    <p:sldId id="269" r:id="rId11"/>
    <p:sldId id="262" r:id="rId12"/>
    <p:sldId id="268" r:id="rId13"/>
    <p:sldId id="264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9" autoAdjust="0"/>
    <p:restoredTop sz="86477" autoAdjust="0"/>
  </p:normalViewPr>
  <p:slideViewPr>
    <p:cSldViewPr>
      <p:cViewPr varScale="1">
        <p:scale>
          <a:sx n="68" d="100"/>
          <a:sy n="68" d="100"/>
        </p:scale>
        <p:origin x="-9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4" y="3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7E84AD-74B6-4530-8ABA-85F6994F20DD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CC5095-AD68-4DBD-9181-D6CAAC550D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>
    <p:wheel spokes="3"/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6AA0742-EB35-4444-A8E7-867416C9AD4E}" type="datetimeFigureOut">
              <a:rPr lang="ru-RU" smtClean="0"/>
              <a:pPr/>
              <a:t>09.03.2011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41F0BD4-64B7-40F1-8143-41F819EFE3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>
    <p:wheel spokes="3"/>
    <p:sndAc>
      <p:stSnd>
        <p:snd r:embed="rId13" name="camera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800" dirty="0" smtClean="0"/>
              <a:t>ИСПОЛЬЗОВАНИЕ СИСТЕМНОГО ПОДХОДА КЛАССНОГО РУКОВОДИТЕЛЯ К ЗДОРОВЬЕСБЕРЕГАЮЩЕЙ ДЕЯТЕЛЬНОСТИ ЧЕРЕЗ ПРОЕКТ « НАШЕ ЗДОРОВЬЕ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br>
              <a:rPr lang="ru-RU" dirty="0" smtClean="0"/>
            </a:br>
            <a:r>
              <a:rPr lang="ru-RU" dirty="0" smtClean="0"/>
              <a:t>КЛАССНЫЙ РУКОВОДИТЕЛЬ – БОДЛЕВА ИННА АЛЕКСАНДРОВНА</a:t>
            </a:r>
            <a:endParaRPr lang="ru-RU" dirty="0"/>
          </a:p>
        </p:txBody>
      </p:sp>
    </p:spTree>
  </p:cSld>
  <p:clrMapOvr>
    <a:masterClrMapping/>
  </p:clrMapOvr>
  <p:transition spd="slow">
    <p:zoom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239000" cy="1143000"/>
          </a:xfrm>
        </p:spPr>
        <p:txBody>
          <a:bodyPr>
            <a:noAutofit/>
          </a:bodyPr>
          <a:lstStyle/>
          <a:p>
            <a:r>
              <a:rPr lang="ru-RU" sz="4400" dirty="0" smtClean="0"/>
              <a:t> 9 заповедей здоровья: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четкий режим дня; </a:t>
            </a:r>
          </a:p>
          <a:p>
            <a:r>
              <a:rPr lang="ru-RU" dirty="0" smtClean="0"/>
              <a:t>свежий воздух; </a:t>
            </a:r>
          </a:p>
          <a:p>
            <a:r>
              <a:rPr lang="ru-RU" dirty="0" smtClean="0"/>
              <a:t>больше смеха; </a:t>
            </a:r>
          </a:p>
          <a:p>
            <a:r>
              <a:rPr lang="ru-RU" dirty="0" smtClean="0"/>
              <a:t>физическая активность; </a:t>
            </a:r>
          </a:p>
          <a:p>
            <a:r>
              <a:rPr lang="ru-RU" dirty="0" smtClean="0"/>
              <a:t>правильное питание; </a:t>
            </a:r>
          </a:p>
          <a:p>
            <a:r>
              <a:rPr lang="ru-RU" dirty="0" smtClean="0"/>
              <a:t>не пить, не курить; </a:t>
            </a:r>
          </a:p>
          <a:p>
            <a:r>
              <a:rPr lang="ru-RU" dirty="0" smtClean="0"/>
              <a:t>личная гигиена; </a:t>
            </a:r>
          </a:p>
          <a:p>
            <a:r>
              <a:rPr lang="ru-RU" dirty="0" smtClean="0"/>
              <a:t>любовь к себе и другим;</a:t>
            </a:r>
          </a:p>
          <a:p>
            <a:r>
              <a:rPr lang="ru-RU" dirty="0" smtClean="0"/>
              <a:t>занятия по душе.</a:t>
            </a:r>
          </a:p>
          <a:p>
            <a:endParaRPr lang="ru-RU" dirty="0"/>
          </a:p>
        </p:txBody>
      </p:sp>
      <p:pic>
        <p:nvPicPr>
          <p:cNvPr id="7170" name="Picture 2" descr="D:\Фото\У нас в гостях\Смайлы\emocii-185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4357694"/>
            <a:ext cx="1876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242048" cy="1143000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Опыты.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4" descr="IMG_099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1714488"/>
            <a:ext cx="3520440" cy="2684599"/>
          </a:xfrm>
        </p:spPr>
      </p:pic>
      <p:pic>
        <p:nvPicPr>
          <p:cNvPr id="8" name="Содержимое 7" descr="IMG_099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357686" y="3857628"/>
            <a:ext cx="3520440" cy="2639291"/>
          </a:xfrm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Разрешалки</a:t>
            </a:r>
            <a:r>
              <a:rPr lang="ru-RU" dirty="0" smtClean="0"/>
              <a:t> от вредной   привычки: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Употреблять наркотические  и токсические вещества, алкоголь, курить -  можно: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  </a:t>
            </a:r>
          </a:p>
          <a:p>
            <a:pPr lvl="0"/>
            <a:r>
              <a:rPr lang="ru-RU" dirty="0" smtClean="0"/>
              <a:t>Если ты хочешь прожить короткую жизнь;</a:t>
            </a:r>
          </a:p>
          <a:p>
            <a:pPr lvl="0"/>
            <a:r>
              <a:rPr lang="ru-RU" dirty="0" smtClean="0"/>
              <a:t>Если хочешь отставать в учебе;</a:t>
            </a:r>
          </a:p>
          <a:p>
            <a:pPr lvl="0"/>
            <a:r>
              <a:rPr lang="ru-RU" dirty="0" smtClean="0"/>
              <a:t>Если хочешь подхватить ВИЧ – инфекцию;</a:t>
            </a:r>
          </a:p>
          <a:p>
            <a:pPr lvl="0"/>
            <a:r>
              <a:rPr lang="ru-RU" dirty="0" smtClean="0"/>
              <a:t>Если мечтаешь оставить после себя  больное потомство;</a:t>
            </a:r>
          </a:p>
          <a:p>
            <a:pPr lvl="0"/>
            <a:r>
              <a:rPr lang="ru-RU" dirty="0" smtClean="0"/>
              <a:t>Если ты хочешь, чтобы твои дети родились уродами; </a:t>
            </a:r>
          </a:p>
          <a:p>
            <a:pPr lvl="0"/>
            <a:r>
              <a:rPr lang="ru-RU" dirty="0" smtClean="0"/>
              <a:t>Если ты хочешь, чтобы от тебя отказались родные и близкие; </a:t>
            </a:r>
          </a:p>
          <a:p>
            <a:pPr lvl="0"/>
            <a:r>
              <a:rPr lang="ru-RU" dirty="0" smtClean="0"/>
              <a:t>Если ты хочешь, чтобы у тебя была нарушена ориентация в пространстве; </a:t>
            </a:r>
          </a:p>
          <a:p>
            <a:pPr lvl="0"/>
            <a:r>
              <a:rPr lang="ru-RU" dirty="0" smtClean="0"/>
              <a:t>Если ты хочешь пронизывающую дрожь и ослабевшее тело; </a:t>
            </a:r>
          </a:p>
          <a:p>
            <a:pPr lvl="0"/>
            <a:r>
              <a:rPr lang="ru-RU" dirty="0" smtClean="0"/>
              <a:t>Если ты хочешь иметь лицо « застывшей маски»;</a:t>
            </a:r>
          </a:p>
          <a:p>
            <a:pPr lvl="0"/>
            <a:r>
              <a:rPr lang="ru-RU" dirty="0" smtClean="0"/>
              <a:t>Если ты хочешь, чтобы тебя мучили  «ломки».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Начать легко. Бросить – не тут-то было. Подумай над этим!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D:\Фото\У нас в гостях\Смайлы\10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28604"/>
            <a:ext cx="1345868" cy="109061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Ожидаемые конечные результаты: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Повышение функциональных возможностей организма учащихся. </a:t>
            </a:r>
          </a:p>
          <a:p>
            <a:pPr lvl="0"/>
            <a:r>
              <a:rPr lang="ru-RU" dirty="0" smtClean="0"/>
              <a:t>Рост уровня физического развития и физической подготовленности школьников. </a:t>
            </a:r>
          </a:p>
          <a:p>
            <a:pPr lvl="0"/>
            <a:r>
              <a:rPr lang="ru-RU" dirty="0" smtClean="0"/>
              <a:t>Повышение приоритета здорового образа жизни. </a:t>
            </a:r>
          </a:p>
          <a:p>
            <a:pPr lvl="0"/>
            <a:r>
              <a:rPr lang="ru-RU" dirty="0" smtClean="0"/>
              <a:t>Повышение мотивации к двигательной деятельности, здоровому образу жизни. </a:t>
            </a:r>
          </a:p>
          <a:p>
            <a:pPr lvl="0"/>
            <a:r>
              <a:rPr lang="ru-RU" dirty="0" smtClean="0"/>
              <a:t>Повышение уровня самостоятельности и активности школьников в двигательной деятельности.  </a:t>
            </a:r>
          </a:p>
          <a:p>
            <a:pPr lvl="0"/>
            <a:r>
              <a:rPr lang="ru-RU" dirty="0" smtClean="0"/>
              <a:t>Поддержка родителями деятельности школы по воспитанию здоровых детей.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D:\Фото\У нас в гостях\Смайлы\8marta-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4714884"/>
            <a:ext cx="2286890" cy="16573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dirty="0" smtClean="0"/>
              <a:t>Составила </a:t>
            </a:r>
            <a:r>
              <a:rPr lang="ru-RU" sz="2400" dirty="0" err="1" smtClean="0"/>
              <a:t>бодлева</a:t>
            </a:r>
            <a:r>
              <a:rPr lang="ru-RU" sz="2400" dirty="0" smtClean="0"/>
              <a:t> </a:t>
            </a:r>
            <a:r>
              <a:rPr lang="ru-RU" sz="2400" dirty="0" err="1" smtClean="0"/>
              <a:t>инна</a:t>
            </a:r>
            <a:r>
              <a:rPr lang="ru-RU" sz="2400" dirty="0" smtClean="0"/>
              <a:t> </a:t>
            </a:r>
            <a:r>
              <a:rPr lang="ru-RU" sz="2400" dirty="0" err="1" smtClean="0"/>
              <a:t>александровна</a:t>
            </a:r>
            <a:r>
              <a:rPr lang="ru-RU" sz="2400" dirty="0" smtClean="0"/>
              <a:t>,</a:t>
            </a:r>
            <a:br>
              <a:rPr lang="ru-RU" sz="2400" dirty="0" smtClean="0"/>
            </a:br>
            <a:r>
              <a:rPr lang="ru-RU" sz="2400" dirty="0" smtClean="0"/>
              <a:t>учитель начальных классов,</a:t>
            </a:r>
            <a:br>
              <a:rPr lang="ru-RU" sz="2400" dirty="0" smtClean="0"/>
            </a:br>
            <a:r>
              <a:rPr lang="ru-RU" sz="2400" dirty="0" err="1" smtClean="0"/>
              <a:t>моу</a:t>
            </a:r>
            <a:r>
              <a:rPr lang="ru-RU" sz="2400" dirty="0" smtClean="0"/>
              <a:t> «</a:t>
            </a:r>
            <a:r>
              <a:rPr lang="ru-RU" sz="2400" dirty="0" err="1" smtClean="0"/>
              <a:t>чамеревская</a:t>
            </a:r>
            <a:r>
              <a:rPr lang="ru-RU" sz="2400" dirty="0" smtClean="0"/>
              <a:t> </a:t>
            </a:r>
            <a:r>
              <a:rPr lang="ru-RU" sz="2400" dirty="0" err="1" smtClean="0"/>
              <a:t>сош</a:t>
            </a:r>
            <a:r>
              <a:rPr lang="ru-RU" sz="2400" dirty="0" smtClean="0"/>
              <a:t>»,</a:t>
            </a:r>
            <a:br>
              <a:rPr lang="ru-RU" sz="2400" dirty="0" smtClean="0"/>
            </a:br>
            <a:r>
              <a:rPr lang="ru-RU" sz="2400" dirty="0" err="1" smtClean="0"/>
              <a:t>судогодский</a:t>
            </a:r>
            <a:r>
              <a:rPr lang="ru-RU" sz="2400" dirty="0" smtClean="0"/>
              <a:t> район, владимирская область.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Использованы материалы сети ИНТЕРНЕТ</a:t>
            </a:r>
            <a:endParaRPr lang="ru-RU" dirty="0"/>
          </a:p>
        </p:txBody>
      </p:sp>
      <p:pic>
        <p:nvPicPr>
          <p:cNvPr id="6146" name="Picture 2" descr="D:\Фото\У нас в гостях\14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5143512"/>
            <a:ext cx="5229225" cy="762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Модель личности ученика:</a:t>
            </a:r>
            <a:br>
              <a:rPr lang="ru-RU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Физически, нравственно, духовно здоровая личность. </a:t>
            </a:r>
          </a:p>
          <a:p>
            <a:pPr lvl="0"/>
            <a:r>
              <a:rPr lang="ru-RU" dirty="0" smtClean="0"/>
              <a:t>Образованная, адаптированная к условиям нестабильного социума. </a:t>
            </a:r>
          </a:p>
          <a:p>
            <a:pPr lvl="0"/>
            <a:r>
              <a:rPr lang="ru-RU" dirty="0" smtClean="0"/>
              <a:t>Осознание себя как биологического, психического и социального существа. </a:t>
            </a:r>
          </a:p>
          <a:p>
            <a:pPr lvl="0"/>
            <a:r>
              <a:rPr lang="ru-RU" dirty="0" smtClean="0"/>
              <a:t>Осознание необходимости здорового образа жизни и безопасности жизнедеятельности как условий благополучного существования человека. </a:t>
            </a:r>
          </a:p>
          <a:p>
            <a:pPr lvl="0"/>
            <a:r>
              <a:rPr lang="ru-RU" dirty="0" smtClean="0"/>
              <a:t>Правильная организация своей жизнедеятельности. </a:t>
            </a:r>
          </a:p>
          <a:p>
            <a:pPr lvl="0"/>
            <a:r>
              <a:rPr lang="ru-RU" dirty="0" smtClean="0"/>
              <a:t>Стойкий интерес к познавательной и двигательной деятельности. </a:t>
            </a:r>
          </a:p>
          <a:p>
            <a:pPr lvl="0"/>
            <a:r>
              <a:rPr lang="ru-RU" dirty="0" smtClean="0"/>
              <a:t>Устойчивый интерес к регулярным занятиям физическими упражнениями. </a:t>
            </a:r>
          </a:p>
          <a:p>
            <a:pPr lvl="0"/>
            <a:r>
              <a:rPr lang="ru-RU" dirty="0" smtClean="0"/>
              <a:t>Потребность в самостоятельной двигательной активности. </a:t>
            </a:r>
          </a:p>
          <a:p>
            <a:pPr lvl="0"/>
            <a:r>
              <a:rPr lang="ru-RU" dirty="0" smtClean="0"/>
              <a:t>Самоконтроль, личностное саморазвитие. </a:t>
            </a:r>
          </a:p>
          <a:p>
            <a:pPr lvl="0"/>
            <a:r>
              <a:rPr lang="ru-RU" dirty="0" smtClean="0"/>
              <a:t>Творческая продуктивность.</a:t>
            </a:r>
          </a:p>
          <a:p>
            <a:endParaRPr lang="ru-RU" dirty="0"/>
          </a:p>
        </p:txBody>
      </p:sp>
      <p:pic>
        <p:nvPicPr>
          <p:cNvPr id="3074" name="Picture 2" descr="D:\Фото\У нас в гостях\14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2396" y="5214950"/>
            <a:ext cx="1108473" cy="13573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Функции классного руководителя начальных классов в реализации </a:t>
            </a:r>
            <a:r>
              <a:rPr lang="ru-RU" sz="2400" dirty="0" smtClean="0"/>
              <a:t>раздела</a:t>
            </a:r>
            <a:r>
              <a:rPr lang="ru-RU" sz="2400" b="1" dirty="0" smtClean="0"/>
              <a:t> “Здоровье”: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4824000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/>
              <a:t>Изучение физического и психического здоровья учащихся класса (особенности развития детей на различных возрастных этапах, отклонения в здоровье, их влияние на учебную деятельность ученика и его личное развитие, причины детских недомоганий) и разработка программ коррекции здоровья детей в учебной и </a:t>
            </a:r>
            <a:r>
              <a:rPr lang="ru-RU" dirty="0" err="1"/>
              <a:t>внеучебной</a:t>
            </a:r>
            <a:r>
              <a:rPr lang="ru-RU" dirty="0"/>
              <a:t> деятельности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  <a:p>
            <a:pPr lvl="0"/>
            <a:r>
              <a:rPr lang="ru-RU" dirty="0"/>
              <a:t>Изучение различных методик диагностики перегрузки учащихся в учебной деятельности и их влияние на здоровье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  <a:p>
            <a:pPr lvl="0"/>
            <a:r>
              <a:rPr lang="ru-RU" dirty="0"/>
              <a:t>Подготовка диагностических материалов по проблеме 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  <a:p>
            <a:pPr lvl="0"/>
            <a:r>
              <a:rPr lang="ru-RU" dirty="0"/>
              <a:t>Проведение  мероприятий в области личной гигиены, антиалкогольная и антиникотиновая пропаганда, разъяснение последствий наркомании для человеческого организма. </a:t>
            </a:r>
          </a:p>
          <a:p>
            <a:pPr lvl="0"/>
            <a:r>
              <a:rPr lang="ru-RU" dirty="0"/>
              <a:t>Проведение профилактической работы по предупреждению несчастных случаев, по развитию умений и навыков в экстремальных </a:t>
            </a:r>
            <a:r>
              <a:rPr lang="ru-RU" dirty="0" smtClean="0"/>
              <a:t>ситуациях. </a:t>
            </a:r>
            <a:endParaRPr lang="ru-RU" dirty="0"/>
          </a:p>
          <a:p>
            <a:r>
              <a:rPr lang="ru-RU" dirty="0"/>
              <a:t>Организация активных форм развития и сохранения физического здоровья детей</a:t>
            </a:r>
          </a:p>
        </p:txBody>
      </p:sp>
    </p:spTree>
  </p:cSld>
  <p:clrMapOvr>
    <a:masterClrMapping/>
  </p:clrMapOvr>
  <p:transition spd="slow">
    <p:wheel spokes="3"/>
    <p:sndAc>
      <p:stSnd>
        <p:snd r:embed="rId2" name="explod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Утренняя гимнастика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Содержимое 4" descr="IMG_0984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1571612"/>
            <a:ext cx="3520440" cy="2643447"/>
          </a:xfrm>
        </p:spPr>
      </p:pic>
      <p:pic>
        <p:nvPicPr>
          <p:cNvPr id="6" name="Содержимое 5" descr="IMG_0985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337708" y="3643314"/>
            <a:ext cx="3520440" cy="2589415"/>
          </a:xfrm>
        </p:spPr>
      </p:pic>
      <p:pic>
        <p:nvPicPr>
          <p:cNvPr id="1026" name="Picture 2" descr="D:\Фото\У нас в гостях\1f3768f89f7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4729975"/>
            <a:ext cx="1571636" cy="115648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Веселые физкультминутки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Содержимое 6" descr="IMG_0986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642910" y="1643050"/>
            <a:ext cx="3520440" cy="2639291"/>
          </a:xfrm>
        </p:spPr>
      </p:pic>
      <p:pic>
        <p:nvPicPr>
          <p:cNvPr id="8" name="Содержимое 7" descr="IMG_0987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tretch>
            <a:fillRect/>
          </a:stretch>
        </p:blipFill>
        <p:spPr>
          <a:xfrm>
            <a:off x="4286248" y="3786190"/>
            <a:ext cx="3520440" cy="2699465"/>
          </a:xfrm>
        </p:spPr>
      </p:pic>
      <p:pic>
        <p:nvPicPr>
          <p:cNvPr id="2050" name="Picture 2" descr="D:\Фото\У нас в гостях\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4929198"/>
            <a:ext cx="2071702" cy="118777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Частая смена деятельности                                на уроке.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Содержимое 4" descr="IMG_098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1571612"/>
            <a:ext cx="3520440" cy="2643447"/>
          </a:xfrm>
        </p:spPr>
      </p:pic>
      <p:pic>
        <p:nvPicPr>
          <p:cNvPr id="6" name="Содержимое 5" descr="IMG_0992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071934" y="3643314"/>
            <a:ext cx="3520440" cy="2639291"/>
          </a:xfrm>
        </p:spPr>
      </p:pic>
      <p:pic>
        <p:nvPicPr>
          <p:cNvPr id="3074" name="Picture 2" descr="D:\Фото\У нас в гостях\13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79" y="1643050"/>
            <a:ext cx="1972241" cy="1309691"/>
          </a:xfrm>
          <a:prstGeom prst="rect">
            <a:avLst/>
          </a:prstGeom>
          <a:noFill/>
        </p:spPr>
      </p:pic>
      <p:pic>
        <p:nvPicPr>
          <p:cNvPr id="3075" name="Picture 3" descr="D:\Фото\У нас в гостях\14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00166" y="3857628"/>
            <a:ext cx="1500198" cy="251646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Частая смена деятельности на уроке.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Содержимое 4" descr="IMG_0997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57158" y="1643050"/>
            <a:ext cx="3520440" cy="2643447"/>
          </a:xfrm>
        </p:spPr>
      </p:pic>
      <p:pic>
        <p:nvPicPr>
          <p:cNvPr id="8" name="Содержимое 7" descr="IMG_0990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214810" y="3429000"/>
            <a:ext cx="3520440" cy="2639291"/>
          </a:xfrm>
        </p:spPr>
      </p:pic>
      <p:pic>
        <p:nvPicPr>
          <p:cNvPr id="4098" name="Picture 2" descr="D:\Фото\У нас в гостях\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4624994"/>
            <a:ext cx="2143140" cy="1261468"/>
          </a:xfrm>
          <a:prstGeom prst="rect">
            <a:avLst/>
          </a:prstGeom>
          <a:noFill/>
        </p:spPr>
      </p:pic>
      <p:pic>
        <p:nvPicPr>
          <p:cNvPr id="4099" name="Picture 3" descr="D:\Фото\У нас в гостях\6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1239358"/>
            <a:ext cx="1643074" cy="15038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Задания и творческие работы на уроке.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Содержимое 4" descr="IMG_099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1500174"/>
            <a:ext cx="3520440" cy="2643447"/>
          </a:xfrm>
        </p:spPr>
      </p:pic>
      <p:pic>
        <p:nvPicPr>
          <p:cNvPr id="8" name="Содержимое 7" descr="IMG_1000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214810" y="3286124"/>
            <a:ext cx="3786214" cy="2996481"/>
          </a:xfrm>
        </p:spPr>
      </p:pic>
      <p:pic>
        <p:nvPicPr>
          <p:cNvPr id="5122" name="Picture 2" descr="D:\Фото\У нас в гостях\13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4467434"/>
            <a:ext cx="1571636" cy="13666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        </a:t>
            </a:r>
            <a:r>
              <a:rPr lang="ru-RU" sz="5400" dirty="0" err="1" smtClean="0"/>
              <a:t>Синквейн</a:t>
            </a:r>
            <a:r>
              <a:rPr lang="ru-RU" sz="5400" dirty="0" smtClean="0"/>
              <a:t>.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          Работы учащихся.</a:t>
            </a:r>
            <a:endParaRPr lang="ru-RU" sz="3600" dirty="0"/>
          </a:p>
        </p:txBody>
      </p:sp>
      <p:pic>
        <p:nvPicPr>
          <p:cNvPr id="5" name="Содержимое 4" descr="IMG_1000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163435" y="2133600"/>
            <a:ext cx="5826529" cy="4371975"/>
          </a:xfrm>
        </p:spPr>
      </p:pic>
    </p:spTree>
  </p:cSld>
  <p:clrMapOvr>
    <a:masterClrMapping/>
  </p:clrMapOvr>
  <p:transition spd="slow">
    <p:zoom/>
    <p:sndAc>
      <p:stSnd>
        <p:snd r:embed="rId2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307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ИСПОЛЬЗОВАНИЕ СИСТЕМНОГО ПОДХОДА КЛАССНОГО РУКОВОДИТЕЛЯ К ЗДОРОВЬЕСБЕРЕГАЮЩЕЙ ДЕЯТЕЛЬНОСТИ ЧЕРЕЗ ПРОЕКТ « НАШЕ ЗДОРОВЬЕ»</vt:lpstr>
      <vt:lpstr>Модель личности ученика: </vt:lpstr>
      <vt:lpstr>Функции классного руководителя начальных классов в реализации раздела “Здоровье”:</vt:lpstr>
      <vt:lpstr>     Утренняя гимнастика</vt:lpstr>
      <vt:lpstr>Веселые физкультминутки</vt:lpstr>
      <vt:lpstr>Частая смена деятельности                                на уроке.</vt:lpstr>
      <vt:lpstr>Частая смена деятельности на уроке.</vt:lpstr>
      <vt:lpstr>Задания и творческие работы на уроке.</vt:lpstr>
      <vt:lpstr>        Синквейн.</vt:lpstr>
      <vt:lpstr> 9 заповедей здоровья:</vt:lpstr>
      <vt:lpstr>                 Опыты.</vt:lpstr>
      <vt:lpstr>Разрешалки от вредной   привычки:</vt:lpstr>
      <vt:lpstr>Ожидаемые конечные результаты:  </vt:lpstr>
      <vt:lpstr>Составила бодлева инна александровна, учитель начальных классов, моу «чамеревская сош», судогодский район, владимирская область.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35</cp:revision>
  <dcterms:created xsi:type="dcterms:W3CDTF">2010-04-19T18:17:06Z</dcterms:created>
  <dcterms:modified xsi:type="dcterms:W3CDTF">2011-03-09T14:45:02Z</dcterms:modified>
</cp:coreProperties>
</file>