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FA23B-54FB-4891-B51D-358F74A97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02060-CFF7-4544-AB0F-C5158B1CD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517A-8C73-4CDD-8428-C36003E0B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823B8-9ED2-428D-A822-76C1003AB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6AFFC-99CB-43FD-8F02-E74E8B48B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7C408-84ED-4EAD-9431-13B29BDDD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9DDA0-61E1-4F83-BA10-B603110B6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0E0B-A8F9-47FD-9C7F-209FE66E7F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7A08-1438-4B69-A61B-A1BB8E909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A2B3-8960-4D67-85DC-4DD7F3143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218-A6BA-49A2-962A-0707199C22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E6A10-FCE3-41E6-8B3D-7D0516B53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E4B58-917A-4173-A321-EBC753B2C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0ACE6-B47C-4635-9C0A-745F9726C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7BFBEFC-FB30-47FE-8539-BA6A67364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86" r:id="rId2"/>
    <p:sldLayoutId id="2147483693" r:id="rId3"/>
    <p:sldLayoutId id="2147483687" r:id="rId4"/>
    <p:sldLayoutId id="2147483694" r:id="rId5"/>
    <p:sldLayoutId id="2147483688" r:id="rId6"/>
    <p:sldLayoutId id="2147483689" r:id="rId7"/>
    <p:sldLayoutId id="2147483695" r:id="rId8"/>
    <p:sldLayoutId id="2147483696" r:id="rId9"/>
    <p:sldLayoutId id="2147483690" r:id="rId10"/>
    <p:sldLayoutId id="2147483691" r:id="rId11"/>
    <p:sldLayoutId id="2147483697" r:id="rId12"/>
    <p:sldLayoutId id="2147483698" r:id="rId13"/>
    <p:sldLayoutId id="2147483699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Святой праведник из Великого </a:t>
            </a:r>
            <a:r>
              <a:rPr lang="ru-RU" dirty="0" smtClean="0"/>
              <a:t>У</a:t>
            </a:r>
            <a:r>
              <a:rPr lang="ru-RU" dirty="0" smtClean="0"/>
              <a:t>стюга жил в сугробе и раздавал всем детям подарки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Дедушки с мороза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572140"/>
            <a:ext cx="4160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Короткова Л.В.</a:t>
            </a:r>
          </a:p>
          <a:p>
            <a:r>
              <a:rPr lang="ru-RU" dirty="0" smtClean="0"/>
              <a:t>Учитель МБОУ СОШ №7 г. Лобня МО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000108"/>
            <a:ext cx="4276139" cy="49037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4" y="785794"/>
            <a:ext cx="4071966" cy="51877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Чудо святого Прокопия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В 1290 году, </a:t>
            </a:r>
            <a:r>
              <a:rPr lang="ru-RU" sz="1800" dirty="0" err="1" smtClean="0"/>
              <a:t>Прокопий</a:t>
            </a:r>
            <a:r>
              <a:rPr lang="ru-RU" sz="1800" dirty="0" smtClean="0"/>
              <a:t> предвидел стихийное бедствие — сильную бурю с грозой, лесными пожарами и смерчем большой разрушительной силы, явившимися следствием падения метеорита в 20 верстах от Великого Устюга. За неделю до падения метеорита Блаженный </a:t>
            </a:r>
            <a:r>
              <a:rPr lang="ru-RU" sz="1800" dirty="0" err="1" smtClean="0"/>
              <a:t>Прокопий</a:t>
            </a:r>
            <a:r>
              <a:rPr lang="ru-RU" sz="1800" dirty="0" smtClean="0"/>
              <a:t> начал ходить по городу, призывая со слезами жителей Великого Устюга каяться и молиться, чтобы Господь избавил город от участи Содома и Гоморры. В течение недели праведник предупреждал о скором суде Божием, но ему никто не верил. Когда же разразилась буря, жители бросились в самое укрепленное и безопасное здание города — соборный храм, где застали молящегося за них и за спасение города </a:t>
            </a:r>
            <a:r>
              <a:rPr lang="ru-RU" sz="1800" dirty="0" err="1" smtClean="0"/>
              <a:t>Прокопия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Церковное предание считает, что </a:t>
            </a:r>
            <a:r>
              <a:rPr lang="ru-RU" sz="1800" dirty="0" err="1" smtClean="0"/>
              <a:t>Прокопий</a:t>
            </a:r>
            <a:r>
              <a:rPr lang="ru-RU" sz="1800" dirty="0" smtClean="0"/>
              <a:t> молился перед древней иконой Благовещения, перенесённой позднее в Москву. В честь этой иконы, получившей название «Устюжское Благовещение», в Русской церкви 8 июля (по юлианскому календарю) установлено празднование — «Знамение от иконы Божией Матери Благовещения во граде Устюге</a:t>
            </a:r>
            <a:r>
              <a:rPr lang="ru-RU" sz="1800" dirty="0" smtClean="0"/>
              <a:t>».Однако </a:t>
            </a:r>
            <a:r>
              <a:rPr lang="ru-RU" sz="1800" dirty="0" smtClean="0"/>
              <a:t>исторические данные не подтверждают присутствие данной иконы в Устюге</a:t>
            </a:r>
            <a:r>
              <a:rPr lang="ru-RU" sz="18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err="1" smtClean="0"/>
              <a:t>Прокопий</a:t>
            </a:r>
            <a:r>
              <a:rPr lang="ru-RU" sz="1800" dirty="0" smtClean="0"/>
              <a:t> прожил в юродстве 60 лет. После смерти он был причислен к лику православных святых. Церковное прославление блаженного </a:t>
            </a:r>
            <a:r>
              <a:rPr lang="ru-RU" sz="1800" dirty="0" err="1" smtClean="0"/>
              <a:t>Прокопия</a:t>
            </a:r>
            <a:r>
              <a:rPr lang="ru-RU" sz="1800" dirty="0" smtClean="0"/>
              <a:t> совершилось на Московском Соборе в 1547 году, память ему была установлена 8 июля (по юлианскому календарю).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err="1" smtClean="0"/>
              <a:t>Прокопий</a:t>
            </a:r>
            <a:r>
              <a:rPr lang="ru-RU" sz="1800" dirty="0" smtClean="0"/>
              <a:t> Устюжский стал исторически первым святым, прославленным Церковью в лике юродивых. «Житие </a:t>
            </a:r>
            <a:r>
              <a:rPr lang="ru-RU" sz="1800" dirty="0" err="1" smtClean="0"/>
              <a:t>Прокопия</a:t>
            </a:r>
            <a:r>
              <a:rPr lang="ru-RU" sz="1800" dirty="0" smtClean="0"/>
              <a:t>» было составлено в XVI веке, то есть много спустя после преставления святого, сыном игумена </a:t>
            </a:r>
            <a:r>
              <a:rPr lang="ru-RU" sz="1800" dirty="0" err="1" smtClean="0"/>
              <a:t>Сольвычегодского</a:t>
            </a:r>
            <a:r>
              <a:rPr lang="ru-RU" sz="1800" dirty="0" smtClean="0"/>
              <a:t> монастыря Дионисия. По замечанию В. О. Ключевского житие, к сожалению, «плохо написанное, составленное из отдельных эпизодических рассказов, имеющих очень мало литературной связи</a:t>
            </a:r>
            <a:r>
              <a:rPr lang="ru-RU" sz="1800" dirty="0" smtClean="0"/>
              <a:t>». </a:t>
            </a:r>
            <a:r>
              <a:rPr lang="ru-RU" sz="1800" dirty="0" smtClean="0"/>
              <a:t>По тексту «Жития </a:t>
            </a:r>
            <a:r>
              <a:rPr lang="ru-RU" sz="1800" dirty="0" err="1" smtClean="0"/>
              <a:t>Прокопия</a:t>
            </a:r>
            <a:r>
              <a:rPr lang="ru-RU" sz="1800" dirty="0" smtClean="0"/>
              <a:t>» можно определить источники, по которым оно составлено: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>
              <a:lnSpc>
                <a:spcPct val="80000"/>
              </a:lnSpc>
            </a:pPr>
            <a:r>
              <a:rPr lang="ru-RU" sz="1800" dirty="0" smtClean="0"/>
              <a:t>«Аз окаянный </a:t>
            </a:r>
            <a:r>
              <a:rPr lang="ru-RU" sz="1800" dirty="0" err="1" smtClean="0"/>
              <a:t>написах</a:t>
            </a:r>
            <a:r>
              <a:rPr lang="ru-RU" sz="1800" dirty="0" smtClean="0"/>
              <a:t> о житии и </a:t>
            </a:r>
            <a:r>
              <a:rPr lang="ru-RU" sz="1800" dirty="0" err="1" smtClean="0"/>
              <a:t>чудесех</a:t>
            </a:r>
            <a:r>
              <a:rPr lang="ru-RU" sz="1800" dirty="0" smtClean="0"/>
              <a:t> его втайне и сия </a:t>
            </a:r>
            <a:r>
              <a:rPr lang="ru-RU" sz="1800" dirty="0" err="1" smtClean="0"/>
              <a:t>предах</a:t>
            </a:r>
            <a:r>
              <a:rPr lang="ru-RU" sz="1800" dirty="0" smtClean="0"/>
              <a:t> Божиим церквам, а иное </a:t>
            </a:r>
            <a:r>
              <a:rPr lang="ru-RU" sz="1800" dirty="0" err="1" smtClean="0"/>
              <a:t>имех</a:t>
            </a:r>
            <a:r>
              <a:rPr lang="ru-RU" sz="1800" dirty="0" smtClean="0"/>
              <a:t> у себе и церковные </a:t>
            </a:r>
            <a:r>
              <a:rPr lang="ru-RU" sz="1800" dirty="0" err="1" smtClean="0"/>
              <a:t>повестницы</a:t>
            </a:r>
            <a:r>
              <a:rPr lang="ru-RU" sz="1800" dirty="0" smtClean="0"/>
              <a:t> за много лет, </a:t>
            </a:r>
            <a:r>
              <a:rPr lang="ru-RU" sz="1800" dirty="0" err="1" smtClean="0"/>
              <a:t>свитцы</a:t>
            </a:r>
            <a:r>
              <a:rPr lang="ru-RU" sz="1800" dirty="0" smtClean="0"/>
              <a:t> писанные </a:t>
            </a:r>
            <a:r>
              <a:rPr lang="ru-RU" sz="1800" dirty="0" err="1" smtClean="0"/>
              <a:t>приготовани</a:t>
            </a:r>
            <a:r>
              <a:rPr lang="ru-RU" sz="1800" dirty="0" smtClean="0"/>
              <a:t> </a:t>
            </a:r>
            <a:r>
              <a:rPr lang="ru-RU" sz="1800" dirty="0" err="1" smtClean="0"/>
              <a:t>быша</a:t>
            </a:r>
            <a:r>
              <a:rPr lang="ru-RU" sz="1800" dirty="0" smtClean="0"/>
              <a:t> про такова свята мужа</a:t>
            </a:r>
            <a:r>
              <a:rPr lang="ru-RU" sz="1800" dirty="0" smtClean="0"/>
              <a:t>».</a:t>
            </a:r>
            <a:endParaRPr lang="ru-RU" sz="1800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Память о святом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Ekkart Sauser: Prokopius v. Ustjug. — in: Biographisch-Bibliographisches Kirchenlexikon</a:t>
            </a:r>
          </a:p>
          <a:p>
            <a:r>
              <a:rPr lang="ru-RU" smtClean="0"/>
              <a:t>Русские святые: Прокопий, Устюжский: чудотворец, блаженный</a:t>
            </a:r>
          </a:p>
          <a:p>
            <a:r>
              <a:rPr lang="ru-RU" smtClean="0"/>
              <a:t>Поминовение Святого Прокопия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Ссылки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Родина Деда Мороза</a:t>
            </a:r>
            <a:endParaRPr lang="ru-RU" dirty="0"/>
          </a:p>
        </p:txBody>
      </p:sp>
      <p:pic>
        <p:nvPicPr>
          <p:cNvPr id="7" name="Содержимое 6" descr="дед мороз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624806"/>
            <a:ext cx="3124200" cy="44767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Дед Мороз- сказочный герой.</a:t>
            </a:r>
          </a:p>
          <a:p>
            <a:r>
              <a:rPr lang="ru-RU" sz="3200" dirty="0" smtClean="0"/>
              <a:t>А на Руси есть другой   «дедушка с мороза», настоящий и куда более древний.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/>
              <a:t>Прокопий</a:t>
            </a:r>
            <a:r>
              <a:rPr lang="ru-RU" dirty="0"/>
              <a:t> Устюжский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71625"/>
            <a:ext cx="3875087" cy="4897438"/>
          </a:xfrm>
        </p:spPr>
      </p:pic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Рождение:	?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Город рождения: Любек(?)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Смерть:	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8 июля 1303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Великий Устюг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Почитается:	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 Русской православной церкви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 лике:	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блаженных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День памяти:	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8 июля (по юлианскому календарю)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24000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Прокопий Устюжский (Святой Прокопий Устюжский, Святой Прокопий Любекский; нем. Prokopius von Ustjug und Lübeck; (?, Любек(?) — 8 июля 1303, Великий Устюг) — блаженный (юродивый во Христе) чудотворец, причисленный к лику святых Русской Православной Церкви</a:t>
            </a:r>
          </a:p>
          <a:p>
            <a:pPr>
              <a:lnSpc>
                <a:spcPct val="80000"/>
              </a:lnSpc>
            </a:pPr>
            <a:endParaRPr lang="ru-RU" sz="2800" smtClean="0"/>
          </a:p>
          <a:p>
            <a:pPr>
              <a:lnSpc>
                <a:spcPct val="80000"/>
              </a:lnSpc>
            </a:pPr>
            <a:r>
              <a:rPr lang="ru-RU" sz="2800" smtClean="0"/>
              <a:t>Перешедший из католицизма в православие бывший любекский ганзейский купец, по происхождению — из прусского знатного 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Мирское имя, фамилия, дата и место рождения — точно не установлены (по некоторым данным Гландэ Камбила). В западноевропейском житии сказано, что он происходит из знатного рода любекских ганзейских купцов-патрициев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/>
              <a:t>Жизнеописание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После смерти отца, который погиб в одном из сражений пруссов с немцами, Прокопий вынужден был покинуть Восточную Пруссию. </a:t>
            </a:r>
          </a:p>
          <a:p>
            <a:pPr>
              <a:lnSpc>
                <a:spcPct val="90000"/>
              </a:lnSpc>
            </a:pPr>
            <a:r>
              <a:rPr lang="ru-RU" smtClean="0"/>
              <a:t>Он погрузил свои богатства на корабли и отправился в Великий Новгород. 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24" y="285728"/>
            <a:ext cx="861083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/>
              <a:t>Прибыв около 1243 г. на кораблях с товарами в Великий Новгород, он был невольно поражён множеством и красотой церквей и монастырей, доброгласным звоном многочисленных колоколов, набожностью и усердием народа к церковным службам — чего он никогда не думал встретить среди людей, не повинующихся римскому первосвященнику.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454724" cy="596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Любознательный молодой человек посетил храм Святой Софии и другие церкви и монастыри, где увидел торжественность и благолепие обрядов Православной Церкви, услышал стройное хоровое пение, он решил принять православие. Желая подражать подвигу иноков, раздал все свои товары и завещанное ему отцом имущество городским нищим и бедным; пожертвовал его часть в незадолго до этого основанный (1192 г.) Варлаамо-Хутынский монастырь.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После того, как </a:t>
            </a:r>
            <a:r>
              <a:rPr lang="ru-RU" sz="2400" dirty="0" err="1" smtClean="0"/>
              <a:t>Прокопия</a:t>
            </a:r>
            <a:r>
              <a:rPr lang="ru-RU" sz="2400" dirty="0" smtClean="0"/>
              <a:t> стали почитать новгородцы, он начал юродствовать: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«В день </a:t>
            </a:r>
            <a:r>
              <a:rPr lang="ru-RU" sz="2400" dirty="0" err="1" smtClean="0"/>
              <a:t>убо</a:t>
            </a:r>
            <a:r>
              <a:rPr lang="ru-RU" sz="2400" dirty="0" smtClean="0"/>
              <a:t> яко юрод </a:t>
            </a:r>
            <a:r>
              <a:rPr lang="ru-RU" sz="2400" dirty="0" err="1" smtClean="0"/>
              <a:t>хождаше</a:t>
            </a:r>
            <a:r>
              <a:rPr lang="ru-RU" sz="2400" dirty="0" smtClean="0"/>
              <a:t>, в нощи без сна </a:t>
            </a:r>
            <a:r>
              <a:rPr lang="ru-RU" sz="2400" dirty="0" err="1" smtClean="0"/>
              <a:t>пребываше</a:t>
            </a:r>
            <a:r>
              <a:rPr lang="ru-RU" sz="2400" dirty="0" smtClean="0"/>
              <a:t>, и </a:t>
            </a:r>
            <a:r>
              <a:rPr lang="ru-RU" sz="2400" dirty="0" err="1" smtClean="0"/>
              <a:t>моляшеся</a:t>
            </a:r>
            <a:r>
              <a:rPr lang="ru-RU" sz="2400" dirty="0" smtClean="0"/>
              <a:t> непрестанно Господу Богу» (Житие </a:t>
            </a:r>
            <a:r>
              <a:rPr lang="ru-RU" sz="2400" dirty="0" err="1" smtClean="0"/>
              <a:t>Прокопия</a:t>
            </a:r>
            <a:r>
              <a:rPr lang="ru-RU" sz="2400" dirty="0" smtClean="0"/>
              <a:t>, С. 16).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Позже он удалился из Новгорода, где его стали прославлять за </a:t>
            </a:r>
            <a:r>
              <a:rPr lang="ru-RU" sz="2400" dirty="0" err="1" smtClean="0"/>
              <a:t>нестяжательство</a:t>
            </a:r>
            <a:r>
              <a:rPr lang="ru-RU" sz="2400" dirty="0" smtClean="0"/>
              <a:t>, в Великий Устюг, где жил на паперти храма Успения Божией Матери.</a:t>
            </a:r>
          </a:p>
          <a:p>
            <a:pPr>
              <a:lnSpc>
                <a:spcPct val="80000"/>
              </a:lnSpc>
            </a:pP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Жил на подаяние, был одет в рубище. Спал блаженный обычно на сырой земле, на куче мусора или на камнях. Утешением для блаженного </a:t>
            </a:r>
            <a:r>
              <a:rPr lang="ru-RU" sz="2400" dirty="0" err="1" smtClean="0"/>
              <a:t>Прокопия</a:t>
            </a:r>
            <a:r>
              <a:rPr lang="ru-RU" sz="2400" dirty="0" smtClean="0"/>
              <a:t> была праведная чета — Иоанн Буга (принявший православие ханский баскак) и жена его Мария, а другом и собеседником — блаженный </a:t>
            </a:r>
            <a:r>
              <a:rPr lang="ru-RU" sz="2400" dirty="0" err="1" smtClean="0"/>
              <a:t>Киприан</a:t>
            </a:r>
            <a:r>
              <a:rPr lang="ru-RU" sz="2400" dirty="0" smtClean="0"/>
              <a:t>, основатель Устюжской обители в честь Архистратига Михаила.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797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История Дедушки с мороза</vt:lpstr>
      <vt:lpstr>Родина Деда Мороза</vt:lpstr>
      <vt:lpstr>Прокопий Устюжский</vt:lpstr>
      <vt:lpstr>Слайд 4</vt:lpstr>
      <vt:lpstr>Жизнеописание</vt:lpstr>
      <vt:lpstr>Слайд 6</vt:lpstr>
      <vt:lpstr>Слайд 7</vt:lpstr>
      <vt:lpstr>Слайд 8</vt:lpstr>
      <vt:lpstr>Слайд 9</vt:lpstr>
      <vt:lpstr>Слайд 10</vt:lpstr>
      <vt:lpstr>Чудо святого Прокопия</vt:lpstr>
      <vt:lpstr>Память о святом</vt:lpstr>
      <vt:lpstr>Ссылки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Прокопий Устюжский</dc:title>
  <dc:creator>User</dc:creator>
  <cp:lastModifiedBy>User</cp:lastModifiedBy>
  <cp:revision>13</cp:revision>
  <dcterms:created xsi:type="dcterms:W3CDTF">2013-01-14T08:21:06Z</dcterms:created>
  <dcterms:modified xsi:type="dcterms:W3CDTF">2013-01-24T03:50:47Z</dcterms:modified>
</cp:coreProperties>
</file>