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57" r:id="rId4"/>
    <p:sldId id="263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7D47D"/>
    <a:srgbClr val="FCEFD0"/>
    <a:srgbClr val="FFFF00"/>
    <a:srgbClr val="00FFFF"/>
    <a:srgbClr val="FF9900"/>
    <a:srgbClr val="F1B727"/>
    <a:srgbClr val="F4C5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7" autoAdjust="0"/>
  </p:normalViewPr>
  <p:slideViewPr>
    <p:cSldViewPr>
      <p:cViewPr varScale="1">
        <p:scale>
          <a:sx n="66" d="100"/>
          <a:sy n="66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3BABE64-F1BE-40F8-ABA1-63351A260C2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681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2150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12AB37C-5EEE-4F2B-96D9-ED0A120896A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2602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155B8A-2D31-4801-BE46-5996ED35B210}" type="slidenum">
              <a:rPr lang="ru-RU"/>
              <a:pPr/>
              <a:t>1</a:t>
            </a:fld>
            <a:endParaRPr lang="ru-RU"/>
          </a:p>
        </p:txBody>
      </p:sp>
      <p:sp>
        <p:nvSpPr>
          <p:cNvPr id="22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C4DBDE-9820-4428-8C5F-779A242B6A1F}" type="slidenum">
              <a:rPr lang="ru-RU"/>
              <a:pPr/>
              <a:t>10</a:t>
            </a:fld>
            <a:endParaRPr lang="ru-RU"/>
          </a:p>
        </p:txBody>
      </p:sp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6F2CF6-DE2F-4A7F-A7BB-446592C8F2AC}" type="slidenum">
              <a:rPr lang="ru-RU"/>
              <a:pPr/>
              <a:t>11</a:t>
            </a:fld>
            <a:endParaRPr lang="ru-RU"/>
          </a:p>
        </p:txBody>
      </p:sp>
      <p:sp>
        <p:nvSpPr>
          <p:cNvPr id="32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51FB92-9DFC-4F30-9F03-CC5979C9D134}" type="slidenum">
              <a:rPr lang="ru-RU"/>
              <a:pPr/>
              <a:t>12</a:t>
            </a:fld>
            <a:endParaRPr lang="ru-RU"/>
          </a:p>
        </p:txBody>
      </p:sp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373E5B-1089-450B-ACE3-24356F022CB2}" type="slidenum">
              <a:rPr lang="ru-RU"/>
              <a:pPr/>
              <a:t>13</a:t>
            </a:fld>
            <a:endParaRPr lang="ru-RU"/>
          </a:p>
        </p:txBody>
      </p:sp>
      <p:sp>
        <p:nvSpPr>
          <p:cNvPr id="34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81AE05-93BD-49CD-894B-5F4DFFE425D9}" type="slidenum">
              <a:rPr lang="ru-RU"/>
              <a:pPr/>
              <a:t>2</a:t>
            </a:fld>
            <a:endParaRPr lang="ru-RU"/>
          </a:p>
        </p:txBody>
      </p:sp>
      <p:sp>
        <p:nvSpPr>
          <p:cNvPr id="235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1B26EF-3098-470D-AAFC-90A5E20DB313}" type="slidenum">
              <a:rPr lang="ru-RU"/>
              <a:pPr/>
              <a:t>3</a:t>
            </a:fld>
            <a:endParaRPr lang="ru-RU"/>
          </a:p>
        </p:txBody>
      </p:sp>
      <p:sp>
        <p:nvSpPr>
          <p:cNvPr id="24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3BE635-E07C-43E9-BE91-A49B48590235}" type="slidenum">
              <a:rPr lang="ru-RU"/>
              <a:pPr/>
              <a:t>4</a:t>
            </a:fld>
            <a:endParaRPr lang="ru-RU"/>
          </a:p>
        </p:txBody>
      </p:sp>
      <p:sp>
        <p:nvSpPr>
          <p:cNvPr id="25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34A20E-B2AA-4047-9A05-4CF2263E6691}" type="slidenum">
              <a:rPr lang="ru-RU"/>
              <a:pPr/>
              <a:t>5</a:t>
            </a:fld>
            <a:endParaRPr lang="ru-RU"/>
          </a:p>
        </p:txBody>
      </p:sp>
      <p:sp>
        <p:nvSpPr>
          <p:cNvPr id="26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5DE67A-08C4-40CC-AF77-41B4CD2442BF}" type="slidenum">
              <a:rPr lang="ru-RU"/>
              <a:pPr/>
              <a:t>6</a:t>
            </a:fld>
            <a:endParaRPr lang="ru-RU"/>
          </a:p>
        </p:txBody>
      </p:sp>
      <p:sp>
        <p:nvSpPr>
          <p:cNvPr id="27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23C41C-0DD6-4082-AE95-92CC451036C2}" type="slidenum">
              <a:rPr lang="ru-RU"/>
              <a:pPr/>
              <a:t>7</a:t>
            </a:fld>
            <a:endParaRPr lang="ru-RU"/>
          </a:p>
        </p:txBody>
      </p:sp>
      <p:sp>
        <p:nvSpPr>
          <p:cNvPr id="28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D99176-F62B-4D5E-B9AB-BB1BE2AB184C}" type="slidenum">
              <a:rPr lang="ru-RU"/>
              <a:pPr/>
              <a:t>8</a:t>
            </a:fld>
            <a:endParaRPr lang="ru-RU"/>
          </a:p>
        </p:txBody>
      </p:sp>
      <p:sp>
        <p:nvSpPr>
          <p:cNvPr id="29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196BE0-25A5-4F93-851D-F6E95F6249F2}" type="slidenum">
              <a:rPr lang="ru-RU"/>
              <a:pPr/>
              <a:t>9</a:t>
            </a:fld>
            <a:endParaRPr lang="ru-RU"/>
          </a:p>
        </p:txBody>
      </p:sp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B7300-D810-4CB6-8CEF-BDB34FD48EC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033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FEBE98-2A17-44AC-A6B3-E19675F82BB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969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EF53F-2BFB-4A44-89C2-6E96A869D9F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96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EE9C7-37B2-48CD-A02A-65F09F50C6B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733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52FE79-4470-473F-9C63-ED66C09E973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526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D6E57-75C4-4726-BC34-AA8E95AD0A6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104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054402-B216-4FF6-B769-2FC7BD25912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718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CF02E-C50D-401C-A0ED-A12F987A31E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259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8779E-387F-4D58-B317-C000F1C9029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430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E240C2-6807-4E54-89D1-2D2EC3A9B1D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854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3D12AD-68DB-4DB3-B50E-7529CBBC108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1FE88CB-EBB3-4EBD-8584-4D172DEDEEE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755650" y="549275"/>
            <a:ext cx="7559675" cy="13398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FF99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chemeClr val="tx2"/>
                    </a:gs>
                    <a:gs pos="100000">
                      <a:srgbClr val="CC33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КАЗАНСКИЙ  СОБОР</a:t>
            </a:r>
          </a:p>
        </p:txBody>
      </p:sp>
      <p:pic>
        <p:nvPicPr>
          <p:cNvPr id="2056" name="Picture 8" descr="ploschad_kazanskay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133600"/>
            <a:ext cx="5761038" cy="4321175"/>
          </a:xfrm>
          <a:prstGeom prst="rect">
            <a:avLst/>
          </a:prstGeom>
          <a:ln w="88900" cap="sq" cmpd="thickThin">
            <a:solidFill>
              <a:srgbClr val="CC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0773 Sav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04664"/>
            <a:ext cx="7056437" cy="51276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827088" y="5734050"/>
            <a:ext cx="7705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/>
              <a:t>Решетка напротив главного входа в собор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1812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725" y="260350"/>
            <a:ext cx="2884488" cy="5329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kutu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60350"/>
            <a:ext cx="3313113" cy="5327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684213" y="5876925"/>
            <a:ext cx="360045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Михаил Илларионович</a:t>
            </a:r>
          </a:p>
          <a:p>
            <a:pPr algn="ctr">
              <a:spcBef>
                <a:spcPct val="50000"/>
              </a:spcBef>
            </a:pPr>
            <a:r>
              <a:rPr lang="ru-RU" b="1"/>
              <a:t>КУТУЗОВ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5076825" y="5734050"/>
            <a:ext cx="381635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Михаил Богданович</a:t>
            </a:r>
          </a:p>
          <a:p>
            <a:pPr algn="ctr">
              <a:spcBef>
                <a:spcPct val="50000"/>
              </a:spcBef>
            </a:pPr>
            <a:r>
              <a:rPr lang="ru-RU" b="1"/>
              <a:t>БАРКЛАЙ-ДЕ-ТОЛЛИ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barkl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33375"/>
            <a:ext cx="3609975" cy="4814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3" name="Picture 9" descr="kutuzo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3619500" cy="482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323850" y="5445125"/>
            <a:ext cx="3743325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Памятник</a:t>
            </a:r>
          </a:p>
          <a:p>
            <a:pPr algn="ctr">
              <a:spcBef>
                <a:spcPct val="50000"/>
              </a:spcBef>
            </a:pPr>
            <a:r>
              <a:rPr lang="ru-RU" b="1"/>
              <a:t>М.И. КУТУЗОВУ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5364163" y="5445125"/>
            <a:ext cx="3311525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Памятник</a:t>
            </a:r>
          </a:p>
          <a:p>
            <a:pPr algn="ctr">
              <a:spcBef>
                <a:spcPct val="50000"/>
              </a:spcBef>
            </a:pPr>
            <a:r>
              <a:rPr lang="ru-RU" b="1"/>
              <a:t>М.Б. БАРКЛАЮ-ДЕ-ТОЛЛИ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" grpId="0"/>
      <p:bldP spid="1639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0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33" y="548680"/>
            <a:ext cx="3573462" cy="55451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606528" y="311719"/>
            <a:ext cx="4375150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/>
              <a:t>Сейчас Казанский собор вновь передан в ведение   православной   церкви,  в   нем</a:t>
            </a:r>
          </a:p>
          <a:p>
            <a:pPr>
              <a:lnSpc>
                <a:spcPct val="150000"/>
              </a:lnSpc>
            </a:pPr>
            <a:r>
              <a:rPr lang="ru-RU" sz="1600" dirty="0"/>
              <a:t>остались   реликвии,  посвящённые   </a:t>
            </a:r>
            <a:r>
              <a:rPr lang="ru-RU" sz="1600" dirty="0" err="1"/>
              <a:t>Оте-чественной</a:t>
            </a:r>
            <a:r>
              <a:rPr lang="ru-RU" sz="1600" dirty="0"/>
              <a:t>  войне  1812 года  и  гробница</a:t>
            </a:r>
          </a:p>
          <a:p>
            <a:pPr>
              <a:lnSpc>
                <a:spcPct val="150000"/>
              </a:lnSpc>
            </a:pPr>
            <a:r>
              <a:rPr lang="ru-RU" sz="1600" dirty="0"/>
              <a:t>М. </a:t>
            </a:r>
            <a:r>
              <a:rPr lang="ru-RU" sz="1600" dirty="0" err="1"/>
              <a:t>И.Кутузова</a:t>
            </a:r>
            <a:r>
              <a:rPr lang="ru-RU" sz="1600" dirty="0"/>
              <a:t>, который похоронен в храме на  том самом   месте,  где  он  молился о ниспослании победы над Наполеоном.</a:t>
            </a:r>
          </a:p>
          <a:p>
            <a:pPr>
              <a:lnSpc>
                <a:spcPct val="150000"/>
              </a:lnSpc>
            </a:pPr>
            <a:endParaRPr lang="ru-RU" sz="1600" dirty="0"/>
          </a:p>
          <a:p>
            <a:pPr>
              <a:lnSpc>
                <a:spcPct val="150000"/>
              </a:lnSpc>
            </a:pPr>
            <a:r>
              <a:rPr lang="ru-RU" sz="1600" dirty="0"/>
              <a:t>В 1999 году указом Святейшего Патриарха Алексия II Казанскому  собору был </a:t>
            </a:r>
            <a:r>
              <a:rPr lang="ru-RU" sz="1600" dirty="0" err="1"/>
              <a:t>возвра</a:t>
            </a:r>
            <a:r>
              <a:rPr lang="ru-RU" sz="1600" dirty="0"/>
              <a:t>-щён   статус   кафедрального  собора. Это один  из   самых  популярных и </a:t>
            </a:r>
            <a:r>
              <a:rPr lang="ru-RU" sz="1600" dirty="0" err="1"/>
              <a:t>значитель-ных</a:t>
            </a:r>
            <a:r>
              <a:rPr lang="ru-RU" sz="1600" dirty="0"/>
              <a:t> храмов Петербурга, где часто проходят службы с участием высших чинов </a:t>
            </a:r>
            <a:r>
              <a:rPr lang="ru-RU" sz="1600" dirty="0" err="1"/>
              <a:t>церков</a:t>
            </a:r>
            <a:r>
              <a:rPr lang="ru-RU" sz="1600" dirty="0"/>
              <a:t>-ной иерархии.</a:t>
            </a:r>
          </a:p>
          <a:p>
            <a:pPr>
              <a:lnSpc>
                <a:spcPct val="150000"/>
              </a:lnSpc>
            </a:pPr>
            <a:endParaRPr lang="ru-RU" sz="1600" dirty="0"/>
          </a:p>
          <a:p>
            <a:pPr>
              <a:spcBef>
                <a:spcPct val="50000"/>
              </a:spcBef>
            </a:pP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843213" y="5229225"/>
            <a:ext cx="46799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/>
              <a:t>Эта Чудотворная икона с  самого основания династии   Романовых   считалась   иконою, охраняющей  царствующий  дом.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611188" y="333375"/>
            <a:ext cx="787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/>
              <a:t>Казанский Собор назван во имя </a:t>
            </a:r>
            <a:r>
              <a:rPr lang="ru-RU" sz="2000" b="1"/>
              <a:t>Казанской иконы Божией Матери</a:t>
            </a:r>
          </a:p>
        </p:txBody>
      </p:sp>
      <p:pic>
        <p:nvPicPr>
          <p:cNvPr id="5126" name="Picture 6" descr="virgin-of-kaz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836613"/>
            <a:ext cx="3662362" cy="4248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95288" y="4076700"/>
            <a:ext cx="4105275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Казанский  собор  находится</a:t>
            </a:r>
          </a:p>
          <a:p>
            <a:pPr algn="ctr">
              <a:spcBef>
                <a:spcPct val="50000"/>
              </a:spcBef>
            </a:pP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  на</a:t>
            </a:r>
            <a:r>
              <a:rPr lang="ru-RU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Невском проспекте </a:t>
            </a: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возле</a:t>
            </a:r>
          </a:p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канала Грибоедова</a:t>
            </a:r>
          </a:p>
          <a:p>
            <a:pPr algn="ctr">
              <a:spcBef>
                <a:spcPct val="50000"/>
              </a:spcBef>
            </a:pPr>
            <a:endParaRPr lang="ru-RU" sz="2000" b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2" name="Picture 6" descr="0779 Sav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852738"/>
            <a:ext cx="3527425" cy="3438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sobor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4897438" cy="3440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arx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76250"/>
            <a:ext cx="2847975" cy="3429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39750" y="4221163"/>
            <a:ext cx="8208963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Проект собора создал  русский архитектор</a:t>
            </a:r>
          </a:p>
          <a:p>
            <a:pPr algn="ctr">
              <a:spcBef>
                <a:spcPct val="50000"/>
              </a:spcBef>
            </a:pPr>
            <a:r>
              <a:rPr lang="ru-RU" sz="24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Андрей Никифорович </a:t>
            </a:r>
            <a:r>
              <a:rPr lang="ru-RU" sz="28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ВОРОНИХИН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50825" y="188913"/>
            <a:ext cx="84248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Главная отличительная деталь архитектуры собора –</a:t>
            </a:r>
            <a:br>
              <a:rPr lang="ru-RU" sz="2400"/>
            </a:br>
            <a:r>
              <a:rPr lang="ru-RU" sz="2400"/>
              <a:t>огромная </a:t>
            </a:r>
            <a:r>
              <a:rPr lang="ru-RU" sz="24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колоннада</a:t>
            </a:r>
            <a:r>
              <a:rPr lang="ru-RU" sz="2400"/>
              <a:t>, образующая дугу.</a:t>
            </a:r>
          </a:p>
        </p:txBody>
      </p:sp>
      <p:pic>
        <p:nvPicPr>
          <p:cNvPr id="6149" name="Picture 5" descr="kaz_sobo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268413"/>
            <a:ext cx="4400550" cy="4465637"/>
          </a:xfrm>
          <a:prstGeom prst="rect">
            <a:avLst/>
          </a:prstGeom>
          <a:ln w="38100" cap="sq">
            <a:solidFill>
              <a:srgbClr val="CC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50825" y="2349500"/>
            <a:ext cx="39608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000"/>
              <a:t>Она составлена из </a:t>
            </a:r>
            <a:r>
              <a:rPr lang="ru-RU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96</a:t>
            </a:r>
            <a:r>
              <a:rPr lang="ru-RU" sz="2000"/>
              <a:t> колонн, </a:t>
            </a:r>
          </a:p>
          <a:p>
            <a:r>
              <a:rPr lang="ru-RU" sz="2000"/>
              <a:t>поставленных в четыре ряда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250825" y="3933825"/>
            <a:ext cx="40322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000"/>
              <a:t>Высота колонн - </a:t>
            </a:r>
            <a:r>
              <a:rPr lang="ru-RU" sz="2000" b="1"/>
              <a:t>13</a:t>
            </a:r>
            <a:r>
              <a:rPr lang="ru-RU" sz="2000"/>
              <a:t> метров</a:t>
            </a:r>
          </a:p>
          <a:p>
            <a:r>
              <a:rPr lang="ru-RU" sz="2000"/>
              <a:t> </a:t>
            </a:r>
            <a:br>
              <a:rPr lang="ru-RU" sz="2000"/>
            </a:br>
            <a:r>
              <a:rPr lang="ru-RU" sz="2000"/>
              <a:t>Толщина внизу около </a:t>
            </a:r>
            <a:r>
              <a:rPr lang="ru-RU" sz="2000" b="1"/>
              <a:t>4</a:t>
            </a:r>
            <a:r>
              <a:rPr lang="ru-RU" sz="2000"/>
              <a:t> метров </a:t>
            </a:r>
          </a:p>
          <a:p>
            <a:endParaRPr lang="ru-RU" sz="2000"/>
          </a:p>
          <a:p>
            <a:r>
              <a:rPr lang="ru-RU" sz="2000"/>
              <a:t>Толщина наверху - </a:t>
            </a:r>
            <a:r>
              <a:rPr lang="ru-RU" sz="2000" b="1"/>
              <a:t>3</a:t>
            </a:r>
            <a:r>
              <a:rPr lang="ru-RU" sz="2000"/>
              <a:t> метра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казанский собо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541338"/>
            <a:ext cx="7631113" cy="5773737"/>
          </a:xfrm>
          <a:prstGeom prst="rect">
            <a:avLst/>
          </a:prstGeom>
          <a:ln w="38100" cap="sq">
            <a:solidFill>
              <a:srgbClr val="CC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0"/>
            <a:ext cx="4321175" cy="670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924300" y="333375"/>
            <a:ext cx="201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   </a:t>
            </a:r>
            <a:r>
              <a:rPr lang="ru-RU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восток</a:t>
            </a:r>
          </a:p>
        </p:txBody>
      </p:sp>
      <p:sp>
        <p:nvSpPr>
          <p:cNvPr id="8198" name="WordArt 6"/>
          <p:cNvSpPr>
            <a:spLocks noChangeArrowheads="1" noChangeShapeType="1" noTextEdit="1"/>
          </p:cNvSpPr>
          <p:nvPr/>
        </p:nvSpPr>
        <p:spPr bwMode="auto">
          <a:xfrm rot="5400000">
            <a:off x="-2520949" y="3249612"/>
            <a:ext cx="5689600" cy="2889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"/>
                <a:cs typeface="Arial"/>
              </a:rPr>
              <a:t>НЕВСКИЙ ПРОСПЕКТ</a:t>
            </a: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0"/>
            <a:ext cx="2039937" cy="659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0"/>
            <a:ext cx="2087562" cy="633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sobor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700213"/>
            <a:ext cx="1504950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занский собо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49275"/>
            <a:ext cx="7631113" cy="5773738"/>
          </a:xfrm>
          <a:prstGeom prst="rect">
            <a:avLst/>
          </a:prstGeom>
          <a:ln w="38100" cap="sq">
            <a:solidFill>
              <a:srgbClr val="CC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492500" y="2636838"/>
            <a:ext cx="25923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купол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276600" y="3860800"/>
            <a:ext cx="2663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барабан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895850" y="2133600"/>
            <a:ext cx="424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башенка-фонарик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627313" y="1844675"/>
            <a:ext cx="21605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шар-яблоко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4211638" y="1341438"/>
            <a:ext cx="15128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крест</a:t>
            </a: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3276600" y="5734050"/>
            <a:ext cx="576263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3779838" y="2276475"/>
            <a:ext cx="576262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4643438" y="2492375"/>
            <a:ext cx="576262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3779838" y="3068638"/>
            <a:ext cx="576262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3635375" y="3789363"/>
            <a:ext cx="576263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 flipH="1">
            <a:off x="4500563" y="1700213"/>
            <a:ext cx="360362" cy="360362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4067175" y="5516563"/>
            <a:ext cx="1296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портик</a:t>
            </a:r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 flipH="1">
            <a:off x="4572000" y="4221163"/>
            <a:ext cx="1439863" cy="936625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5795963" y="4437063"/>
            <a:ext cx="12239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аттик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4" grpId="0"/>
      <p:bldP spid="10245" grpId="0"/>
      <p:bldP spid="10246" grpId="0"/>
      <p:bldP spid="10247" grpId="0"/>
      <p:bldP spid="10250" grpId="0" animBg="1"/>
      <p:bldP spid="10251" grpId="0" animBg="1"/>
      <p:bldP spid="10252" grpId="0" animBg="1"/>
      <p:bldP spid="10253" grpId="0" animBg="1"/>
      <p:bldP spid="10254" grpId="0" animBg="1"/>
      <p:bldP spid="10255" grpId="0" animBg="1"/>
      <p:bldP spid="10256" grpId="0"/>
      <p:bldP spid="10257" grpId="0" animBg="1"/>
      <p:bldP spid="102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oct23_12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20713"/>
            <a:ext cx="4406900" cy="5715000"/>
          </a:xfrm>
          <a:prstGeom prst="rect">
            <a:avLst/>
          </a:prstGeom>
          <a:ln w="38100" cap="sq">
            <a:solidFill>
              <a:srgbClr val="CC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364163" y="620713"/>
            <a:ext cx="3384550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Рельеф</a:t>
            </a:r>
          </a:p>
          <a:p>
            <a:pPr algn="ctr">
              <a:spcBef>
                <a:spcPct val="50000"/>
              </a:spcBef>
            </a:pPr>
            <a:r>
              <a:rPr lang="ru-RU"/>
              <a:t> </a:t>
            </a:r>
            <a:r>
              <a:rPr lang="ru-RU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«ВСЕВИДЯЩЕЕ ОКО»</a:t>
            </a:r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H="1">
            <a:off x="4787900" y="1196975"/>
            <a:ext cx="936625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198</Words>
  <Application>Microsoft Office PowerPoint</Application>
  <PresentationFormat>Экран (4:3)</PresentationFormat>
  <Paragraphs>53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Arial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NiMa</dc:creator>
  <cp:lastModifiedBy>NinaBook</cp:lastModifiedBy>
  <cp:revision>4</cp:revision>
  <dcterms:created xsi:type="dcterms:W3CDTF">2006-01-25T19:14:49Z</dcterms:created>
  <dcterms:modified xsi:type="dcterms:W3CDTF">2012-12-22T20:42:25Z</dcterms:modified>
</cp:coreProperties>
</file>