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5050"/>
    <a:srgbClr val="003300"/>
    <a:srgbClr val="008A3E"/>
    <a:srgbClr val="0099CC"/>
    <a:srgbClr val="CC0099"/>
    <a:srgbClr val="FF99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CCFF"/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66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1/9/2013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1\Music\&#1052;&#1091;&#1079;&#1099;&#1082;&#1072;%20&#1076;&#1083;&#1103;%20&#1096;&#1082;&#1086;&#1083;&#1099;\&#1044;&#1077;&#1090;&#1089;&#1082;&#1080;&#1077;_&#1087;&#1077;&#1089;&#1085;&#1080;__&#1052;&#1080;&#1088;_&#1082;&#1086;&#1090;&#1086;&#1088;&#1099;&#1081;_&#1085;&#1091;&#1078;&#1077;&#1085;_&#1084;&#1085;&#1077;(MusVid.net).mp3" TargetMode="Externa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6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5" Type="http://schemas.openxmlformats.org/officeDocument/2006/relationships/image" Target="../media/image2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1\Pictures\Эмблемы\26438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86000" y="1219200"/>
            <a:ext cx="5892800" cy="44196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0"/>
            <a:ext cx="6172200" cy="903762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Классный час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1\Documents\МОИ ДОКУМЕНТЫ\Шаблоны презентаций\фон детский1\[wallcoo.com]_spring_Untitled-1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62000" y="1600200"/>
            <a:ext cx="71705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Спешите делать 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добро!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Детские_песни__Мир_который_нужен_мне(MusVid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screen"/>
          <a:stretch>
            <a:fillRect/>
          </a:stretch>
        </p:blipFill>
        <p:spPr>
          <a:xfrm>
            <a:off x="8305800" y="5867400"/>
            <a:ext cx="457200" cy="4572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1132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100000">
                <p:cTn id="16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11\Documents\МОИ ДОКУМЕНТЫ\Шаблоны презентаций\фон детский1\[wallcoo.com]_spring_Untitled-1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2362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«Жизнь дана на добрые дела!»</a:t>
            </a:r>
            <a:endParaRPr lang="ru-RU" sz="6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1600200"/>
            <a:ext cx="71705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Спешите делать 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добро!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1\Pictures\Школьные\8903ccb9295e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4600" y="1143000"/>
            <a:ext cx="4343400" cy="44954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2362200"/>
            <a:ext cx="27238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Доброта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457200"/>
            <a:ext cx="24545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Любовь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18911" y="533400"/>
            <a:ext cx="34964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Вежливость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71312" y="4800600"/>
            <a:ext cx="34852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Скромность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1718" y="5867400"/>
            <a:ext cx="35846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Милосердие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4765" y="4953000"/>
            <a:ext cx="40318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Отзывчивость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60866" y="2514600"/>
            <a:ext cx="27831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Смелость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52400" y="1219200"/>
            <a:ext cx="8763000" cy="3505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rtDeco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cap="none" dirty="0" smtClean="0">
                <a:ln/>
                <a:solidFill>
                  <a:schemeClr val="accent3"/>
                </a:solidFill>
              </a:rPr>
              <a:t>Доброта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289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300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3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"Доброта - добродушие, доброжелательство, наклонность к добру, как качество человека. Не ищи красоты, ищи доброты" (В.И.Даль)</a:t>
            </a:r>
            <a:endParaRPr lang="ru-RU" sz="33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0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Дать добро </a:t>
            </a:r>
            <a:r>
              <a:rPr lang="ru-RU" sz="2400" dirty="0" smtClean="0"/>
              <a:t>– дать разрешение, согласие на что-либо, одобрение.</a:t>
            </a:r>
          </a:p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Получить добро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– получить разрешение, согласие на что-либо, одобрение.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«Восстанови пословицу»</a:t>
            </a:r>
            <a:endParaRPr lang="ru-RU" sz="3200" b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" y="990600"/>
            <a:ext cx="3657600" cy="533400"/>
          </a:xfrm>
          <a:prstGeom prst="roundRect">
            <a:avLst/>
          </a:prstGeom>
          <a:solidFill>
            <a:srgbClr val="0099CC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 помни, а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05400" y="990600"/>
            <a:ext cx="3657600" cy="533400"/>
          </a:xfrm>
          <a:prstGeom prst="roundRect">
            <a:avLst/>
          </a:prstGeom>
          <a:solidFill>
            <a:srgbClr val="00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добром платим.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81600" y="2057400"/>
            <a:ext cx="3657600" cy="533400"/>
          </a:xfrm>
          <a:prstGeom prst="roundRect">
            <a:avLst/>
          </a:prstGeom>
          <a:solidFill>
            <a:srgbClr val="00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добра не делает никому.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81600" y="3048000"/>
            <a:ext cx="3657600" cy="533400"/>
          </a:xfrm>
          <a:prstGeom prst="roundRect">
            <a:avLst/>
          </a:prstGeom>
          <a:solidFill>
            <a:srgbClr val="00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злое калечит.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81600" y="4114800"/>
            <a:ext cx="3657600" cy="533400"/>
          </a:xfrm>
          <a:prstGeom prst="roundRect">
            <a:avLst/>
          </a:prstGeom>
          <a:solidFill>
            <a:srgbClr val="00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зло забывай.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81600" y="5105400"/>
            <a:ext cx="3657600" cy="533400"/>
          </a:xfrm>
          <a:prstGeom prst="roundRect">
            <a:avLst/>
          </a:prstGeom>
          <a:solidFill>
            <a:srgbClr val="00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его добрые дела.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8600" y="2057400"/>
            <a:ext cx="3657600" cy="533400"/>
          </a:xfrm>
          <a:prstGeom prst="roundRect">
            <a:avLst/>
          </a:prstGeom>
          <a:solidFill>
            <a:srgbClr val="00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одежда красит человека, а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600" y="3048000"/>
            <a:ext cx="3657600" cy="533400"/>
          </a:xfrm>
          <a:prstGeom prst="roundRect">
            <a:avLst/>
          </a:prstGeom>
          <a:solidFill>
            <a:srgbClr val="00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добро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8600" y="4114800"/>
            <a:ext cx="3657600" cy="533400"/>
          </a:xfrm>
          <a:prstGeom prst="roundRect">
            <a:avLst/>
          </a:prstGeom>
          <a:solidFill>
            <a:srgbClr val="00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 тому, кто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8600" y="5105400"/>
            <a:ext cx="3657600" cy="533400"/>
          </a:xfrm>
          <a:prstGeom prst="roundRect">
            <a:avLst/>
          </a:prstGeom>
          <a:solidFill>
            <a:srgbClr val="00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Доброе слово лечит –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Прямая со стрелкой 14"/>
          <p:cNvCxnSpPr>
            <a:stCxn id="4" idx="3"/>
            <a:endCxn id="8" idx="1"/>
          </p:cNvCxnSpPr>
          <p:nvPr/>
        </p:nvCxnSpPr>
        <p:spPr>
          <a:xfrm>
            <a:off x="3886200" y="1257300"/>
            <a:ext cx="1295400" cy="31242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3"/>
            <a:endCxn id="9" idx="1"/>
          </p:cNvCxnSpPr>
          <p:nvPr/>
        </p:nvCxnSpPr>
        <p:spPr>
          <a:xfrm>
            <a:off x="3886200" y="2324100"/>
            <a:ext cx="1295400" cy="30480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1" idx="3"/>
            <a:endCxn id="5" idx="1"/>
          </p:cNvCxnSpPr>
          <p:nvPr/>
        </p:nvCxnSpPr>
        <p:spPr>
          <a:xfrm flipV="1">
            <a:off x="3886200" y="1257300"/>
            <a:ext cx="1219200" cy="2057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3"/>
            <a:endCxn id="6" idx="1"/>
          </p:cNvCxnSpPr>
          <p:nvPr/>
        </p:nvCxnSpPr>
        <p:spPr>
          <a:xfrm flipV="1">
            <a:off x="3886200" y="2324100"/>
            <a:ext cx="1295400" cy="2057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3" idx="3"/>
            <a:endCxn id="7" idx="1"/>
          </p:cNvCxnSpPr>
          <p:nvPr/>
        </p:nvCxnSpPr>
        <p:spPr>
          <a:xfrm flipV="1">
            <a:off x="3886200" y="3314700"/>
            <a:ext cx="1295400" cy="20574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7315200" cy="5181600"/>
          </a:xfrm>
        </p:spPr>
        <p:txBody>
          <a:bodyPr/>
          <a:lstStyle/>
          <a:p>
            <a:r>
              <a:rPr lang="ru-RU" sz="2000" dirty="0" smtClean="0">
                <a:solidFill>
                  <a:srgbClr val="003300"/>
                </a:solidFill>
              </a:rPr>
              <a:t>Зазеленеет старый пень, когда услышит … </a:t>
            </a:r>
          </a:p>
          <a:p>
            <a:endParaRPr lang="ru-RU" sz="2000" dirty="0" smtClean="0">
              <a:solidFill>
                <a:srgbClr val="003300"/>
              </a:solidFill>
            </a:endParaRPr>
          </a:p>
          <a:p>
            <a:r>
              <a:rPr lang="ru-RU" sz="2000" dirty="0" smtClean="0">
                <a:solidFill>
                  <a:srgbClr val="003300"/>
                </a:solidFill>
              </a:rPr>
              <a:t>Мальчик вежливый и развитый, говорит, встречаясь … </a:t>
            </a:r>
          </a:p>
          <a:p>
            <a:endParaRPr lang="ru-RU" sz="2000" dirty="0" smtClean="0">
              <a:solidFill>
                <a:srgbClr val="003300"/>
              </a:solidFill>
            </a:endParaRPr>
          </a:p>
          <a:p>
            <a:r>
              <a:rPr lang="ru-RU" sz="2000" dirty="0" smtClean="0">
                <a:solidFill>
                  <a:srgbClr val="003300"/>
                </a:solidFill>
              </a:rPr>
              <a:t>Растает даже ледяная глыба от слова теплого … </a:t>
            </a:r>
          </a:p>
          <a:p>
            <a:endParaRPr lang="ru-RU" sz="2000" dirty="0" smtClean="0">
              <a:solidFill>
                <a:srgbClr val="003300"/>
              </a:solidFill>
            </a:endParaRPr>
          </a:p>
          <a:p>
            <a:r>
              <a:rPr lang="ru-RU" sz="2000" dirty="0" smtClean="0">
                <a:solidFill>
                  <a:srgbClr val="003300"/>
                </a:solidFill>
              </a:rPr>
              <a:t>Когда нас бранят за шалости, говорим … </a:t>
            </a:r>
          </a:p>
          <a:p>
            <a:endParaRPr lang="ru-RU" sz="2000" dirty="0" smtClean="0">
              <a:solidFill>
                <a:srgbClr val="003300"/>
              </a:solidFill>
            </a:endParaRPr>
          </a:p>
          <a:p>
            <a:r>
              <a:rPr lang="ru-RU" sz="2000" dirty="0" smtClean="0">
                <a:solidFill>
                  <a:srgbClr val="003300"/>
                </a:solidFill>
              </a:rPr>
              <a:t>Встретил Витю я – соседа… Встреча грустная была.</a:t>
            </a:r>
          </a:p>
          <a:p>
            <a:pPr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    На меня он, как торпеда, налетел из-за угла!</a:t>
            </a:r>
          </a:p>
          <a:p>
            <a:pPr>
              <a:buNone/>
            </a:pPr>
            <a:r>
              <a:rPr lang="ru-RU" sz="2000" dirty="0" smtClean="0">
                <a:solidFill>
                  <a:srgbClr val="003300"/>
                </a:solidFill>
              </a:rPr>
              <a:t>    Но – представьте! – зря от Вити ждал я слова…</a:t>
            </a:r>
          </a:p>
          <a:p>
            <a:endParaRPr lang="ru-RU" sz="2000" dirty="0" smtClean="0">
              <a:solidFill>
                <a:srgbClr val="003300"/>
              </a:solidFill>
            </a:endParaRPr>
          </a:p>
          <a:p>
            <a:r>
              <a:rPr lang="ru-RU" sz="2000" dirty="0" smtClean="0">
                <a:solidFill>
                  <a:srgbClr val="003300"/>
                </a:solidFill>
              </a:rPr>
              <a:t>И во Франции, и в Дании на прощанье говорят…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«Вежливые слова»</a:t>
            </a:r>
            <a:endParaRPr lang="ru-RU" sz="3200" b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1800" y="1143000"/>
            <a:ext cx="20794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Добрый день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1800" y="1905000"/>
            <a:ext cx="21435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Здравствуйте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02397" y="2590800"/>
            <a:ext cx="14382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1800" y="3200400"/>
            <a:ext cx="19688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Простите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</a:p>
          <a:p>
            <a:pPr algn="ctr"/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Пожалуйста!</a:t>
            </a:r>
            <a:endParaRPr lang="ru-RU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42842" y="4876800"/>
            <a:ext cx="16049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Извините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32849" y="5638800"/>
            <a:ext cx="20249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свидания</a:t>
            </a:r>
            <a:r>
              <a:rPr lang="ru-RU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24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 tmFilter="0,0; .5, 1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«Давайте говорить друг другу комплименты»</a:t>
            </a:r>
            <a:endParaRPr lang="ru-RU" sz="3200" b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11\Pictures\Детские рисунки\page\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38200" y="2971800"/>
            <a:ext cx="3276600" cy="3402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11\Pictures\Детские рисунки\page\1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53000" y="2057400"/>
            <a:ext cx="3200400" cy="4303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28600" y="15240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Комплименты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любезные приятные слова, лестный отзыв.</a:t>
            </a:r>
            <a:endParaRPr lang="ru-RU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33600" y="914400"/>
            <a:ext cx="6172200" cy="26670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Ситуация 1</a:t>
            </a:r>
            <a:r>
              <a:rPr lang="ru-RU" b="1" dirty="0" smtClean="0"/>
              <a:t>. </a:t>
            </a:r>
            <a:r>
              <a:rPr lang="ru-RU" dirty="0" smtClean="0"/>
              <a:t>Девочка возмущенно жаловалась маме: "Во дворе есть такой плохой мальчик - все время зовет меня Валькой!" "А ты как его зовешь?" - спросила мама. - "Я его вообще никак не зову. Я ему просто кричу: "Эй, ты!"</a:t>
            </a:r>
          </a:p>
          <a:p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057400" y="3810000"/>
            <a:ext cx="61722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Ситуация 2.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школьном коридоре разговаривают 3 учителя. Среди них Катя увидела свою учительницу и вежливо поздоровалась с ней: "Здравствуйте, Ольга Ивановна!"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«Как поступить?»</a:t>
            </a:r>
            <a:endParaRPr lang="ru-RU" sz="3200" b="1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Picture 3" descr="C:\Users\11\Pictures\Детские рисунки\page\5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6804" y="1905000"/>
            <a:ext cx="1767840" cy="304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 rot="394239">
            <a:off x="975796" y="259739"/>
            <a:ext cx="60785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/>
                <a:solidFill>
                  <a:schemeClr val="accent3"/>
                </a:solidFill>
              </a:rPr>
              <a:t>?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0684046">
            <a:off x="439943" y="746276"/>
            <a:ext cx="60785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/>
                <a:solidFill>
                  <a:schemeClr val="accent3"/>
                </a:solidFill>
              </a:rPr>
              <a:t>?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323674">
            <a:off x="1405028" y="835593"/>
            <a:ext cx="60785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/>
                <a:solidFill>
                  <a:schemeClr val="accent3"/>
                </a:solidFill>
              </a:rPr>
              <a:t>?</a:t>
            </a:r>
            <a:endParaRPr lang="ru-RU" sz="6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11\Pictures\Сказочные герои\IMG_000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19800" y="3505200"/>
            <a:ext cx="1219200" cy="13691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5" name="Picture 5" descr="C:\Users\11\Pictures\Сказочные герои\IMG_000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467600" y="381000"/>
            <a:ext cx="1242085" cy="1519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6" name="Picture 6" descr="C:\Users\11\Pictures\Сказочные герои\IMG_000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1000" y="304800"/>
            <a:ext cx="1221792" cy="1703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 descr="http://skill.ru/images/2006/05/29/137707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7200" y="2286000"/>
            <a:ext cx="1066800" cy="2653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http://olgasergeeff.ru/wp-content/uploads/2012/11/%D0%9A%D0%BE%D1%89%D0%B5%D0%B9-%D0%91%D0%B5%D1%81%D1%81%D0%BC%D0%B5%D1%80%D1%82%D0%BD%D1%8B%D0%B9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057400" y="304800"/>
            <a:ext cx="1371600" cy="187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2" name="Picture 6" descr="http://odnoklassniki.gunm.ru/_nw/0/74851081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886200" y="3810000"/>
            <a:ext cx="1447800" cy="1214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4" name="Picture 8" descr="http://besplatnovse.3dn.ru/2/duimovochka.0-06-29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4343400" y="2286000"/>
            <a:ext cx="1676400" cy="1294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6" name="Picture 10" descr="http://valimised.ru/images/2009_08/karabas-barabas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315200" y="2362200"/>
            <a:ext cx="1586865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8" name="Picture 12" descr="http://tvoyaskazka.ru/wp-content/uploads/2012/10/%D0%9A%D1%80%D0%B0%D1%81%D0%BD%D0%B0%D1%8F-%D0%A8%D0%B0%D0%BF%D0%BE%D1%87%D0%BA%D0%B0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5562600" y="5105400"/>
            <a:ext cx="1676400" cy="1477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10" name="Picture 14" descr="http://beautiful-all.narod.ru/Skazki/sk3/02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2971800" y="5181600"/>
            <a:ext cx="1752600" cy="13144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12" name="Picture 16" descr="http://www.vokrug.tv/pic/person/4/3/5/7/4357977124930efcbb85d1bb054a8031.jpeg"/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7696200" y="5029200"/>
            <a:ext cx="1066800" cy="142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14" name="Picture 18" descr="http://mult-online.ru/uploads/posts/2011-05/thumbs/1305539788_zolushka.jpg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3962400" y="381000"/>
            <a:ext cx="1600200" cy="1626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16" name="Picture 20" descr="http://photo.fabrikaglamura.ru/photo/2/731/gd/584510.jp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2133600" y="2590800"/>
            <a:ext cx="1173480" cy="2095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18" name="Picture 22" descr="http://olgasergeeff.ru/wp-content/uploads/2012/11/%D0%97%D0%BC%D0%B5%D0%B9-%D0%93%D0%BE%D1%80%D1%8B%D0%BD%D1%8B%D1%87.jpg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5943600" y="381000"/>
            <a:ext cx="1187450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20" name="Picture 24" descr="http://relax.dviger.com/public/user_files/blog/users/1353/corel/victorina038.jpg"/>
          <p:cNvPicPr>
            <a:picLocks noChangeAspect="1" noChangeArrowheads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1066800" y="5029200"/>
            <a:ext cx="1286843" cy="1628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3733800"/>
            <a:ext cx="4724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810000" y="3886200"/>
            <a:ext cx="1600200" cy="1752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вырезанными соседними углами 5"/>
          <p:cNvSpPr/>
          <p:nvPr/>
        </p:nvSpPr>
        <p:spPr>
          <a:xfrm rot="10800000">
            <a:off x="762000" y="3733800"/>
            <a:ext cx="1676400" cy="2286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соседними углами 6"/>
          <p:cNvSpPr/>
          <p:nvPr/>
        </p:nvSpPr>
        <p:spPr>
          <a:xfrm rot="10800000">
            <a:off x="6781800" y="3733800"/>
            <a:ext cx="1676400" cy="2286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81800" y="3124200"/>
            <a:ext cx="17075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Зависть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53200" y="2667000"/>
            <a:ext cx="20874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Жадность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29400" y="2209800"/>
            <a:ext cx="19303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Грубость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43600" y="1752600"/>
            <a:ext cx="30492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Предательство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34200" y="1295400"/>
            <a:ext cx="13981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Война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10400" y="838200"/>
            <a:ext cx="12378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Ложь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Солнце 14"/>
          <p:cNvSpPr/>
          <p:nvPr/>
        </p:nvSpPr>
        <p:spPr>
          <a:xfrm>
            <a:off x="1219200" y="1752600"/>
            <a:ext cx="762000" cy="685800"/>
          </a:xfrm>
          <a:prstGeom prst="sun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олнце 15"/>
          <p:cNvSpPr/>
          <p:nvPr/>
        </p:nvSpPr>
        <p:spPr>
          <a:xfrm>
            <a:off x="609600" y="1752600"/>
            <a:ext cx="762000" cy="685800"/>
          </a:xfrm>
          <a:prstGeom prst="sun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лнце 16"/>
          <p:cNvSpPr/>
          <p:nvPr/>
        </p:nvSpPr>
        <p:spPr>
          <a:xfrm>
            <a:off x="1752600" y="1752600"/>
            <a:ext cx="762000" cy="685800"/>
          </a:xfrm>
          <a:prstGeom prst="sun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олнце 17"/>
          <p:cNvSpPr/>
          <p:nvPr/>
        </p:nvSpPr>
        <p:spPr>
          <a:xfrm>
            <a:off x="609600" y="1295400"/>
            <a:ext cx="762000" cy="685800"/>
          </a:xfrm>
          <a:prstGeom prst="sun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лнце 18"/>
          <p:cNvSpPr/>
          <p:nvPr/>
        </p:nvSpPr>
        <p:spPr>
          <a:xfrm>
            <a:off x="1752600" y="1295400"/>
            <a:ext cx="762000" cy="685800"/>
          </a:xfrm>
          <a:prstGeom prst="sun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олнце 19"/>
          <p:cNvSpPr/>
          <p:nvPr/>
        </p:nvSpPr>
        <p:spPr>
          <a:xfrm>
            <a:off x="1143000" y="1295400"/>
            <a:ext cx="762000" cy="685800"/>
          </a:xfrm>
          <a:prstGeom prst="sun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олнце 20"/>
          <p:cNvSpPr/>
          <p:nvPr/>
        </p:nvSpPr>
        <p:spPr>
          <a:xfrm>
            <a:off x="914400" y="838200"/>
            <a:ext cx="762000" cy="685800"/>
          </a:xfrm>
          <a:prstGeom prst="sun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олнце 21"/>
          <p:cNvSpPr/>
          <p:nvPr/>
        </p:nvSpPr>
        <p:spPr>
          <a:xfrm>
            <a:off x="1447800" y="838200"/>
            <a:ext cx="762000" cy="685800"/>
          </a:xfrm>
          <a:prstGeom prst="sun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олнце 22"/>
          <p:cNvSpPr/>
          <p:nvPr/>
        </p:nvSpPr>
        <p:spPr>
          <a:xfrm>
            <a:off x="1143000" y="381000"/>
            <a:ext cx="762000" cy="685800"/>
          </a:xfrm>
          <a:prstGeom prst="sun">
            <a:avLst/>
          </a:prstGeom>
          <a:solidFill>
            <a:srgbClr val="FFFF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3" descr="C:\Users\11\Pictures\Школьные\8903ccb9295e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" y="2362200"/>
            <a:ext cx="2134704" cy="22094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444E-6 L -3.33333E-6 0.1942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0444E-6 L 0 -0.1942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000000">
                                      <p:cBhvr>
                                        <p:cTn id="10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19426 L 0 0.11101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9427 L -3.33333E-6 -0.1165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0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258</TotalTime>
  <Words>329</Words>
  <Application>Microsoft Office PowerPoint</Application>
  <PresentationFormat>Экран (4:3)</PresentationFormat>
  <Paragraphs>63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Классный час</vt:lpstr>
      <vt:lpstr>Слайд 2</vt:lpstr>
      <vt:lpstr>Доброта</vt:lpstr>
      <vt:lpstr>«Восстанови пословицу»</vt:lpstr>
      <vt:lpstr>«Вежливые слова»</vt:lpstr>
      <vt:lpstr>«Давайте говорить друг другу комплименты»</vt:lpstr>
      <vt:lpstr>«Как поступить?»</vt:lpstr>
      <vt:lpstr>Слайд 8</vt:lpstr>
      <vt:lpstr>Слайд 9</vt:lpstr>
      <vt:lpstr>Слайд 10</vt:lpstr>
      <vt:lpstr>«Жизнь дана на добрые дела!»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Азарова А.В.</dc:creator>
  <cp:lastModifiedBy>11</cp:lastModifiedBy>
  <cp:revision>46</cp:revision>
  <dcterms:created xsi:type="dcterms:W3CDTF">2012-12-15T11:52:51Z</dcterms:created>
  <dcterms:modified xsi:type="dcterms:W3CDTF">2013-01-09T11:53:39Z</dcterms:modified>
</cp:coreProperties>
</file>