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82261B1-AA2C-4D70-B6AA-E9FE816F9ADF}" type="datetimeFigureOut">
              <a:rPr lang="ru-RU" smtClean="0"/>
              <a:t>09.01.2013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10D9AF-B8A5-444B-8E9F-784BE3FD422A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844824"/>
            <a:ext cx="6480048" cy="3793976"/>
          </a:xfrm>
        </p:spPr>
        <p:txBody>
          <a:bodyPr>
            <a:normAutofit fontScale="90000"/>
          </a:bodyPr>
          <a:lstStyle/>
          <a:p>
            <a:r>
              <a:rPr lang="ru-RU" dirty="0"/>
              <a:t> РАБОЧАЯ ПРОГРАММА ВНЕУРОЧНОЙ ДЕЯТЕЛЬНОСТИ ПО СОЦИАЛЬНОМУ </a:t>
            </a:r>
            <a:r>
              <a:rPr lang="ru-RU" dirty="0" smtClean="0"/>
              <a:t>НАПРАВЛЕНИЮ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47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ПЛАНИРУЕМЫЕ  РЕЗУЛЬТАТЫ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8967" y="2276872"/>
            <a:ext cx="3456384" cy="1152128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3284984"/>
            <a:ext cx="3528392" cy="1584176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27784" y="5085184"/>
            <a:ext cx="5040560" cy="1296144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36576" indent="0">
              <a:buNone/>
            </a:pPr>
            <a:endParaRPr lang="ru-RU" sz="2400" i="1" dirty="0" smtClean="0"/>
          </a:p>
          <a:p>
            <a:pPr marL="36576" indent="0">
              <a:buNone/>
            </a:pPr>
            <a:endParaRPr lang="ru-RU" sz="2400" i="1" dirty="0"/>
          </a:p>
          <a:p>
            <a:pPr marL="36576" indent="0">
              <a:buNone/>
            </a:pP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Изменения </a:t>
            </a:r>
            <a:r>
              <a:rPr lang="ru-RU" sz="2400" i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в модели </a:t>
            </a:r>
            <a:endParaRPr lang="ru-RU" sz="2400" i="1" dirty="0" smtClean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</a:endParaRPr>
          </a:p>
          <a:p>
            <a:pPr marL="36576" indent="0">
              <a:buNone/>
            </a:pP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поведения школьника</a:t>
            </a:r>
          </a:p>
          <a:p>
            <a:pPr marL="36576" indent="0">
              <a:buNone/>
            </a:pPr>
            <a:r>
              <a:rPr lang="ru-RU" sz="2400" i="1" dirty="0" smtClean="0"/>
              <a:t>                                                      </a:t>
            </a:r>
            <a:r>
              <a:rPr lang="ru-RU" sz="2400" i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Изменения   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объема</a:t>
            </a:r>
          </a:p>
          <a:p>
            <a:pPr marL="36576" indent="0">
              <a:buNone/>
            </a:pPr>
            <a:r>
              <a:rPr lang="ru-RU" sz="2400" i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                                                    знаний</a:t>
            </a:r>
            <a:r>
              <a:rPr lang="ru-RU" sz="2400" i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,  расширение  </a:t>
            </a:r>
            <a:endParaRPr lang="ru-RU" sz="2400" i="1" dirty="0" smtClean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</a:endParaRPr>
          </a:p>
          <a:p>
            <a:pPr marL="36576" indent="0">
              <a:buNone/>
            </a:pPr>
            <a:r>
              <a:rPr lang="ru-RU" sz="2400" i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                                                    кругозора</a:t>
            </a:r>
          </a:p>
          <a:p>
            <a:pPr marL="36576" indent="0">
              <a:buNone/>
            </a:pPr>
            <a:endParaRPr lang="ru-RU" sz="2400" i="1" dirty="0"/>
          </a:p>
          <a:p>
            <a:pPr marL="36576" indent="0">
              <a:buNone/>
            </a:pP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                          Изменения </a:t>
            </a:r>
            <a:r>
              <a:rPr lang="ru-RU" sz="2400" i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в мотивационной 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и</a:t>
            </a:r>
          </a:p>
          <a:p>
            <a:pPr marL="36576" indent="0">
              <a:buNone/>
            </a:pPr>
            <a:r>
              <a:rPr lang="ru-RU" sz="2400" i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                         рефлексивной </a:t>
            </a:r>
            <a:r>
              <a:rPr lang="ru-RU" sz="2400" i="1" dirty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сфере личности</a:t>
            </a:r>
            <a:r>
              <a:rPr lang="ru-RU" sz="2400" i="1" dirty="0" smtClean="0">
                <a:ln>
                  <a:solidFill>
                    <a:schemeClr val="bg1"/>
                  </a:solidFill>
                </a:ln>
                <a:solidFill>
                  <a:sysClr val="windowText" lastClr="000000"/>
                </a:solidFill>
              </a:rPr>
              <a:t> </a:t>
            </a:r>
            <a:endParaRPr lang="ru-RU" sz="2400" dirty="0">
              <a:ln>
                <a:solidFill>
                  <a:schemeClr val="bg1"/>
                </a:solidFill>
              </a:ln>
              <a:solidFill>
                <a:sysClr val="windowText" lastClr="0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843808" y="1484784"/>
            <a:ext cx="720080" cy="648072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80112" y="1484784"/>
            <a:ext cx="1296144" cy="1584176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0"/>
          </p:cNvCxnSpPr>
          <p:nvPr/>
        </p:nvCxnSpPr>
        <p:spPr>
          <a:xfrm flipH="1">
            <a:off x="3985351" y="1600200"/>
            <a:ext cx="689489" cy="3268960"/>
          </a:xfrm>
          <a:prstGeom prst="straightConnector1">
            <a:avLst/>
          </a:prstGeom>
          <a:ln w="762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34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О</a:t>
            </a:r>
            <a:r>
              <a:rPr lang="ru-RU" b="1" dirty="0" smtClean="0">
                <a:solidFill>
                  <a:srgbClr val="FFFF00"/>
                </a:solidFill>
              </a:rPr>
              <a:t>сновная </a:t>
            </a:r>
            <a:r>
              <a:rPr lang="ru-RU" b="1" dirty="0">
                <a:solidFill>
                  <a:srgbClr val="FFFF00"/>
                </a:solidFill>
              </a:rPr>
              <a:t>задача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/>
              <a:t> </a:t>
            </a:r>
            <a:r>
              <a:rPr lang="ru-RU" smtClean="0"/>
              <a:t>  Помочь </a:t>
            </a:r>
            <a:r>
              <a:rPr lang="ru-RU" dirty="0"/>
              <a:t>ребенку разобраться в изменениях общества, стать человеком умеющим войти в это общество и жить в нём, принося пользу обществу, основываясь на твердых </a:t>
            </a:r>
            <a:r>
              <a:rPr lang="ru-RU"/>
              <a:t>нравственных </a:t>
            </a:r>
            <a:r>
              <a:rPr lang="ru-RU" smtClean="0"/>
              <a:t>позициях.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49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О</a:t>
            </a:r>
            <a:r>
              <a:rPr lang="ru-RU" b="1" dirty="0" smtClean="0">
                <a:solidFill>
                  <a:srgbClr val="FFFF00"/>
                </a:solidFill>
              </a:rPr>
              <a:t>бщие задачи: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9971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формирование основ морали – осознанной обучающимся необходимости определенного поведения, обусловленного принятыми в обществе представлениями о добре и зле, должном и недопустимом; укрепление у младшего школьника позитивной нравственной самооценки и самоуважения, жизненного оптимизма;</a:t>
            </a:r>
          </a:p>
          <a:p>
            <a:pPr lvl="0"/>
            <a:r>
              <a:rPr lang="ru-RU" dirty="0"/>
              <a:t>формирование способности к самостоятельным поступкам и действиям, совершаемым на основе морального выбора, к принятию ответственности за их результаты, целеустремленности и настойчивости в достижении результата;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813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/>
              <a:t> </a:t>
            </a:r>
            <a:r>
              <a:rPr lang="ru-RU" b="1" dirty="0">
                <a:solidFill>
                  <a:srgbClr val="FFFF00"/>
                </a:solidFill>
              </a:rPr>
              <a:t>В области формирования социальной культуры: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укрепление доверия к другим людям;</a:t>
            </a:r>
          </a:p>
          <a:p>
            <a:pPr lvl="0"/>
            <a:r>
              <a:rPr lang="ru-RU" dirty="0"/>
              <a:t>развитие доброжелательности и эмоциональной отзывчивости, понимания и сопереживания другим людям;</a:t>
            </a:r>
          </a:p>
          <a:p>
            <a:pPr lvl="0"/>
            <a:r>
              <a:rPr lang="ru-RU" dirty="0"/>
              <a:t>формирование осознанного и уважительного отношения к традиционным российским религиям и религиозным организациям, к вере и религиозным убеждениям; </a:t>
            </a:r>
          </a:p>
          <a:p>
            <a:pPr lvl="0"/>
            <a:r>
              <a:rPr lang="ru-RU" dirty="0"/>
              <a:t>развитие навыков организации и осуществления сотрудничества с педагогами, сверстниками, родителями, старшими детьми в решении общих проблем;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4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b="1" dirty="0" err="1">
                <a:solidFill>
                  <a:srgbClr val="FFFF00"/>
                </a:solidFill>
              </a:rPr>
              <a:t>Смыслообразующие</a:t>
            </a:r>
            <a:r>
              <a:rPr lang="ru-RU" b="1" dirty="0">
                <a:solidFill>
                  <a:srgbClr val="FFFF00"/>
                </a:solidFill>
              </a:rPr>
              <a:t> идеи программы: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 наиболее продуктивные и достойные человека способы взаимодействия людей друг с другом </a:t>
            </a:r>
            <a:r>
              <a:rPr lang="ru-RU" dirty="0" smtClean="0"/>
              <a:t>умение </a:t>
            </a:r>
            <a:r>
              <a:rPr lang="ru-RU" dirty="0"/>
              <a:t>принимать достойное  решение –  самостоятельный и ответственный выбор, осуществляемый конкретной личностью, исходя из её индивидуальных интересов и возможностей и из интересов и возможностей окружающих;</a:t>
            </a:r>
          </a:p>
          <a:p>
            <a:r>
              <a:rPr lang="ru-RU" dirty="0"/>
              <a:t>       осуществлять самостоятельный выбор, требуемый от человека определённой  личностной зрелости, оно невозможно без осмысленной инициативы  и определённой компетентности;</a:t>
            </a:r>
          </a:p>
          <a:p>
            <a:r>
              <a:rPr lang="ru-RU" dirty="0"/>
              <a:t>      умение быть самостоятельным – целостное проявление  </a:t>
            </a:r>
            <a:r>
              <a:rPr lang="ru-RU" dirty="0" smtClean="0"/>
              <a:t>человека</a:t>
            </a:r>
          </a:p>
          <a:p>
            <a:r>
              <a:rPr lang="ru-RU" dirty="0" smtClean="0"/>
              <a:t>      </a:t>
            </a:r>
            <a:r>
              <a:rPr lang="ru-RU" dirty="0"/>
              <a:t>углубление внутрисемейных отношения, обогащение связи школы с семьёй, привлечение родителей к совместной работе с детьми.</a:t>
            </a:r>
          </a:p>
        </p:txBody>
      </p:sp>
    </p:spTree>
    <p:extLst>
      <p:ext uri="{BB962C8B-B14F-4D97-AF65-F5344CB8AC3E}">
        <p14:creationId xmlns:p14="http://schemas.microsoft.com/office/powerpoint/2010/main" val="258097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Основной метод реализации программы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/>
          </a:bodyPr>
          <a:lstStyle/>
          <a:p>
            <a:r>
              <a:rPr lang="ru-RU" sz="3200" dirty="0"/>
              <a:t>познание самого себя, умение договариваться и жить в коллективе, быть коммуникабельным человеком, изучение речевого этикета, приучение школьников к выполнению  культурного поведения и разъяснение им соответствующих норм морали на основе игровой деятельности, решение проблемных ситуаций.</a:t>
            </a:r>
          </a:p>
        </p:txBody>
      </p:sp>
    </p:spTree>
    <p:extLst>
      <p:ext uri="{BB962C8B-B14F-4D97-AF65-F5344CB8AC3E}">
        <p14:creationId xmlns:p14="http://schemas.microsoft.com/office/powerpoint/2010/main" val="358114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8621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Содержание   рабочей программы  предполагает решение следующих задач</a:t>
            </a:r>
            <a:r>
              <a:rPr lang="ru-RU" dirty="0">
                <a:solidFill>
                  <a:srgbClr val="FFFF00"/>
                </a:solidFill>
              </a:rPr>
              <a:t>:</a:t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7467600" cy="39933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обучение </a:t>
            </a:r>
            <a:r>
              <a:rPr lang="ru-RU" dirty="0"/>
              <a:t>навыкам общения и сотрудничества;</a:t>
            </a:r>
          </a:p>
          <a:p>
            <a:r>
              <a:rPr lang="ru-RU" dirty="0"/>
              <a:t>формирование у младших школьников навыков речевого этикета и культуры поведения;</a:t>
            </a:r>
          </a:p>
          <a:p>
            <a:r>
              <a:rPr lang="ru-RU" dirty="0"/>
              <a:t>развитие коммуникативных умений в  процессе общения;</a:t>
            </a:r>
          </a:p>
          <a:p>
            <a:r>
              <a:rPr lang="ru-RU" dirty="0"/>
              <a:t>введение в мир человеческих отношений, нравственных ценностей, формирование личности;</a:t>
            </a:r>
          </a:p>
        </p:txBody>
      </p:sp>
    </p:spTree>
    <p:extLst>
      <p:ext uri="{BB962C8B-B14F-4D97-AF65-F5344CB8AC3E}">
        <p14:creationId xmlns:p14="http://schemas.microsoft.com/office/powerpoint/2010/main" val="156763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Основные разделы программы:</a:t>
            </a:r>
            <a:br>
              <a:rPr lang="ru-RU" b="1" dirty="0">
                <a:solidFill>
                  <a:srgbClr val="FFFF00"/>
                </a:solidFill>
              </a:rPr>
            </a:b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ru-RU" sz="3600" dirty="0"/>
              <a:t>«Воспитания умения жить вместе»</a:t>
            </a:r>
          </a:p>
          <a:p>
            <a:r>
              <a:rPr lang="ru-RU" sz="3600" dirty="0"/>
              <a:t>«Воспитание самостоятельности»</a:t>
            </a:r>
          </a:p>
          <a:p>
            <a:pPr marL="36576" indent="0">
              <a:buNone/>
            </a:pPr>
            <a:endParaRPr lang="ru-RU" dirty="0" smtClean="0"/>
          </a:p>
          <a:p>
            <a:pPr marL="36576" indent="0">
              <a:buNone/>
            </a:pPr>
            <a:endParaRPr lang="ru-RU" dirty="0"/>
          </a:p>
          <a:p>
            <a:pPr marL="36576" indent="0">
              <a:buNone/>
            </a:pPr>
            <a:endParaRPr lang="ru-RU" dirty="0" smtClean="0"/>
          </a:p>
          <a:p>
            <a:r>
              <a:rPr lang="ru-RU" dirty="0" smtClean="0"/>
              <a:t>Программа </a:t>
            </a:r>
            <a:r>
              <a:rPr lang="ru-RU" dirty="0"/>
              <a:t>рассчитана на 34 часа в год (1ч в неделю)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777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Формы организации внеурочной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Классные часы;</a:t>
            </a:r>
          </a:p>
          <a:p>
            <a:pPr lvl="0"/>
            <a:r>
              <a:rPr lang="ru-RU" dirty="0"/>
              <a:t>Беседы, викторины;</a:t>
            </a:r>
          </a:p>
          <a:p>
            <a:pPr lvl="0"/>
            <a:r>
              <a:rPr lang="ru-RU" dirty="0"/>
              <a:t>Коллективные творческие дела;</a:t>
            </a:r>
          </a:p>
          <a:p>
            <a:pPr lvl="0"/>
            <a:r>
              <a:rPr lang="ru-RU" dirty="0"/>
              <a:t>Смотры-конкурсы, выставки</a:t>
            </a:r>
          </a:p>
          <a:p>
            <a:pPr lvl="0"/>
            <a:r>
              <a:rPr lang="ru-RU" dirty="0"/>
              <a:t>Тренинги общения</a:t>
            </a:r>
          </a:p>
          <a:p>
            <a:pPr lvl="0"/>
            <a:r>
              <a:rPr lang="ru-RU" dirty="0"/>
              <a:t>Наблюдение учащихся за событиями в городе, стране</a:t>
            </a:r>
          </a:p>
          <a:p>
            <a:pPr lvl="0"/>
            <a:r>
              <a:rPr lang="ru-RU" dirty="0"/>
              <a:t>Обсуждение, обыгрывание проблемных ситуаций</a:t>
            </a:r>
          </a:p>
          <a:p>
            <a:pPr lvl="0"/>
            <a:r>
              <a:rPr lang="ru-RU" dirty="0"/>
              <a:t>Ролевые игры</a:t>
            </a:r>
          </a:p>
          <a:p>
            <a:pPr lvl="0"/>
            <a:r>
              <a:rPr lang="ru-RU" dirty="0"/>
              <a:t>Просмотр и обсуждение кинофильмов, мультфильмов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8201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</TotalTime>
  <Words>445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 РАБОЧАЯ ПРОГРАММА ВНЕУРОЧНОЙ ДЕЯТЕЛЬНОСТИ ПО СОЦИАЛЬНОМУ НАПРАВЛЕНИЮ   </vt:lpstr>
      <vt:lpstr>Основная задача </vt:lpstr>
      <vt:lpstr>Общие задачи:</vt:lpstr>
      <vt:lpstr> В области формирования социальной культуры:</vt:lpstr>
      <vt:lpstr> Смыслообразующие идеи программы:</vt:lpstr>
      <vt:lpstr>Основной метод реализации программы</vt:lpstr>
      <vt:lpstr>Содержание   рабочей программы  предполагает решение следующих задач: </vt:lpstr>
      <vt:lpstr>Основные разделы программы: </vt:lpstr>
      <vt:lpstr>Формы организации внеурочной деятельности</vt:lpstr>
      <vt:lpstr>ПЛАНИРУЕМЫЕ  РЕЗУЛЬТАТЫ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ВНЕУРОЧНОЙ ДЕЯТЕЛЬНОСТИ ПО СОЦИАЛЬНОМУ НАПРАВЛЕНИЮ «Школа общения»</dc:title>
  <dc:creator>Asus</dc:creator>
  <cp:lastModifiedBy>Asus</cp:lastModifiedBy>
  <cp:revision>6</cp:revision>
  <dcterms:created xsi:type="dcterms:W3CDTF">2012-10-16T13:09:22Z</dcterms:created>
  <dcterms:modified xsi:type="dcterms:W3CDTF">2013-01-09T13:18:50Z</dcterms:modified>
</cp:coreProperties>
</file>