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8" r:id="rId3"/>
    <p:sldId id="265" r:id="rId4"/>
    <p:sldId id="257" r:id="rId5"/>
    <p:sldId id="258" r:id="rId6"/>
    <p:sldId id="261" r:id="rId7"/>
    <p:sldId id="266" r:id="rId8"/>
    <p:sldId id="267" r:id="rId9"/>
    <p:sldId id="26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FBD47-936D-4912-8F5A-0A18EBD06989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0312D-157A-4ED2-AAF3-27C8799230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4149F7-D507-44E0-8946-B3FA7C0734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A4463-05CA-4EA1-BD89-03930B43411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a typeface="Verdana" pitchFamily="34" charset="0"/>
                <a:cs typeface="Calibri" pitchFamily="34" charset="0"/>
              </a:rPr>
              <a:t>«Формирование и развитие толерантности и общегражданского единства в процессе  воспитательной работы»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88032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a typeface="Verdana" pitchFamily="34" charset="0"/>
                <a:cs typeface="Calibri" pitchFamily="34" charset="0"/>
              </a:rPr>
              <a:t>В рамках Программы гармонизации межкультурных, межэтнических и  межконфессиональных отношений, воспитания культуры толерантности в   Санкт-Петербурге на 2011-2015 годы </a:t>
            </a:r>
          </a:p>
          <a:p>
            <a:endParaRPr lang="ru-RU" sz="1800" dirty="0" smtClean="0">
              <a:solidFill>
                <a:schemeClr val="tx1"/>
              </a:solidFill>
              <a:ea typeface="Verdana" pitchFamily="34" charset="0"/>
              <a:cs typeface="Calibri" pitchFamily="34" charset="0"/>
            </a:endParaRPr>
          </a:p>
        </p:txBody>
      </p:sp>
      <p:pic>
        <p:nvPicPr>
          <p:cNvPr id="2053" name="Picture 5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229200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>Толерантность означает уважение, принятие и правильное понимание других культур, способов самовыражения и проявления человеческой индивидуальности.</a:t>
            </a:r>
            <a:endParaRPr lang="ru-RU" sz="2600" b="1" dirty="0"/>
          </a:p>
        </p:txBody>
      </p:sp>
      <p:pic>
        <p:nvPicPr>
          <p:cNvPr id="3074" name="Picture 2" descr="C:\Users\Татьяна\AppData\Local\Microsoft\Windows\Temporary Internet Files\Content.IE5\S0LTRUBG\MP90043942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20888"/>
            <a:ext cx="6400800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Проблема толерантности - одна из наиболее актуальных и сложных в современной науке.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Пристальное внимание исследователей к проблематике толерантности объясняется и четко выраженной тенденцией </a:t>
            </a:r>
            <a:r>
              <a:rPr lang="ru-RU" sz="1600" dirty="0" err="1" smtClean="0"/>
              <a:t>гуманизации</a:t>
            </a:r>
            <a:r>
              <a:rPr lang="ru-RU" sz="1600" dirty="0" smtClean="0"/>
              <a:t> науки, повышением интереса к проблемам личностного развития растущего человека, выделением важнейшей задачи воспитания, заключающейся в формировании у школьников гражданской ответственности и правового самосознания, духовности и культуры, инициативности, самостоятельности, толерантности.</a:t>
            </a:r>
          </a:p>
          <a:p>
            <a:r>
              <a:rPr lang="ru-RU" sz="1600" dirty="0" smtClean="0"/>
              <a:t>Таким образом, одной из важнейших задач современной школы является воспитание у школьников толерантности как качества личности. Именно в младшем школьном возрасте создаются наиболее благоприятные условия для формирования социально-значимых качеств личности.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 В процессе изучения проблемы воспитания толерантности у детей было выявлено противоречие, которое заключается в том, что к настоящему времени известно достаточное количество сведений по решению проблемы формирования толерантности у детей, но не выделена технология воспитания толерантности, отсутствует научно обоснованная система педагогических средств воспитания толерантности у учащихся.</a:t>
            </a:r>
            <a:endParaRPr lang="ru-RU" sz="1600" dirty="0"/>
          </a:p>
        </p:txBody>
      </p:sp>
      <p:pic>
        <p:nvPicPr>
          <p:cNvPr id="5122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301208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Цели программы: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формирование и укрепление установки </a:t>
            </a:r>
            <a:r>
              <a:rPr lang="ru-RU" sz="2400" dirty="0" smtClean="0"/>
              <a:t>на передачу </a:t>
            </a:r>
            <a:r>
              <a:rPr lang="ru-RU" sz="2400" dirty="0"/>
              <a:t>ценностей толерантности и гражданского единства учащимся;</a:t>
            </a:r>
          </a:p>
          <a:p>
            <a:pPr algn="just">
              <a:defRPr/>
            </a:pPr>
            <a:r>
              <a:rPr lang="ru-RU" sz="2400" dirty="0"/>
              <a:t> обмен опытом и освоение новых методов и технологий формирования толерантности и общегражданского единства в воспитательной </a:t>
            </a:r>
            <a:r>
              <a:rPr lang="ru-RU" sz="2400" dirty="0" smtClean="0"/>
              <a:t>работе;</a:t>
            </a:r>
            <a:endParaRPr lang="ru-RU" sz="2400" dirty="0"/>
          </a:p>
          <a:p>
            <a:pPr algn="just">
              <a:defRPr/>
            </a:pPr>
            <a:r>
              <a:rPr lang="ru-RU" sz="2400" dirty="0" smtClean="0"/>
              <a:t> </a:t>
            </a:r>
            <a:r>
              <a:rPr lang="ru-RU" sz="2400" dirty="0"/>
              <a:t>формирование </a:t>
            </a:r>
            <a:r>
              <a:rPr lang="ru-RU" sz="2400" dirty="0" smtClean="0"/>
              <a:t>базы </a:t>
            </a:r>
            <a:r>
              <a:rPr lang="ru-RU" sz="2400" dirty="0"/>
              <a:t>идей и технологий по укреплению толерантности и общегражданского единства в работе с классным коллективом.</a:t>
            </a:r>
          </a:p>
          <a:p>
            <a:endParaRPr lang="ru-RU" dirty="0"/>
          </a:p>
        </p:txBody>
      </p:sp>
      <p:pic>
        <p:nvPicPr>
          <p:cNvPr id="6146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229200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Понятие толерантности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sz="3100" b="1" dirty="0"/>
              <a:t>Толерантность</a:t>
            </a:r>
            <a:r>
              <a:rPr lang="ru-RU" sz="3100" dirty="0"/>
              <a:t> означает </a:t>
            </a:r>
            <a:r>
              <a:rPr lang="ru-RU" sz="3100" b="1" dirty="0"/>
              <a:t>уважение, принятие </a:t>
            </a:r>
            <a:r>
              <a:rPr lang="ru-RU" sz="3100" dirty="0"/>
              <a:t>и правильное </a:t>
            </a:r>
            <a:r>
              <a:rPr lang="ru-RU" sz="3100" b="1" dirty="0"/>
              <a:t>понимание </a:t>
            </a:r>
            <a:r>
              <a:rPr lang="ru-RU" sz="3100" dirty="0"/>
              <a:t>богатого </a:t>
            </a:r>
            <a:r>
              <a:rPr lang="ru-RU" sz="3100" b="1" dirty="0"/>
              <a:t>многообразия культур </a:t>
            </a:r>
            <a:r>
              <a:rPr lang="ru-RU" sz="3100" dirty="0"/>
              <a:t>нашего мира, наших форм самовыражения и способов проявлений человеческой индивидуальности. Ей способствуют знания, открытость, общение и свобода мысли, совести и убеждений. </a:t>
            </a:r>
            <a:endParaRPr lang="en-US" sz="3100" dirty="0"/>
          </a:p>
          <a:p>
            <a:pPr>
              <a:defRPr/>
            </a:pPr>
            <a:endParaRPr lang="en-US" sz="3100" dirty="0"/>
          </a:p>
          <a:p>
            <a:pPr>
              <a:defRPr/>
            </a:pPr>
            <a:r>
              <a:rPr lang="ru-RU" sz="3100" dirty="0"/>
              <a:t>Толерантность - это не уступка, снисхождение или потворство. </a:t>
            </a:r>
            <a:r>
              <a:rPr lang="ru-RU" sz="3100" b="1" dirty="0"/>
              <a:t>Толерантность - </a:t>
            </a:r>
            <a:r>
              <a:rPr lang="ru-RU" sz="3100" dirty="0"/>
              <a:t>это прежде всего </a:t>
            </a:r>
            <a:r>
              <a:rPr lang="ru-RU" sz="3100" b="1" dirty="0"/>
              <a:t>активное отношение</a:t>
            </a:r>
            <a:r>
              <a:rPr lang="ru-RU" sz="3100" dirty="0"/>
              <a:t>, формируемое на основе </a:t>
            </a:r>
            <a:r>
              <a:rPr lang="ru-RU" sz="3100" b="1" dirty="0"/>
              <a:t>признания </a:t>
            </a:r>
            <a:r>
              <a:rPr lang="ru-RU" sz="3100" dirty="0"/>
              <a:t>универсальных </a:t>
            </a:r>
            <a:r>
              <a:rPr lang="ru-RU" sz="3100" b="1" dirty="0"/>
              <a:t>прав </a:t>
            </a:r>
            <a:r>
              <a:rPr lang="ru-RU" sz="3100" dirty="0"/>
              <a:t>и основных </a:t>
            </a:r>
            <a:r>
              <a:rPr lang="ru-RU" sz="3100" b="1" dirty="0"/>
              <a:t>свобод человека. </a:t>
            </a:r>
          </a:p>
          <a:p>
            <a:endParaRPr lang="ru-RU" dirty="0"/>
          </a:p>
        </p:txBody>
      </p:sp>
      <p:pic>
        <p:nvPicPr>
          <p:cNvPr id="4100" name="Picture 4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301208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Воспитание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Воспитание</a:t>
            </a:r>
            <a:r>
              <a:rPr lang="ru-RU" sz="2400" dirty="0" smtClean="0">
                <a:solidFill>
                  <a:schemeClr val="tx1"/>
                </a:solidFill>
              </a:rPr>
              <a:t> является наиболее эффективным средством предупреждения нетерпимости.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 smtClean="0">
                <a:solidFill>
                  <a:schemeClr val="tx1"/>
                </a:solidFill>
              </a:rPr>
              <a:t>Воспитание в духе толерантности должно быть направлено на противодействие влиянию, вызывающему чувство страха и отчуждения по отношению к другим. Оно должно способствовать формированию у молодежи навыков независимого мышления, критического осмысления и выработки суждений, основанных на моральных ценностях. </a:t>
            </a:r>
          </a:p>
          <a:p>
            <a:endParaRPr lang="ru-RU" dirty="0"/>
          </a:p>
        </p:txBody>
      </p:sp>
      <p:pic>
        <p:nvPicPr>
          <p:cNvPr id="7170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229200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Необходимость приобретения</a:t>
            </a:r>
            <a:r>
              <a:rPr lang="ru-RU" sz="2400" b="1" dirty="0" smtClean="0"/>
              <a:t> современным школьникам  навыков толерантности: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7811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из моральных соображений, если хотим жить в мире, в цивилизованном обществе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навыки толерантности нужно формировать у приезжающих, чтобы они понимали как себя вести, чтобы не вызывать агрессию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из-за терроризма возникает негативное отношение к людям других национальностей, это нужно искоренять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для собственной безопасности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мигрантов много, им нужно адаптироваться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надо приучать детей быть терпимыми ко всем людям, все мы разные, надо общаться и жить в коллективе, одному не прожить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развитие толерантности сейчас - безопасность будущего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современный мир очень вариативен и быстро меняется, это поможет ребятам быстрее приспособиться к этим условиям</a:t>
            </a:r>
          </a:p>
          <a:p>
            <a:endParaRPr lang="ru-RU" sz="1400" dirty="0"/>
          </a:p>
        </p:txBody>
      </p:sp>
      <p:pic>
        <p:nvPicPr>
          <p:cNvPr id="8194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373216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Необходимость приобретения современным школьникам  навыков толерантности: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агрессивность детей по отношению к мигрантам - бич нашего времени, надо искать пути решения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нужно создавать в классе демократическую атмосферу, воспитывать детей в духе мира, прививать уважение друг к другу, терпимо относиться ко всем , вне связи с национальной принадлежность людям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/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навыки общения должны быть у всех, необходимо учить детей уступать друг другу, спокойно договариваться друг с другом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</a:t>
            </a:r>
            <a:r>
              <a:rPr lang="ru-RU" sz="1600" dirty="0" smtClean="0">
                <a:solidFill>
                  <a:schemeClr val="tx1"/>
                </a:solidFill>
              </a:rPr>
              <a:t>навыки толерантности (нахождение компромиссов, выслушивание оппонентов) пригодятся в будущем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толерантность - необходимый элемент системы ценностей, который д.б. у каждого человека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существуют проблемы межкультурного взаимодействия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сейчас многие думают только о себе, часто забывая о близких людях и других окружающих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это повышает общий культурный уровень детей </a:t>
            </a:r>
            <a:endParaRPr lang="ru-RU" sz="1600" dirty="0"/>
          </a:p>
        </p:txBody>
      </p:sp>
      <p:pic>
        <p:nvPicPr>
          <p:cNvPr id="9218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229200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Возможные мероприятия для оптимизации процесса адаптации детей-мигрантов к условиям обучения в петербургской школе.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600" b="1" dirty="0"/>
              <a:t>внешкольная деятельность, совместные мероприятия, общественные поручения, творческая деятельность</a:t>
            </a:r>
          </a:p>
          <a:p>
            <a:pPr fontAlgn="base"/>
            <a:r>
              <a:rPr lang="ru-RU" sz="1600" b="1" dirty="0"/>
              <a:t>классные часы</a:t>
            </a:r>
          </a:p>
          <a:p>
            <a:pPr fontAlgn="base"/>
            <a:r>
              <a:rPr lang="ru-RU" sz="1600" b="1" dirty="0"/>
              <a:t>беседы с детьми и родителями</a:t>
            </a:r>
          </a:p>
          <a:p>
            <a:pPr fontAlgn="base"/>
            <a:r>
              <a:rPr lang="ru-RU" sz="1600" b="1" dirty="0"/>
              <a:t>доброжелательное отношение, комфортная атмосфера</a:t>
            </a:r>
          </a:p>
          <a:p>
            <a:pPr fontAlgn="base"/>
            <a:r>
              <a:rPr lang="ru-RU" sz="1600" b="1" dirty="0"/>
              <a:t>работает социальный педагог/ психолог/служба </a:t>
            </a:r>
            <a:r>
              <a:rPr lang="ru-RU" sz="1600" b="1" dirty="0" smtClean="0"/>
              <a:t>сопровождения</a:t>
            </a:r>
            <a:endParaRPr lang="ru-RU" sz="1600" b="1" dirty="0"/>
          </a:p>
          <a:p>
            <a:pPr fontAlgn="base"/>
            <a:r>
              <a:rPr lang="ru-RU" sz="1600" b="1" dirty="0"/>
              <a:t>игры по толерантности</a:t>
            </a:r>
          </a:p>
          <a:p>
            <a:pPr fontAlgn="base"/>
            <a:r>
              <a:rPr lang="ru-RU" sz="1600" b="1" dirty="0"/>
              <a:t>праздники</a:t>
            </a:r>
          </a:p>
          <a:p>
            <a:pPr fontAlgn="base"/>
            <a:r>
              <a:rPr lang="ru-RU" sz="1600" b="1" dirty="0"/>
              <a:t>беседы с </a:t>
            </a:r>
            <a:r>
              <a:rPr lang="ru-RU" sz="1600" b="1" dirty="0" smtClean="0"/>
              <a:t>учителями</a:t>
            </a:r>
            <a:endParaRPr lang="ru-RU" sz="1600" b="1" dirty="0"/>
          </a:p>
          <a:p>
            <a:pPr fontAlgn="base"/>
            <a:r>
              <a:rPr lang="ru-RU" sz="1600" b="1" dirty="0"/>
              <a:t>методическая поддержка, пособия и программы по воспитанию толерантности</a:t>
            </a:r>
          </a:p>
          <a:p>
            <a:pPr fontAlgn="base"/>
            <a:r>
              <a:rPr lang="ru-RU" sz="1600" b="1" dirty="0"/>
              <a:t>"всё"</a:t>
            </a:r>
          </a:p>
          <a:p>
            <a:pPr fontAlgn="base"/>
            <a:r>
              <a:rPr lang="ru-RU" sz="1600" b="1" dirty="0"/>
              <a:t>тематические мероприятия по ознакомлению детей с достижениями культуры мигрантов</a:t>
            </a:r>
          </a:p>
          <a:p>
            <a:pPr fontAlgn="base"/>
            <a:r>
              <a:rPr lang="ru-RU" sz="1600" b="1" dirty="0"/>
              <a:t>дошкольное отделение</a:t>
            </a:r>
          </a:p>
          <a:p>
            <a:pPr fontAlgn="base"/>
            <a:r>
              <a:rPr lang="ru-RU" sz="1600" b="1" dirty="0"/>
              <a:t>работает проект «Толерантность»</a:t>
            </a:r>
          </a:p>
          <a:p>
            <a:endParaRPr lang="ru-RU" sz="1600" dirty="0"/>
          </a:p>
        </p:txBody>
      </p:sp>
      <p:pic>
        <p:nvPicPr>
          <p:cNvPr id="10242" name="Picture 2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301208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Возможные мероприятия для оптимизации процесса адаптации детей-мигрантов к условиям обучения в петербургской школе.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6400" b="1" dirty="0"/>
              <a:t>специальные мероприятия на уровне города</a:t>
            </a:r>
          </a:p>
          <a:p>
            <a:pPr fontAlgn="base"/>
            <a:r>
              <a:rPr lang="ru-RU" sz="6400" b="1" dirty="0"/>
              <a:t>открытие педагогических центров - курсов для преодоления языкового барьера и психологической адаптации</a:t>
            </a:r>
          </a:p>
          <a:p>
            <a:pPr fontAlgn="base"/>
            <a:r>
              <a:rPr lang="ru-RU" sz="6400" b="1" dirty="0"/>
              <a:t>знакомить учащихся с традициями других народов, больше информации о жизни, культуре других национальностей</a:t>
            </a:r>
          </a:p>
          <a:p>
            <a:pPr fontAlgn="base"/>
            <a:r>
              <a:rPr lang="ru-RU" sz="6400" b="1" dirty="0"/>
              <a:t>организовать специальные группы(классы) по национальному признаку</a:t>
            </a:r>
          </a:p>
          <a:p>
            <a:pPr fontAlgn="base"/>
            <a:r>
              <a:rPr lang="ru-RU" sz="6400" b="1" dirty="0"/>
              <a:t>совместные интересные дела в классе способствуют дружбе всего класса</a:t>
            </a:r>
          </a:p>
          <a:p>
            <a:pPr fontAlgn="base"/>
            <a:r>
              <a:rPr lang="ru-RU" sz="6400" b="1" dirty="0"/>
              <a:t>показ художественных фильмов</a:t>
            </a:r>
          </a:p>
          <a:p>
            <a:pPr fontAlgn="base"/>
            <a:r>
              <a:rPr lang="ru-RU" sz="6400" b="1" dirty="0"/>
              <a:t>дополнительные занятия по знакомству с русской, петербуржской культурой, воспитывать уважение к ней</a:t>
            </a:r>
          </a:p>
          <a:p>
            <a:pPr fontAlgn="base"/>
            <a:r>
              <a:rPr lang="ru-RU" sz="6400" b="1" dirty="0"/>
              <a:t>развитие внутренней культуры самих мигрантов</a:t>
            </a:r>
          </a:p>
          <a:p>
            <a:pPr fontAlgn="base"/>
            <a:r>
              <a:rPr lang="ru-RU" sz="6400" b="1" dirty="0"/>
              <a:t>другая шкала оценки успеваемости для этих школьников</a:t>
            </a:r>
          </a:p>
          <a:p>
            <a:pPr fontAlgn="base"/>
            <a:r>
              <a:rPr lang="ru-RU" sz="6400" b="1" dirty="0"/>
              <a:t>учить русский - на курсах, дома, дополнительные занятия</a:t>
            </a:r>
          </a:p>
          <a:p>
            <a:pPr fontAlgn="base"/>
            <a:r>
              <a:rPr lang="ru-RU" sz="6400" b="1" dirty="0"/>
              <a:t>работа с родителями мигрантов</a:t>
            </a:r>
          </a:p>
          <a:p>
            <a:pPr fontAlgn="base"/>
            <a:r>
              <a:rPr lang="ru-RU" sz="6400" b="1" dirty="0"/>
              <a:t>проводить тренинги</a:t>
            </a:r>
          </a:p>
          <a:p>
            <a:pPr fontAlgn="base"/>
            <a:r>
              <a:rPr lang="ru-RU" sz="6400" b="1" dirty="0"/>
              <a:t>создание специальной организации, пропагандирующей толерантность, проводящая определенные занятия</a:t>
            </a:r>
          </a:p>
          <a:p>
            <a:pPr fontAlgn="base"/>
            <a:r>
              <a:rPr lang="ru-RU" sz="6400" b="1" dirty="0"/>
              <a:t>проводить обучающие семинары для педагогов и родителей</a:t>
            </a:r>
          </a:p>
          <a:p>
            <a:pPr fontAlgn="base"/>
            <a:r>
              <a:rPr lang="ru-RU" sz="6400" b="1" dirty="0"/>
              <a:t>содействие родителей и педагогов школы к условиям обучения</a:t>
            </a:r>
          </a:p>
          <a:p>
            <a:pPr fontAlgn="base"/>
            <a:r>
              <a:rPr lang="ru-RU" sz="6400" b="1" dirty="0"/>
              <a:t>беседы с классом</a:t>
            </a:r>
          </a:p>
          <a:p>
            <a:pPr fontAlgn="base"/>
            <a:r>
              <a:rPr lang="ru-RU" sz="6400" b="1" dirty="0"/>
              <a:t>дополнительные образовательные программы</a:t>
            </a:r>
          </a:p>
          <a:p>
            <a:endParaRPr lang="ru-RU" dirty="0"/>
          </a:p>
        </p:txBody>
      </p:sp>
      <p:pic>
        <p:nvPicPr>
          <p:cNvPr id="1027" name="Picture 3" descr="C:\Users\Татьяна\AppData\Local\Microsoft\Windows\Temporary Internet Files\Content.IE5\S02DRUG0\MM9002544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229200"/>
            <a:ext cx="714375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763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«Формирование и развитие толерантности и общегражданского единства в процессе  воспитательной работы»</vt:lpstr>
      <vt:lpstr>Проблема толерантности - одна из наиболее актуальных и сложных в современной науке.</vt:lpstr>
      <vt:lpstr>Цели программы:</vt:lpstr>
      <vt:lpstr>Понятие толерантности</vt:lpstr>
      <vt:lpstr>Воспитание</vt:lpstr>
      <vt:lpstr>Необходимость приобретения современным школьникам  навыков толерантности:</vt:lpstr>
      <vt:lpstr>Необходимость приобретения современным школьникам  навыков толерантности:</vt:lpstr>
      <vt:lpstr>Возможные мероприятия для оптимизации процесса адаптации детей-мигрантов к условиям обучения в петербургской школе. </vt:lpstr>
      <vt:lpstr>Возможные мероприятия для оптимизации процесса адаптации детей-мигрантов к условиям обучения в петербургской школе. </vt:lpstr>
      <vt:lpstr>Толерантность означает уважение, принятие и правильное понимание других культур, способов самовыражения и проявления человеческой индивидуальности.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и развитие толерантности и общегражданского единства в процессе  воспитательной работы»</dc:title>
  <dc:creator>Татьяна</dc:creator>
  <cp:lastModifiedBy>Татьяна</cp:lastModifiedBy>
  <cp:revision>20</cp:revision>
  <dcterms:created xsi:type="dcterms:W3CDTF">2013-01-06T21:32:34Z</dcterms:created>
  <dcterms:modified xsi:type="dcterms:W3CDTF">2013-01-06T23:07:26Z</dcterms:modified>
</cp:coreProperties>
</file>