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82" r:id="rId16"/>
    <p:sldId id="283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4" r:id="rId27"/>
    <p:sldId id="285" r:id="rId28"/>
    <p:sldId id="286" r:id="rId29"/>
    <p:sldId id="287" r:id="rId30"/>
    <p:sldId id="288" r:id="rId31"/>
    <p:sldId id="291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593" autoAdjust="0"/>
    <p:restoredTop sz="94660"/>
  </p:normalViewPr>
  <p:slideViewPr>
    <p:cSldViewPr>
      <p:cViewPr varScale="1">
        <p:scale>
          <a:sx n="75" d="100"/>
          <a:sy n="75" d="100"/>
        </p:scale>
        <p:origin x="-13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CA38A-6A6E-4C31-B873-DE3B11A2DB7B}" type="datetimeFigureOut">
              <a:rPr lang="ru-RU"/>
              <a:pPr>
                <a:defRPr/>
              </a:pPr>
              <a:t>16.12.2012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9C5BD-E54D-445F-911B-F9844D0ACA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12524D-C027-4746-9609-F70E3A6C7268}" type="datetimeFigureOut">
              <a:rPr lang="ru-RU"/>
              <a:pPr>
                <a:defRPr/>
              </a:pPr>
              <a:t>16.12.2012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0A5FD9-BF57-450C-8BD5-8EC13E3E04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8F636-737B-4792-994B-4BBC27694744}" type="datetimeFigureOut">
              <a:rPr lang="ru-RU"/>
              <a:pPr>
                <a:defRPr/>
              </a:pPr>
              <a:t>16.12.2012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3956F8-DE3B-461A-9FC0-EA0E19C636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98717-CFF6-4577-BFD2-DF13FD3FBDF6}" type="datetimeFigureOut">
              <a:rPr lang="ru-RU"/>
              <a:pPr>
                <a:defRPr/>
              </a:pPr>
              <a:t>16.12.2012</a:t>
            </a:fld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D7264-9628-42CB-BF2E-AE83EC12B2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2455A7-47AE-49AC-81C5-465CE84AB032}" type="datetimeFigureOut">
              <a:rPr lang="ru-RU"/>
              <a:pPr>
                <a:defRPr/>
              </a:pPr>
              <a:t>16.12.2012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7A31BF-A4DC-4E9F-941E-7B4EEB7F5C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D7386-8951-48E4-B7F8-CD964101F018}" type="datetimeFigureOut">
              <a:rPr lang="ru-RU"/>
              <a:pPr>
                <a:defRPr/>
              </a:pPr>
              <a:t>16.12.2012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36ECF0-E5A8-4203-82AE-03543927E6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9B25D-47E0-43BF-A813-81F18B246EE1}" type="datetimeFigureOut">
              <a:rPr lang="ru-RU"/>
              <a:pPr>
                <a:defRPr/>
              </a:pPr>
              <a:t>16.12.2012</a:t>
            </a:fld>
            <a:endParaRPr lang="ru-RU"/>
          </a:p>
        </p:txBody>
      </p:sp>
      <p:sp>
        <p:nvSpPr>
          <p:cNvPr id="8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0AA722-7198-4E9E-A0B1-42B5922E7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5F4D1B-67FA-493E-845D-9D42510BEF08}" type="datetimeFigureOut">
              <a:rPr lang="ru-RU"/>
              <a:pPr>
                <a:defRPr/>
              </a:pPr>
              <a:t>16.12.2012</a:t>
            </a:fld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FE605-BB55-4B88-8074-3828DA4BB9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B4E5C-404A-4EC8-8EB9-D62253B80ED8}" type="datetimeFigureOut">
              <a:rPr lang="ru-RU"/>
              <a:pPr>
                <a:defRPr/>
              </a:pPr>
              <a:t>16.12.2012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1C4CE-01E4-470B-BBAB-1B1F4CDED5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20DE3-F36B-403B-87C7-014C998669DD}" type="datetimeFigureOut">
              <a:rPr lang="ru-RU"/>
              <a:pPr>
                <a:defRPr/>
              </a:pPr>
              <a:t>16.12.2012</a:t>
            </a:fld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1BE4AB-901D-401D-85A7-0F691C0F6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8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ый треугольник 11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73CFD-E04B-4590-A308-549FE0999AA9}" type="datetimeFigureOut">
              <a:rPr lang="ru-RU"/>
              <a:pPr>
                <a:defRPr/>
              </a:pPr>
              <a:t>16.12.2012</a:t>
            </a:fld>
            <a:endParaRPr lang="ru-RU"/>
          </a:p>
        </p:txBody>
      </p:sp>
      <p:sp>
        <p:nvSpPr>
          <p:cNvPr id="10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73401A-975C-4D6E-B0E2-8D5E0A7937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9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5BA9DAC-8152-47C3-8310-226E74294F68}" type="datetimeFigureOut">
              <a:rPr lang="ru-RU"/>
              <a:pPr>
                <a:defRPr/>
              </a:pPr>
              <a:t>16.12.2012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A9091A1-2C36-4C78-8ACE-FCBCEE6E02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3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74" r:id="rId9"/>
    <p:sldLayoutId id="2147483665" r:id="rId10"/>
    <p:sldLayoutId id="214748366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fontAlgn="base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fontAlgn="base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menobr.ru/material/default.aspx?control=15&amp;id=9041&amp;catalogid=1043" TargetMode="Externa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jpeg"/><Relationship Id="rId4" Type="http://schemas.openxmlformats.org/officeDocument/2006/relationships/image" Target="../media/image11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714356"/>
            <a:ext cx="7851648" cy="457203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программы центра дневного пребывания детей </a:t>
            </a:r>
            <a:b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6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базе школ</a:t>
            </a:r>
            <a:endParaRPr lang="ru-RU" sz="6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Текст 2"/>
          <p:cNvSpPr>
            <a:spLocks noGrp="1"/>
          </p:cNvSpPr>
          <p:nvPr>
            <p:ph type="body" idx="1"/>
          </p:nvPr>
        </p:nvSpPr>
        <p:spPr>
          <a:xfrm>
            <a:off x="457200" y="928688"/>
            <a:ext cx="4040188" cy="1214437"/>
          </a:xfrm>
        </p:spPr>
        <p:txBody>
          <a:bodyPr/>
          <a:lstStyle/>
          <a:p>
            <a:r>
              <a:rPr lang="ru-RU" smtClean="0"/>
              <a:t>III. Основной этап включает реализацию основных положений программы.</a:t>
            </a:r>
          </a:p>
          <a:p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6513"/>
          </a:xfrm>
        </p:spPr>
        <p:txBody>
          <a:bodyPr>
            <a:normAutofit fontScale="700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Родители, дети, педагоги, общественные организации – организаторы программы: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– познают, отдыхают, трудятся;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– делают открытия в  себе, в окружающем мире;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– помогают в проведении районных мероприятий;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– учатся справляться с отрицательными эмоциями, преодолевать трудные жизненные ситуации;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– развивают способность доверять себе и другим;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– укрепляют свое здоровье.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Во время реализации программы воспитанники оформляют отрядные уголки с тематикой здорового образа жизни, выставку рисунков.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428625" y="1000125"/>
            <a:ext cx="8229600" cy="4438650"/>
          </a:xfrm>
        </p:spPr>
        <p:txBody>
          <a:bodyPr/>
          <a:lstStyle/>
          <a:p>
            <a:pPr algn="ctr"/>
            <a:r>
              <a:rPr lang="ru-RU" sz="6000" b="1" smtClean="0">
                <a:latin typeface="Times New Roman" pitchFamily="18" charset="0"/>
                <a:cs typeface="Times New Roman" pitchFamily="18" charset="0"/>
              </a:rPr>
              <a:t>IV. Заключительный этап.</a:t>
            </a:r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000" smtClean="0">
                <a:latin typeface="Times New Roman" pitchFamily="18" charset="0"/>
                <a:cs typeface="Times New Roman" pitchFamily="18" charset="0"/>
              </a:rPr>
              <a:t>Психолого-социально-педагогический анализ результатов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2643188" y="1857375"/>
            <a:ext cx="3714750" cy="1428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НАПРАВЛЕНИЯ ВОСПИТАТЕЛЬНОЙ РАБОТЫ</a:t>
            </a:r>
            <a:endParaRPr lang="ru-RU" sz="2800" b="1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2875" y="428625"/>
            <a:ext cx="3571875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интеллектуальное развитие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357813" y="428625"/>
            <a:ext cx="3500437" cy="9286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физическое развитие</a:t>
            </a:r>
            <a:endParaRPr lang="ru-RU" b="1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5500688" y="3500438"/>
            <a:ext cx="3357562" cy="92868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социальное развитие</a:t>
            </a:r>
            <a:endParaRPr lang="ru-RU" b="1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85750" y="3500438"/>
            <a:ext cx="314325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/>
              <a:t>эмоциональное развитие</a:t>
            </a:r>
            <a:endParaRPr lang="ru-RU" b="1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3000375" y="4929188"/>
            <a:ext cx="3214688" cy="13430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b="1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нравственное развитие</a:t>
            </a:r>
          </a:p>
        </p:txBody>
      </p:sp>
      <p:cxnSp>
        <p:nvCxnSpPr>
          <p:cNvPr id="26" name="Прямая со стрелкой 25"/>
          <p:cNvCxnSpPr>
            <a:stCxn id="7" idx="7"/>
          </p:cNvCxnSpPr>
          <p:nvPr/>
        </p:nvCxnSpPr>
        <p:spPr>
          <a:xfrm rot="5400000" flipH="1" flipV="1">
            <a:off x="6088062" y="1154113"/>
            <a:ext cx="638175" cy="11874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7" idx="1"/>
          </p:cNvCxnSpPr>
          <p:nvPr/>
        </p:nvCxnSpPr>
        <p:spPr>
          <a:xfrm rot="16200000" flipV="1">
            <a:off x="2132012" y="1011238"/>
            <a:ext cx="638175" cy="1473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7" idx="3"/>
          </p:cNvCxnSpPr>
          <p:nvPr/>
        </p:nvCxnSpPr>
        <p:spPr>
          <a:xfrm rot="5400000">
            <a:off x="2346325" y="2587625"/>
            <a:ext cx="352425" cy="13303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>
            <a:off x="5786438" y="3143250"/>
            <a:ext cx="142875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7" idx="4"/>
          </p:cNvCxnSpPr>
          <p:nvPr/>
        </p:nvCxnSpPr>
        <p:spPr>
          <a:xfrm rot="5400000">
            <a:off x="3713162" y="4071938"/>
            <a:ext cx="1573213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8501122" cy="135732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Развитие интеллекта, т. е. развитие мыслительной способности ребенка, памяти, воображения; помощь в овладении механизмами практического применения знаний.</a:t>
            </a: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2765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1714500"/>
            <a:ext cx="8572500" cy="4929188"/>
          </a:xfrm>
        </p:spPr>
        <p:txBody>
          <a:bodyPr/>
          <a:lstStyle/>
          <a:p>
            <a:pPr marR="0" algn="l"/>
            <a:r>
              <a:rPr lang="ru-RU" sz="1500" b="1" i="1" smtClean="0"/>
              <a:t>1. Экскурсии</a:t>
            </a:r>
            <a:r>
              <a:rPr lang="ru-RU" sz="1500" smtClean="0"/>
              <a:t> (развивают эрудицию, любознательность, внимание к окружающему миру) – экскурсия в природу, в музей, по историческим местам, экскурсия в придуманный город и т. п.</a:t>
            </a:r>
          </a:p>
          <a:p>
            <a:pPr marR="0" algn="l"/>
            <a:r>
              <a:rPr lang="ru-RU" sz="1500" b="1" i="1" smtClean="0"/>
              <a:t>2. Час тихого чтения</a:t>
            </a:r>
            <a:r>
              <a:rPr lang="ru-RU" sz="1500" smtClean="0"/>
              <a:t> (читают все – взрослые и дети, затем список книг может быть обнародован, прочитанное может обсуждаться, каждый рассказывает, что нового и интересного узнал).</a:t>
            </a:r>
          </a:p>
          <a:p>
            <a:pPr marR="0" algn="l"/>
            <a:r>
              <a:rPr lang="ru-RU" sz="1500" b="1" i="1" smtClean="0"/>
              <a:t>3. Игры со словами</a:t>
            </a:r>
            <a:r>
              <a:rPr lang="ru-RU" sz="1500" smtClean="0"/>
              <a:t> – буриме, рассказ на одну букву, несколько слов из одного.</a:t>
            </a:r>
          </a:p>
          <a:p>
            <a:pPr marR="0" algn="l"/>
            <a:r>
              <a:rPr lang="ru-RU" sz="1500" b="1" i="1" smtClean="0"/>
              <a:t>4. Логические задачи.</a:t>
            </a:r>
            <a:endParaRPr lang="ru-RU" sz="1500" smtClean="0"/>
          </a:p>
          <a:p>
            <a:pPr marR="0" algn="l"/>
            <a:r>
              <a:rPr lang="ru-RU" sz="1500" b="1" i="1" smtClean="0"/>
              <a:t>5. Коллективные «малые» игры</a:t>
            </a:r>
            <a:r>
              <a:rPr lang="ru-RU" sz="1500" smtClean="0"/>
              <a:t>, например, «Ассоциация» (по принципу глухого телефона).</a:t>
            </a:r>
          </a:p>
          <a:p>
            <a:pPr marR="0" algn="l"/>
            <a:r>
              <a:rPr lang="ru-RU" sz="1500" b="1" i="1" smtClean="0"/>
              <a:t>6. Интеллектуальные игры</a:t>
            </a:r>
            <a:r>
              <a:rPr lang="ru-RU" sz="1500" smtClean="0"/>
              <a:t> («5x5», «Морской бой», «Взломщик», «Что? Где? Когда?», викторины, в которых вопросы даются для поиска ответа на несколько дней и др.).</a:t>
            </a:r>
          </a:p>
          <a:p>
            <a:pPr marR="0" algn="l"/>
            <a:r>
              <a:rPr lang="ru-RU" sz="1500" b="1" i="1" smtClean="0"/>
              <a:t>7. Встреча с интересным человеком.</a:t>
            </a:r>
            <a:endParaRPr lang="ru-RU" sz="1500" smtClean="0"/>
          </a:p>
          <a:p>
            <a:pPr marR="0" algn="l"/>
            <a:r>
              <a:rPr lang="ru-RU" sz="1500" b="1" i="1" smtClean="0"/>
              <a:t>8. Защита фантастических проектов (развитие воображения).</a:t>
            </a:r>
            <a:endParaRPr lang="ru-RU" sz="1500" smtClean="0"/>
          </a:p>
          <a:p>
            <a:pPr marR="0" algn="l"/>
            <a:r>
              <a:rPr lang="ru-RU" sz="1500" b="1" i="1" smtClean="0"/>
              <a:t>9</a:t>
            </a:r>
            <a:r>
              <a:rPr lang="ru-RU" sz="1500" smtClean="0"/>
              <a:t>. У малышей – </a:t>
            </a:r>
            <a:r>
              <a:rPr lang="ru-RU" sz="1500" b="1" i="1" smtClean="0"/>
              <a:t>прикладная практическая деятельность</a:t>
            </a:r>
            <a:r>
              <a:rPr lang="ru-RU" sz="1500" smtClean="0"/>
              <a:t> («голова развивается через руки») – вышивка, вязание, изготовление мягкой игрушки, бумажная пластика, судо-, авиамоделизм).</a:t>
            </a:r>
          </a:p>
          <a:p>
            <a:pPr marR="0" algn="l"/>
            <a:r>
              <a:rPr lang="ru-RU" sz="1500" b="1" i="1" smtClean="0"/>
              <a:t>10. Творчество </a:t>
            </a:r>
            <a:r>
              <a:rPr lang="ru-RU" sz="1500" smtClean="0"/>
              <a:t>– литературное (сочинения, стихи, сказки, рассказы), художественное (рисование, лепка, работа с глиной, песком); конкурсы, выставки («Город мастеров», «Бульвар творчества», «Новый Арбат»).</a:t>
            </a:r>
          </a:p>
          <a:p>
            <a:pPr marR="0" algn="l"/>
            <a:r>
              <a:rPr lang="ru-RU" sz="1500" b="1" i="1" smtClean="0"/>
              <a:t>11. Дискуссионные формы</a:t>
            </a:r>
            <a:r>
              <a:rPr lang="ru-RU" sz="1500" smtClean="0"/>
              <a:t> – дети учатся формулировать и высказывать свои мысли, собирать информацию, ориентироваться в ней.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171451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II. Физическое развитие – всестороннее совершенствование и развитие тела, укрепление здоровья, поддержание хорошего жизненного тонуса.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4313" y="1643063"/>
            <a:ext cx="8786812" cy="4857750"/>
          </a:xfrm>
        </p:spPr>
        <p:txBody>
          <a:bodyPr>
            <a:noAutofit/>
          </a:bodyPr>
          <a:lstStyle/>
          <a:p>
            <a:pPr marR="0" algn="l"/>
            <a:r>
              <a:rPr lang="ru-RU" sz="2000" smtClean="0"/>
              <a:t>1. Обучение разным видам двигательной деятельности (танцы, аэробика, гимнастика и др.).</a:t>
            </a:r>
          </a:p>
          <a:p>
            <a:pPr marR="0" algn="l"/>
            <a:r>
              <a:rPr lang="ru-RU" sz="2000" smtClean="0"/>
              <a:t>2. Активная трудовая деятельность, правильно организованная.</a:t>
            </a:r>
          </a:p>
          <a:p>
            <a:pPr marR="0" algn="l"/>
            <a:r>
              <a:rPr lang="ru-RU" sz="2000" smtClean="0"/>
              <a:t>3. Дела познавательного характера, помогающие ребенку распознавать свои физические состояния, узнавать свой организм, свои физические возможности, правильно их использовать.</a:t>
            </a:r>
          </a:p>
          <a:p>
            <a:pPr marR="0" algn="l"/>
            <a:r>
              <a:rPr lang="ru-RU" sz="2000" smtClean="0"/>
              <a:t>4. Занятия, на которых ребенок может овладевать способами сохранения и укрепления своего здоровья.</a:t>
            </a:r>
          </a:p>
          <a:p>
            <a:pPr marR="0" algn="l"/>
            <a:r>
              <a:rPr lang="ru-RU" sz="2000" smtClean="0"/>
              <a:t>5. Спортивные часы.</a:t>
            </a:r>
          </a:p>
          <a:p>
            <a:pPr marR="0" algn="l"/>
            <a:r>
              <a:rPr lang="ru-RU" sz="2000" smtClean="0"/>
              <a:t>6. Разучивание спортивных и подвижных народных игр, в которые дети смогут играть самостоятельно.</a:t>
            </a:r>
          </a:p>
          <a:p>
            <a:pPr marR="0" algn="l"/>
            <a:r>
              <a:rPr lang="ru-RU" sz="2000" smtClean="0"/>
              <a:t>7. Тренировки, спортивные игры, соревнования.</a:t>
            </a:r>
          </a:p>
          <a:p>
            <a:pPr marR="0" algn="l"/>
            <a:r>
              <a:rPr lang="ru-RU" sz="2000" smtClean="0"/>
              <a:t>8. «Часы здоровья» – комплексная форма, которая может включать элементы дел разных направлений, осуществляться может по принципу «вертушки» общими усилиями педагогов.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1143000"/>
          </a:xfrm>
        </p:spPr>
        <p:txBody>
          <a:bodyPr/>
          <a:lstStyle/>
          <a:p>
            <a:pPr algn="ctr"/>
            <a:r>
              <a:rPr lang="ru-RU" sz="2000" b="1" smtClean="0">
                <a:latin typeface="Times New Roman" pitchFamily="18" charset="0"/>
                <a:cs typeface="Times New Roman" pitchFamily="18" charset="0"/>
              </a:rPr>
              <a:t>Цикл занятий с элементами двигательной активности и тренинга, направленных на профилактику детского травматизма</a:t>
            </a:r>
            <a:r>
              <a:rPr lang="ru-RU" sz="2000" smtClean="0"/>
              <a:t/>
            </a:r>
            <a:br>
              <a:rPr lang="ru-RU" sz="2000" smtClean="0"/>
            </a:br>
            <a:endParaRPr lang="ru-RU" sz="200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Занятие "Умей слушать и слышать – 1"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Занятие "Умей слушать и слышать – 2"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Занятие "Развиваем память и внимание«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Занятие "Развиваем наблюдательность – 1" </a:t>
            </a:r>
            <a:endParaRPr lang="ru-RU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875"/>
            <a:ext cx="4038600" cy="443388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Занятие "Развиваем наблюдательность – 2"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Занятие "Умей сосредоточиться – 1"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Занятие "Умей сосредоточиться – 2"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  <a:hlinkClick r:id="rId2"/>
              </a:rPr>
              <a:t>Занятие "Развивай глазомер"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50"/>
            <a:ext cx="8229600" cy="28575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Занятие "Умей слушать и слышать – 1"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63"/>
            <a:ext cx="8229600" cy="5824537"/>
          </a:xfrm>
        </p:spPr>
        <p:txBody>
          <a:bodyPr>
            <a:normAutofit fontScale="32500" lnSpcReduction="2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Цель: развитие моторно-слухового восприятия и моторно-слуховой памяти.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Инвентарь: обручи.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Вводная часть: беседа о различиях понятий "слушать" и "слышать", а также о ситуациях, когда важна информация, воспринимаемая на слух (переход улицы, посадка в автобус, поезд и др.).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Разминка: ходьба в колонне, легкий бег, ходьба с построением в звенья.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Общеразвивающие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упражнения основной части: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"Запряги лошадку": исходное положение (далее – и. п.) – ноги слегка расставлены, руки внизу. Поднять руки вперед ладонями вверх, пальцы согнуть в кулаки; опустить руки;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"Лошадка поднимает ногу": и. п. – ноги слега расставлены, руки на поясе. На два счета поднять правую ногу, согнуть в колене, еще на два счета – вернуться в и. п.; то же проделать для другой ноги;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"Проверь подкову": и. п. – стоя на коленях, руки внизу. На два счета наклониться вперед, поставить прямые руки на пол, еще на два счета – вернуться в и. п.;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"Лошадка бьет копытом": и. п. – ноги слегка расставлены, руки внизу. На два счета выставить правую ногу на носок, руки поднять вверх, еще на два счета – вернуться в и. п. То же проделать для другой ноги;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"Поехали на лошадке": и. п. – ноги слегка расставлены, руки согнуты у пояса, пальцы сжаты в кулаки. </a:t>
            </a:r>
            <a:r>
              <a:rPr lang="ru-RU" sz="4300" dirty="0" err="1" smtClean="0">
                <a:latin typeface="Times New Roman" pitchFamily="18" charset="0"/>
                <a:cs typeface="Times New Roman" pitchFamily="18" charset="0"/>
              </a:rPr>
              <a:t>Полуприседы</a:t>
            </a: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 на каждый счет.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Подвижные игры основной части: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"Движение по памяти": водящий ребенок изучает или проходит для запоминания по начерченной зигзагообразной линии. Затем ему нужно пройти по ней с закрытыми (завязанными) глазами. Выигрывает тот, кто лучше справится с заданием;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"Лови, бросай, упасть не давай": мяч перебрасывается в одном направлении по кругу между стоящими на расстоянии двух метров учащимися. По сигналу учителя дети меняют направление передачи мяча;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Эстафета "Болото" с обручами: участники команды делятся на пары: один переходит через "болото", наступая в лежащий на полу обруч, второй перекладывает обручи, прокладывая "дорогу через болото". При возвращении к месту старта участники меняются ролями.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Заключительная часть: ходьба змейкой за водящим.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300" dirty="0" smtClean="0">
                <a:latin typeface="Times New Roman" pitchFamily="18" charset="0"/>
                <a:cs typeface="Times New Roman" pitchFamily="18" charset="0"/>
              </a:rPr>
              <a:t>Домашнее задание: запомнить и суметь показать выполненные на занятии упражнения.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14290"/>
            <a:ext cx="7851648" cy="92869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0000"/>
                </a:solidFill>
              </a:rPr>
              <a:t>III. Эмоциональное развитие – обогащение мира чувств, эмоций и развитие умения их выражать.</a:t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214438"/>
            <a:ext cx="7854950" cy="5072062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r>
              <a:rPr lang="ru-RU" sz="2000" smtClean="0"/>
              <a:t>1. Коллективные «малые» игры, сопровождающиеся проявлением эмоций или нацеленные на него. Например, игра «Комплимент» (без слов «сказать» человеку приятную фразу). Важны не только ощущения «водящего», но и каждого участника игры.</a:t>
            </a:r>
          </a:p>
          <a:p>
            <a:pPr marR="0" algn="l">
              <a:lnSpc>
                <a:spcPct val="80000"/>
              </a:lnSpc>
            </a:pPr>
            <a:r>
              <a:rPr lang="ru-RU" sz="2000" smtClean="0"/>
              <a:t>2. Развлекательные игры. Например, «Рассказ без прилагательных», «Крокодильчик» (с помощью мимики и жестов передать информацию другой команде).</a:t>
            </a:r>
          </a:p>
          <a:p>
            <a:pPr marR="0" algn="l">
              <a:lnSpc>
                <a:spcPct val="80000"/>
              </a:lnSpc>
            </a:pPr>
            <a:r>
              <a:rPr lang="ru-RU" sz="2000" smtClean="0"/>
              <a:t>3. КВН и подобные формы.</a:t>
            </a:r>
          </a:p>
          <a:p>
            <a:pPr marR="0" algn="l">
              <a:lnSpc>
                <a:spcPct val="80000"/>
              </a:lnSpc>
            </a:pPr>
            <a:r>
              <a:rPr lang="ru-RU" sz="2000" smtClean="0"/>
              <a:t>4. Театральные дела (постановка спектаклей, сцен для других дел, театральные конкурсы и др.)</a:t>
            </a:r>
          </a:p>
          <a:p>
            <a:pPr marR="0" algn="l">
              <a:lnSpc>
                <a:spcPct val="80000"/>
              </a:lnSpc>
            </a:pPr>
            <a:r>
              <a:rPr lang="ru-RU" sz="2000" smtClean="0"/>
              <a:t>5. Конкурсы чтецов, дикторов, исполнителей песен и др.</a:t>
            </a:r>
          </a:p>
          <a:p>
            <a:pPr marR="0" algn="l">
              <a:lnSpc>
                <a:spcPct val="80000"/>
              </a:lnSpc>
            </a:pPr>
            <a:r>
              <a:rPr lang="ru-RU" sz="2000" smtClean="0"/>
              <a:t>6. Музыкальные дела – Вечер песни, музыкальные часы, музыкальные игры, клубы.</a:t>
            </a:r>
          </a:p>
          <a:p>
            <a:pPr marR="0" algn="l">
              <a:lnSpc>
                <a:spcPct val="80000"/>
              </a:lnSpc>
            </a:pPr>
            <a:r>
              <a:rPr lang="ru-RU" sz="2000" smtClean="0"/>
              <a:t>7. «Вечер легенд и сказаний» – придуманных и найденных.</a:t>
            </a:r>
          </a:p>
          <a:p>
            <a:pPr marR="0" algn="l">
              <a:lnSpc>
                <a:spcPct val="80000"/>
              </a:lnSpc>
            </a:pPr>
            <a:r>
              <a:rPr lang="ru-RU" sz="2000" smtClean="0"/>
              <a:t>8. Соревнования, конкурсные программы с участием болельщиков.</a:t>
            </a:r>
          </a:p>
          <a:p>
            <a:pPr marR="0" algn="l">
              <a:lnSpc>
                <a:spcPct val="80000"/>
              </a:lnSpc>
            </a:pPr>
            <a:r>
              <a:rPr lang="ru-RU" sz="2000" smtClean="0"/>
              <a:t>9. Праздники.</a:t>
            </a:r>
          </a:p>
          <a:p>
            <a:pPr marR="0" algn="l">
              <a:lnSpc>
                <a:spcPct val="80000"/>
              </a:lnSpc>
            </a:pPr>
            <a:endParaRPr lang="ru-RU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214422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IV. Социальное развитие – приобретение умений жить в обществе – общаться с другими людьми, находить свое дело, свою роль</a:t>
            </a:r>
            <a:r>
              <a:rPr lang="ru-RU" sz="2000" dirty="0" smtClean="0">
                <a:solidFill>
                  <a:srgbClr val="FF0000"/>
                </a:solidFill>
              </a:rPr>
              <a:t>.</a:t>
            </a:r>
            <a:br>
              <a:rPr lang="ru-RU" sz="2000" dirty="0" smtClean="0">
                <a:solidFill>
                  <a:srgbClr val="FF0000"/>
                </a:solidFill>
              </a:rPr>
            </a:b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5750" y="1214438"/>
            <a:ext cx="8429625" cy="5429250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1. Сначала важно посмотреть уровень владения детьми «социальными» навыками, определить уровень сложившихся взаимоотношений, распределение ролей. Для этого может быть использован ряд игровых заданий (наряду с социологическими и психолого-педагогическими методами исследования). Например, серия игровых заданий «Начали!», игра «Большая семейная фотография», «Лидер – команда» и др.</a:t>
            </a:r>
          </a:p>
          <a:p>
            <a:pPr marR="0" algn="l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2. Привлечь внимание к другим людям помогут игры и дела, направленные на знакомство, например, «Суета сует».</a:t>
            </a:r>
          </a:p>
          <a:p>
            <a:pPr marR="0" algn="l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3. Привлечь внимание к самому себе – индивидуальные задания – «10 Я», «10 умею».</a:t>
            </a:r>
          </a:p>
          <a:p>
            <a:pPr marR="0" algn="l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4. Выбор поручений в совместной деятельности (по интересам, по делам, которые планируем подготовить и провести).</a:t>
            </a:r>
          </a:p>
          <a:p>
            <a:pPr marR="0" algn="l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5. Профильная деятельность, например, работа пресс-центра с систематическим выпуском газет, радиопередач и др.</a:t>
            </a:r>
          </a:p>
          <a:p>
            <a:pPr marR="0" algn="l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6. Игры с распределением ролей – ситуационно-ролевые, например, коллективная творческая игра «Киностудия» – создание рисованного фильма.</a:t>
            </a:r>
          </a:p>
          <a:p>
            <a:pPr marR="0" algn="l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7. Составление каждым программы саморазвития на смену «Что я хочу сделать за смену: зачем? как? кто поможет мне?»</a:t>
            </a:r>
          </a:p>
          <a:p>
            <a:pPr marR="0" algn="l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8. Игры-театрализации, игры-тренинги с последующим обсуждением.</a:t>
            </a:r>
          </a:p>
          <a:p>
            <a:pPr marR="0" algn="l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9. Метод проектов – комплексный метод.</a:t>
            </a:r>
          </a:p>
          <a:p>
            <a:pPr marR="0" algn="l">
              <a:lnSpc>
                <a:spcPct val="80000"/>
              </a:lnSpc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10. Экологические дела – учимся выстраивать взаимоотношения с природой –составление экологической карты города, микрорайона; изготовление макетов карты из природного материала; «Экологическая экспертиза» и др.</a:t>
            </a:r>
          </a:p>
          <a:p>
            <a:pPr marR="0" algn="l">
              <a:lnSpc>
                <a:spcPct val="80000"/>
              </a:lnSpc>
            </a:pPr>
            <a:endParaRPr lang="ru-RU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34" y="500042"/>
            <a:ext cx="7885014" cy="5786478"/>
          </a:xfrm>
        </p:spPr>
        <p:txBody>
          <a:bodyPr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</a:t>
            </a:r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 Нравственное развитие. </a:t>
            </a:r>
            <a:r>
              <a:rPr lang="ru-RU" sz="3600" dirty="0" smtClean="0">
                <a:solidFill>
                  <a:srgbClr val="FF0000"/>
                </a:solidFill>
              </a:rPr>
              <a:t/>
            </a:r>
            <a:br>
              <a:rPr lang="ru-RU" sz="3600" dirty="0" smtClean="0">
                <a:solidFill>
                  <a:srgbClr val="FF0000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его основе может лежать правовое воспитание. Человек воспринимает правовые представления в раннем возрасте. С детских лет закладываются основы мировоззрения, взглядов, целевых установок, привычек, поведения. Заниматься правовым воспитанием можно не только на специальных занятиях, но и в игре. Какие проблемы можно при этом рассматривать?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857232"/>
            <a:ext cx="8286808" cy="1000132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Разработчики программы: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0063" y="2357438"/>
            <a:ext cx="7888287" cy="2624137"/>
          </a:xfrm>
        </p:spPr>
        <p:txBody>
          <a:bodyPr>
            <a:normAutofit/>
          </a:bodyPr>
          <a:lstStyle/>
          <a:p>
            <a:pPr marR="0" algn="l"/>
            <a:r>
              <a:rPr lang="ru-RU" sz="2400" smtClean="0"/>
              <a:t>Шаймарданов Фларит Зайнуллович – директор  МБОУ СОШ №1 с.Аскино</a:t>
            </a:r>
          </a:p>
          <a:p>
            <a:pPr marR="0" algn="l"/>
            <a:r>
              <a:rPr lang="ru-RU" sz="2400" smtClean="0"/>
              <a:t>Солодова Алевтина Васильевна – учитель МБОУ </a:t>
            </a:r>
            <a:r>
              <a:rPr lang="en-US" sz="2400" smtClean="0"/>
              <a:t> </a:t>
            </a:r>
            <a:r>
              <a:rPr lang="ru-RU" sz="2400" smtClean="0"/>
              <a:t>ООШ с.Куяштыр - филиала МБОУ СОШ №1 с.Аскино</a:t>
            </a:r>
          </a:p>
          <a:p>
            <a:pPr marR="0" algn="l"/>
            <a:r>
              <a:rPr lang="ru-RU" sz="2400" smtClean="0"/>
              <a:t>Селянина Зульфира Радисовна – директор МБОУ СОШ с.Ключи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57188"/>
            <a:ext cx="7854950" cy="5929312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r>
              <a:rPr lang="ru-RU" sz="2400" b="1" i="1" smtClean="0"/>
              <a:t>1. </a:t>
            </a:r>
            <a:r>
              <a:rPr lang="ru-RU" sz="3200" b="1" i="1" smtClean="0"/>
              <a:t>Умение выбрать свою позицию</a:t>
            </a:r>
            <a:r>
              <a:rPr lang="ru-RU" sz="3200" smtClean="0"/>
              <a:t> </a:t>
            </a:r>
            <a:r>
              <a:rPr lang="ru-RU" sz="2400" smtClean="0"/>
              <a:t>так, чтобы сохранить свое достоинство (одни – готовы слушаться, другие – сами решают, как поступить); каждого ребенка нужно научить принимать решения. Это можно делать через принятие ребенком лидерской позиции. </a:t>
            </a:r>
          </a:p>
          <a:p>
            <a:pPr marR="0" algn="l">
              <a:lnSpc>
                <a:spcPct val="80000"/>
              </a:lnSpc>
            </a:pPr>
            <a:r>
              <a:rPr lang="ru-RU" sz="2400" smtClean="0"/>
              <a:t>Формы решения проблемы:</a:t>
            </a:r>
          </a:p>
          <a:p>
            <a:pPr marR="0" algn="l">
              <a:lnSpc>
                <a:spcPct val="80000"/>
              </a:lnSpc>
            </a:pPr>
            <a:r>
              <a:rPr lang="ru-RU" sz="2400" smtClean="0"/>
              <a:t>– ЧТП с чередованием роли командира, дежурный командир отряда;</a:t>
            </a:r>
          </a:p>
          <a:p>
            <a:pPr marR="0" algn="l">
              <a:lnSpc>
                <a:spcPct val="80000"/>
              </a:lnSpc>
            </a:pPr>
            <a:r>
              <a:rPr lang="ru-RU" sz="2400" smtClean="0"/>
              <a:t>– игры-вертушки, в которых определена смена отвечающего от имени группы;</a:t>
            </a:r>
          </a:p>
          <a:p>
            <a:pPr marR="0" algn="l">
              <a:lnSpc>
                <a:spcPct val="80000"/>
              </a:lnSpc>
            </a:pPr>
            <a:r>
              <a:rPr lang="ru-RU" sz="2400" smtClean="0"/>
              <a:t>– конкурсная программа «Белая ворона», День рекордов и другие дела, в которых может проявиться каждый;</a:t>
            </a:r>
          </a:p>
          <a:p>
            <a:pPr marR="0" algn="l">
              <a:lnSpc>
                <a:spcPct val="80000"/>
              </a:lnSpc>
            </a:pPr>
            <a:r>
              <a:rPr lang="ru-RU" sz="2400" smtClean="0"/>
              <a:t>– малые коллективные игры, требующие самостоятельных действий участников в общей деятельности.</a:t>
            </a:r>
          </a:p>
          <a:p>
            <a:pPr marR="0" algn="l">
              <a:lnSpc>
                <a:spcPct val="80000"/>
              </a:lnSpc>
            </a:pPr>
            <a:r>
              <a:rPr lang="ru-RU" sz="2400" b="1" i="1" smtClean="0"/>
              <a:t> </a:t>
            </a:r>
            <a:endParaRPr lang="ru-RU" sz="2400" smtClean="0"/>
          </a:p>
          <a:p>
            <a:pPr marR="0" algn="l">
              <a:lnSpc>
                <a:spcPct val="80000"/>
              </a:lnSpc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0063"/>
            <a:ext cx="7854950" cy="5786437"/>
          </a:xfrm>
        </p:spPr>
        <p:txBody>
          <a:bodyPr/>
          <a:lstStyle/>
          <a:p>
            <a:pPr marR="0" algn="l"/>
            <a:r>
              <a:rPr lang="ru-RU" sz="3200" b="1" i="1" smtClean="0"/>
              <a:t>2. Взаимоотношения с другими людьми.</a:t>
            </a:r>
            <a:r>
              <a:rPr lang="ru-RU" sz="3200" smtClean="0"/>
              <a:t> </a:t>
            </a:r>
          </a:p>
          <a:p>
            <a:pPr marR="0" algn="l"/>
            <a:r>
              <a:rPr lang="ru-RU" smtClean="0"/>
              <a:t>Детям нужно учиться выражать свое мнение и слышать мнения других.</a:t>
            </a:r>
          </a:p>
          <a:p>
            <a:pPr marR="0" algn="l"/>
            <a:r>
              <a:rPr lang="ru-RU" smtClean="0"/>
              <a:t>Формы решения проблемы:</a:t>
            </a:r>
          </a:p>
          <a:p>
            <a:pPr marR="0" algn="l"/>
            <a:r>
              <a:rPr lang="ru-RU" smtClean="0"/>
              <a:t>– подведение итогов дня, дела (разговор по кругу, в группах с использованием различных методик);</a:t>
            </a:r>
          </a:p>
          <a:p>
            <a:pPr marR="0" algn="l"/>
            <a:r>
              <a:rPr lang="ru-RU" smtClean="0"/>
              <a:t>– обоснование мнений при принятии коллективных и индивидуальных решений (не просто голосование);</a:t>
            </a:r>
          </a:p>
          <a:p>
            <a:pPr marR="0" algn="l"/>
            <a:r>
              <a:rPr lang="ru-RU" smtClean="0"/>
              <a:t>– игра «Поспорим с Великим».</a:t>
            </a:r>
          </a:p>
          <a:p>
            <a:pPr marR="0" algn="l"/>
            <a:r>
              <a:rPr lang="ru-RU" b="1" i="1" smtClean="0"/>
              <a:t> </a:t>
            </a: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285750"/>
            <a:ext cx="7854950" cy="6143625"/>
          </a:xfrm>
        </p:spPr>
        <p:txBody>
          <a:bodyPr>
            <a:normAutofit/>
          </a:bodyPr>
          <a:lstStyle/>
          <a:p>
            <a:pPr marR="0" algn="l">
              <a:lnSpc>
                <a:spcPct val="80000"/>
              </a:lnSpc>
            </a:pPr>
            <a:r>
              <a:rPr lang="ru-RU" sz="3300" b="1" i="1" smtClean="0"/>
              <a:t>3. «Мое и Чужое» – проблема честности. </a:t>
            </a:r>
            <a:endParaRPr lang="ru-RU" sz="3300" smtClean="0"/>
          </a:p>
          <a:p>
            <a:pPr marR="0" algn="l">
              <a:lnSpc>
                <a:spcPct val="80000"/>
              </a:lnSpc>
            </a:pPr>
            <a:r>
              <a:rPr lang="ru-RU" sz="2200" smtClean="0"/>
              <a:t>Формы решения проблемы:</a:t>
            </a:r>
          </a:p>
          <a:p>
            <a:pPr marR="0" algn="l">
              <a:lnSpc>
                <a:spcPct val="80000"/>
              </a:lnSpc>
            </a:pPr>
            <a:r>
              <a:rPr lang="ru-RU" sz="2200" smtClean="0"/>
              <a:t>Начинать работать с детьми над этой проблемой можно с находок: что делать, если ты нашел чужую вещь?</a:t>
            </a:r>
          </a:p>
          <a:p>
            <a:pPr marR="0" algn="l">
              <a:lnSpc>
                <a:spcPct val="80000"/>
              </a:lnSpc>
            </a:pPr>
            <a:r>
              <a:rPr lang="ru-RU" sz="2200" smtClean="0"/>
              <a:t>– дать детям информацию, куда можно отнести находку (в ролевой, ситуационной игре, на занятии);</a:t>
            </a:r>
          </a:p>
          <a:p>
            <a:pPr marR="0" algn="l">
              <a:lnSpc>
                <a:spcPct val="80000"/>
              </a:lnSpc>
            </a:pPr>
            <a:r>
              <a:rPr lang="ru-RU" sz="2200" smtClean="0"/>
              <a:t>– игра-тренинг  «Нашел  на  дороге».  Фабула  игры – простое событие (человек шел по дороге и нашел кошелек...). В этой ситуации участнику можно играть любую роль. Наблюдателям после разыгранной ситуации задается вопрос: каковы ваши ощущения в связи с происшедшим? Как бы вы поступили? Затем условия игры усложняются: деньги и ключи, деньги и валидол, деньги и фотография, деньги и визитка. В условия игры можно добавить, что на дороге никого нет. Важное условие при обсуждении – обсуждается роль, а не человек.</a:t>
            </a:r>
          </a:p>
          <a:p>
            <a:pPr marR="0" algn="l">
              <a:lnSpc>
                <a:spcPct val="80000"/>
              </a:lnSpc>
            </a:pPr>
            <a:r>
              <a:rPr lang="ru-RU" sz="2200" b="1" i="1" smtClean="0"/>
              <a:t> </a:t>
            </a: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00063"/>
            <a:ext cx="7854950" cy="5643562"/>
          </a:xfrm>
        </p:spPr>
        <p:txBody>
          <a:bodyPr/>
          <a:lstStyle/>
          <a:p>
            <a:pPr marR="0" algn="l"/>
            <a:r>
              <a:rPr lang="ru-RU" sz="3200" b="1" i="1" smtClean="0"/>
              <a:t>4. «Осторожно, рядом человек!» </a:t>
            </a:r>
          </a:p>
          <a:p>
            <a:pPr marR="0" algn="l"/>
            <a:r>
              <a:rPr lang="ru-RU" sz="3200" b="1" i="1" smtClean="0"/>
              <a:t>( </a:t>
            </a:r>
            <a:r>
              <a:rPr lang="ru-RU" b="1" i="1" smtClean="0"/>
              <a:t>не причини вреда другому).</a:t>
            </a:r>
          </a:p>
          <a:p>
            <a:pPr marR="0" algn="l"/>
            <a:r>
              <a:rPr lang="ru-RU" smtClean="0"/>
              <a:t> Нужно обучать детей безопасным методам ведения игры, выбору места для игр, правилам дорожного движения и т. п.</a:t>
            </a:r>
          </a:p>
          <a:p>
            <a:pPr marR="0" algn="l"/>
            <a:r>
              <a:rPr lang="ru-RU" smtClean="0"/>
              <a:t>Формы решения проблемы:</a:t>
            </a:r>
          </a:p>
          <a:p>
            <a:pPr marR="0" algn="l"/>
            <a:r>
              <a:rPr lang="ru-RU" smtClean="0"/>
              <a:t>– дискуссия на тему «Имею право делать то, что не вредит другому»;</a:t>
            </a:r>
          </a:p>
          <a:p>
            <a:pPr marR="0" algn="l"/>
            <a:r>
              <a:rPr lang="ru-RU" smtClean="0"/>
              <a:t>– игра «Ринг ситуаций» – разыгрываются и обсуждаются ситуации, иллюстрирующие данную проблему;</a:t>
            </a:r>
          </a:p>
          <a:p>
            <a:pPr marR="0" algn="l"/>
            <a:r>
              <a:rPr lang="ru-RU" smtClean="0"/>
              <a:t>– журнал-эстафета на ту же тематику.</a:t>
            </a:r>
          </a:p>
          <a:p>
            <a:pPr marR="0" algn="l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57188"/>
            <a:ext cx="7854950" cy="5857875"/>
          </a:xfrm>
        </p:spPr>
        <p:txBody>
          <a:bodyPr/>
          <a:lstStyle/>
          <a:p>
            <a:pPr marR="0" algn="l"/>
            <a:r>
              <a:rPr lang="ru-RU" b="1" i="1" smtClean="0"/>
              <a:t> </a:t>
            </a:r>
            <a:endParaRPr lang="ru-RU" smtClean="0"/>
          </a:p>
          <a:p>
            <a:pPr marR="0" algn="l"/>
            <a:r>
              <a:rPr lang="ru-RU" sz="3600" b="1" i="1" smtClean="0"/>
              <a:t>5. Знакомство с документами, в которых фиксируются права детей.</a:t>
            </a:r>
            <a:endParaRPr lang="ru-RU" sz="3600" smtClean="0"/>
          </a:p>
          <a:p>
            <a:pPr marR="0" algn="l"/>
            <a:r>
              <a:rPr lang="ru-RU" smtClean="0"/>
              <a:t>Формы решения проблемы:</a:t>
            </a:r>
          </a:p>
          <a:p>
            <a:pPr marR="0" algn="l"/>
            <a:r>
              <a:rPr lang="ru-RU" smtClean="0"/>
              <a:t>– создание своего варианта Конвенции о правах ребенка – «Детский взгляд»: в рисунках, детским языком;</a:t>
            </a:r>
          </a:p>
          <a:p>
            <a:pPr marR="0" algn="l"/>
            <a:r>
              <a:rPr lang="ru-RU" smtClean="0"/>
              <a:t>– специальные ролевые игры;</a:t>
            </a:r>
          </a:p>
          <a:p>
            <a:pPr marR="0" algn="l"/>
            <a:r>
              <a:rPr lang="ru-RU" smtClean="0"/>
              <a:t>– коллективно-творческие дела на материале правовых документов.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1643074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200" dirty="0" err="1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Координационно</a:t>
            </a: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– педагогический компонент</a:t>
            </a:r>
            <a:b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     в работе по программе.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93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ru-RU" b="1" smtClean="0"/>
              <a:t> </a:t>
            </a:r>
            <a:endParaRPr lang="ru-RU" smtClean="0"/>
          </a:p>
        </p:txBody>
      </p:sp>
      <p:sp>
        <p:nvSpPr>
          <p:cNvPr id="39939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>
              <a:latin typeface="Constantia" pitchFamily="18" charset="0"/>
            </a:endParaRPr>
          </a:p>
        </p:txBody>
      </p:sp>
      <p:grpSp>
        <p:nvGrpSpPr>
          <p:cNvPr id="39940" name="Group 1"/>
          <p:cNvGrpSpPr>
            <a:grpSpLocks noChangeAspect="1"/>
          </p:cNvGrpSpPr>
          <p:nvPr/>
        </p:nvGrpSpPr>
        <p:grpSpPr bwMode="auto">
          <a:xfrm>
            <a:off x="357188" y="714375"/>
            <a:ext cx="8001000" cy="5572125"/>
            <a:chOff x="2347" y="2167"/>
            <a:chExt cx="7834" cy="7291"/>
          </a:xfrm>
        </p:grpSpPr>
        <p:sp>
          <p:nvSpPr>
            <p:cNvPr id="39941" name="AutoShape 19"/>
            <p:cNvSpPr>
              <a:spLocks noChangeAspect="1" noChangeArrowheads="1" noTextEdit="1"/>
            </p:cNvSpPr>
            <p:nvPr/>
          </p:nvSpPr>
          <p:spPr bwMode="auto">
            <a:xfrm>
              <a:off x="2347" y="2167"/>
              <a:ext cx="7834" cy="7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42" name="AutoShape 18"/>
            <p:cNvSpPr>
              <a:spLocks noChangeArrowheads="1"/>
            </p:cNvSpPr>
            <p:nvPr/>
          </p:nvSpPr>
          <p:spPr bwMode="auto">
            <a:xfrm>
              <a:off x="5027" y="2831"/>
              <a:ext cx="2000" cy="1215"/>
            </a:xfrm>
            <a:prstGeom prst="bevel">
              <a:avLst>
                <a:gd name="adj" fmla="val 12500"/>
              </a:avLst>
            </a:prstGeom>
            <a:solidFill>
              <a:srgbClr val="00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sz="1400" b="1">
                  <a:solidFill>
                    <a:schemeClr val="bg1"/>
                  </a:solidFill>
                  <a:cs typeface="Times New Roman" pitchFamily="18" charset="0"/>
                </a:rPr>
                <a:t>Начальник лагеря</a:t>
              </a: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30737" name="Rectangle 17"/>
            <p:cNvSpPr>
              <a:spLocks noChangeArrowheads="1"/>
            </p:cNvSpPr>
            <p:nvPr/>
          </p:nvSpPr>
          <p:spPr bwMode="auto">
            <a:xfrm>
              <a:off x="2627" y="4452"/>
              <a:ext cx="1867" cy="107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ru-RU" sz="1400" b="1">
                  <a:solidFill>
                    <a:schemeClr val="bg1"/>
                  </a:solidFill>
                  <a:cs typeface="Times New Roman" pitchFamily="18" charset="0"/>
                </a:rPr>
                <a:t>Координаторы дополнительного образования</a:t>
              </a: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30736" name="Rectangle 16"/>
            <p:cNvSpPr>
              <a:spLocks noChangeArrowheads="1"/>
            </p:cNvSpPr>
            <p:nvPr/>
          </p:nvSpPr>
          <p:spPr bwMode="auto">
            <a:xfrm>
              <a:off x="2493" y="6880"/>
              <a:ext cx="1733" cy="10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ru-RU" sz="1400" b="1">
                  <a:solidFill>
                    <a:schemeClr val="bg1"/>
                  </a:solidFill>
                  <a:cs typeface="Times New Roman" pitchFamily="18" charset="0"/>
                </a:rPr>
                <a:t>Родители</a:t>
              </a:r>
              <a:endParaRPr lang="ru-RU" sz="900">
                <a:solidFill>
                  <a:schemeClr val="bg1"/>
                </a:solidFill>
              </a:endParaRPr>
            </a:p>
            <a:p>
              <a:pPr algn="ctr" eaLnBrk="0" hangingPunct="0"/>
              <a:r>
                <a:rPr lang="ru-RU" sz="1400" b="1">
                  <a:solidFill>
                    <a:schemeClr val="bg1"/>
                  </a:solidFill>
                  <a:cs typeface="Times New Roman" pitchFamily="18" charset="0"/>
                </a:rPr>
                <a:t>воспитанников</a:t>
              </a: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30735" name="Rectangle 15"/>
            <p:cNvSpPr>
              <a:spLocks noChangeArrowheads="1"/>
            </p:cNvSpPr>
            <p:nvPr/>
          </p:nvSpPr>
          <p:spPr bwMode="auto">
            <a:xfrm>
              <a:off x="5160" y="7015"/>
              <a:ext cx="1599" cy="1321"/>
            </a:xfrm>
            <a:prstGeom prst="rect">
              <a:avLst/>
            </a:prstGeom>
            <a:solidFill>
              <a:srgbClr val="FFFF00"/>
            </a:solidFill>
            <a:ln w="9525">
              <a:noFill/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ru-RU" sz="1400" b="1">
                  <a:solidFill>
                    <a:schemeClr val="bg1"/>
                  </a:solidFill>
                  <a:cs typeface="Times New Roman" pitchFamily="18" charset="0"/>
                </a:rPr>
                <a:t>Система развития и воспитания личности</a:t>
              </a: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5160" y="4722"/>
              <a:ext cx="1467" cy="107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ru-RU" sz="1400" b="1">
                  <a:solidFill>
                    <a:schemeClr val="bg1"/>
                  </a:solidFill>
                  <a:cs typeface="Times New Roman" pitchFamily="18" charset="0"/>
                </a:rPr>
                <a:t>Воспитатели</a:t>
              </a:r>
              <a:endParaRPr lang="ru-RU" sz="900">
                <a:solidFill>
                  <a:schemeClr val="bg1"/>
                </a:solidFill>
              </a:endParaRPr>
            </a:p>
            <a:p>
              <a:pPr algn="ctr" eaLnBrk="0" hangingPunct="0"/>
              <a:r>
                <a:rPr lang="ru-RU" sz="1400" b="1">
                  <a:solidFill>
                    <a:schemeClr val="bg1"/>
                  </a:solidFill>
                  <a:cs typeface="Times New Roman" pitchFamily="18" charset="0"/>
                </a:rPr>
                <a:t>вожатые</a:t>
              </a:r>
              <a:endParaRPr lang="ru-RU" sz="900">
                <a:solidFill>
                  <a:schemeClr val="bg1"/>
                </a:solidFill>
              </a:endParaRPr>
            </a:p>
            <a:p>
              <a:pPr eaLnBrk="0" hangingPunct="0"/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30733" name="Rectangle 13"/>
            <p:cNvSpPr>
              <a:spLocks noChangeArrowheads="1"/>
            </p:cNvSpPr>
            <p:nvPr/>
          </p:nvSpPr>
          <p:spPr bwMode="auto">
            <a:xfrm>
              <a:off x="7733" y="6841"/>
              <a:ext cx="1733" cy="1080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ru-RU" sz="1400" b="1">
                  <a:solidFill>
                    <a:schemeClr val="bg1"/>
                  </a:solidFill>
                  <a:cs typeface="Times New Roman" pitchFamily="18" charset="0"/>
                </a:rPr>
                <a:t>Координаторы </a:t>
              </a:r>
              <a:endParaRPr lang="ru-RU" sz="900">
                <a:solidFill>
                  <a:schemeClr val="bg1"/>
                </a:solidFill>
              </a:endParaRPr>
            </a:p>
            <a:p>
              <a:pPr algn="ctr" eaLnBrk="0" hangingPunct="0"/>
              <a:r>
                <a:rPr lang="ru-RU" sz="1200" b="1">
                  <a:solidFill>
                    <a:schemeClr val="bg1"/>
                  </a:solidFill>
                  <a:cs typeface="Times New Roman" pitchFamily="18" charset="0"/>
                </a:rPr>
                <a:t>МЧС  и    ГИБДД</a:t>
              </a: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>
              <a:off x="7560" y="4452"/>
              <a:ext cx="1733" cy="1078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/>
              <a:r>
                <a:rPr lang="ru-RU" sz="1400" b="1">
                  <a:solidFill>
                    <a:schemeClr val="bg1"/>
                  </a:solidFill>
                  <a:cs typeface="Times New Roman" pitchFamily="18" charset="0"/>
                </a:rPr>
                <a:t>Координаторы  по направлениям деятельности</a:t>
              </a:r>
              <a:endParaRPr lang="ru-RU">
                <a:solidFill>
                  <a:schemeClr val="bg1"/>
                </a:solidFill>
              </a:endParaRPr>
            </a:p>
          </p:txBody>
        </p:sp>
        <p:sp>
          <p:nvSpPr>
            <p:cNvPr id="39949" name="Line 11"/>
            <p:cNvSpPr>
              <a:spLocks noChangeShapeType="1"/>
            </p:cNvSpPr>
            <p:nvPr/>
          </p:nvSpPr>
          <p:spPr bwMode="auto">
            <a:xfrm flipH="1">
              <a:off x="4227" y="3506"/>
              <a:ext cx="800" cy="9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50" name="Line 10"/>
            <p:cNvSpPr>
              <a:spLocks noChangeShapeType="1"/>
            </p:cNvSpPr>
            <p:nvPr/>
          </p:nvSpPr>
          <p:spPr bwMode="auto">
            <a:xfrm>
              <a:off x="7027" y="3506"/>
              <a:ext cx="800" cy="94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51" name="Line 9"/>
            <p:cNvSpPr>
              <a:spLocks noChangeShapeType="1"/>
            </p:cNvSpPr>
            <p:nvPr/>
          </p:nvSpPr>
          <p:spPr bwMode="auto">
            <a:xfrm flipH="1">
              <a:off x="4093" y="4046"/>
              <a:ext cx="1200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52" name="Line 8"/>
            <p:cNvSpPr>
              <a:spLocks noChangeShapeType="1"/>
            </p:cNvSpPr>
            <p:nvPr/>
          </p:nvSpPr>
          <p:spPr bwMode="auto">
            <a:xfrm>
              <a:off x="6760" y="4046"/>
              <a:ext cx="933" cy="27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53" name="Line 7"/>
            <p:cNvSpPr>
              <a:spLocks noChangeShapeType="1"/>
            </p:cNvSpPr>
            <p:nvPr/>
          </p:nvSpPr>
          <p:spPr bwMode="auto">
            <a:xfrm>
              <a:off x="5960" y="4046"/>
              <a:ext cx="0" cy="54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54" name="Line 6"/>
            <p:cNvSpPr>
              <a:spLocks noChangeShapeType="1"/>
            </p:cNvSpPr>
            <p:nvPr/>
          </p:nvSpPr>
          <p:spPr bwMode="auto">
            <a:xfrm>
              <a:off x="5960" y="5801"/>
              <a:ext cx="0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55" name="Line 5"/>
            <p:cNvSpPr>
              <a:spLocks noChangeShapeType="1"/>
            </p:cNvSpPr>
            <p:nvPr/>
          </p:nvSpPr>
          <p:spPr bwMode="auto">
            <a:xfrm>
              <a:off x="4493" y="5126"/>
              <a:ext cx="934" cy="18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56" name="Line 4"/>
            <p:cNvSpPr>
              <a:spLocks noChangeShapeType="1"/>
            </p:cNvSpPr>
            <p:nvPr/>
          </p:nvSpPr>
          <p:spPr bwMode="auto">
            <a:xfrm>
              <a:off x="4227" y="7286"/>
              <a:ext cx="800" cy="27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57" name="Line 3"/>
            <p:cNvSpPr>
              <a:spLocks noChangeShapeType="1"/>
            </p:cNvSpPr>
            <p:nvPr/>
          </p:nvSpPr>
          <p:spPr bwMode="auto">
            <a:xfrm flipH="1">
              <a:off x="6493" y="4991"/>
              <a:ext cx="1067" cy="189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9958" name="Line 2"/>
            <p:cNvSpPr>
              <a:spLocks noChangeShapeType="1"/>
            </p:cNvSpPr>
            <p:nvPr/>
          </p:nvSpPr>
          <p:spPr bwMode="auto">
            <a:xfrm flipH="1">
              <a:off x="6893" y="7286"/>
              <a:ext cx="667" cy="40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1214446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ТЕМАТИЧЕСКОЕ ПЛАНИРОВАНИЕ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ЛЕТНЕГО ОЗДОРОВИТЕЛЬНОГО ЛАГЕРЯ</a:t>
            </a:r>
            <a:b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85938"/>
            <a:ext cx="7854950" cy="4714875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</a:pPr>
            <a:r>
              <a:rPr lang="ru-RU" sz="2200" smtClean="0"/>
              <a:t>Дата ______ </a:t>
            </a:r>
            <a:r>
              <a:rPr lang="ru-RU" sz="2200" b="1" i="1" smtClean="0"/>
              <a:t>День знакомства</a:t>
            </a:r>
            <a:endParaRPr lang="ru-RU" sz="2200" smtClean="0"/>
          </a:p>
          <a:p>
            <a:pPr marR="0" algn="l">
              <a:lnSpc>
                <a:spcPct val="90000"/>
              </a:lnSpc>
            </a:pPr>
            <a:r>
              <a:rPr lang="ru-RU" sz="2200" smtClean="0"/>
              <a:t>9.30–10.00 – прием детей. Общий сбор-инструктаж(вводный) по организации лагерной смены.</a:t>
            </a:r>
          </a:p>
          <a:p>
            <a:pPr marR="0" algn="l">
              <a:lnSpc>
                <a:spcPct val="90000"/>
              </a:lnSpc>
            </a:pPr>
            <a:r>
              <a:rPr lang="ru-RU" sz="2200" smtClean="0"/>
              <a:t>10.00–10.30 – завтрак.</a:t>
            </a:r>
          </a:p>
          <a:p>
            <a:pPr marR="0" algn="l">
              <a:lnSpc>
                <a:spcPct val="90000"/>
              </a:lnSpc>
            </a:pPr>
            <a:r>
              <a:rPr lang="ru-RU" sz="2200" smtClean="0"/>
              <a:t>10.00–11.30 – Праздник «Открытие лагерной смены» - игровая программа.</a:t>
            </a:r>
          </a:p>
          <a:p>
            <a:pPr marR="0" algn="l">
              <a:lnSpc>
                <a:spcPct val="90000"/>
              </a:lnSpc>
            </a:pPr>
            <a:r>
              <a:rPr lang="ru-RU" sz="2200" smtClean="0"/>
              <a:t>11.30–12.30 – Инструктаж № 1 и № 2. «Занятие по ОБЖ», «Пожар в лесу».</a:t>
            </a:r>
          </a:p>
          <a:p>
            <a:pPr marR="0" algn="l">
              <a:lnSpc>
                <a:spcPct val="90000"/>
              </a:lnSpc>
            </a:pPr>
            <a:r>
              <a:rPr lang="ru-RU" sz="2200" smtClean="0"/>
              <a:t>12.30–13.00 – время творческих дел: выбор названия отряда, девиза, эмблемы, оформление отрядных уголков.</a:t>
            </a:r>
          </a:p>
          <a:p>
            <a:pPr marR="0" algn="l">
              <a:lnSpc>
                <a:spcPct val="90000"/>
              </a:lnSpc>
            </a:pPr>
            <a:r>
              <a:rPr lang="ru-RU" sz="2200" smtClean="0"/>
              <a:t>13.00–14.00 – обед.</a:t>
            </a:r>
          </a:p>
          <a:p>
            <a:pPr marR="0" algn="l">
              <a:lnSpc>
                <a:spcPct val="90000"/>
              </a:lnSpc>
            </a:pPr>
            <a:r>
              <a:rPr lang="ru-RU" sz="2200" smtClean="0"/>
              <a:t>14.00–15.15 – «Занятие по ОБЖ», «Пожар в лесу».</a:t>
            </a:r>
          </a:p>
          <a:p>
            <a:pPr marR="0" algn="l">
              <a:lnSpc>
                <a:spcPct val="90000"/>
              </a:lnSpc>
            </a:pPr>
            <a:r>
              <a:rPr lang="ru-RU" sz="2200" smtClean="0"/>
              <a:t>15.15 – 15.30 - подведение итогов дня.</a:t>
            </a:r>
          </a:p>
          <a:p>
            <a:pPr marR="0" algn="l">
              <a:lnSpc>
                <a:spcPct val="90000"/>
              </a:lnSpc>
            </a:pP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500042"/>
            <a:ext cx="7851648" cy="928694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Дата ______ 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День лагеря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857250"/>
            <a:ext cx="7854950" cy="5357813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</a:pPr>
            <a:r>
              <a:rPr lang="ru-RU" sz="2400" smtClean="0"/>
              <a:t>9.30–9.35 – прием детей.</a:t>
            </a:r>
          </a:p>
          <a:p>
            <a:pPr marR="0" algn="l">
              <a:lnSpc>
                <a:spcPct val="90000"/>
              </a:lnSpc>
            </a:pPr>
            <a:r>
              <a:rPr lang="ru-RU" sz="2400" smtClean="0"/>
              <a:t>9.35–10.00 – зарядка, линейка.</a:t>
            </a:r>
          </a:p>
          <a:p>
            <a:pPr marR="0" algn="l">
              <a:lnSpc>
                <a:spcPct val="90000"/>
              </a:lnSpc>
            </a:pPr>
            <a:r>
              <a:rPr lang="ru-RU" sz="2400" smtClean="0"/>
              <a:t>10.00–10.30 – завтрак.</a:t>
            </a:r>
          </a:p>
          <a:p>
            <a:pPr marR="0" algn="l">
              <a:lnSpc>
                <a:spcPct val="90000"/>
              </a:lnSpc>
            </a:pPr>
            <a:r>
              <a:rPr lang="ru-RU" sz="2400" smtClean="0"/>
              <a:t>10.30–11.00 – Занятие по технике безопасности. Инструкции №3 и №4.</a:t>
            </a:r>
          </a:p>
          <a:p>
            <a:pPr marR="0" algn="l">
              <a:lnSpc>
                <a:spcPct val="90000"/>
              </a:lnSpc>
            </a:pPr>
            <a:r>
              <a:rPr lang="ru-RU" sz="2400" smtClean="0"/>
              <a:t>11.00–12.00 – Мероприятие «ПДД. Дорожные знаки».</a:t>
            </a:r>
          </a:p>
          <a:p>
            <a:pPr marR="0" algn="l">
              <a:lnSpc>
                <a:spcPct val="90000"/>
              </a:lnSpc>
            </a:pPr>
            <a:r>
              <a:rPr lang="ru-RU" sz="2400" smtClean="0"/>
              <a:t>12.00–13.00 – время творческих дел: выбор органа самоуправления в отрядах лагеря, оформление отрядных уголков.</a:t>
            </a:r>
          </a:p>
          <a:p>
            <a:pPr marR="0" algn="l">
              <a:lnSpc>
                <a:spcPct val="90000"/>
              </a:lnSpc>
            </a:pPr>
            <a:r>
              <a:rPr lang="ru-RU" sz="2400" smtClean="0"/>
              <a:t>13.00–14.00 – обед.</a:t>
            </a:r>
          </a:p>
          <a:p>
            <a:pPr marR="0" algn="l">
              <a:lnSpc>
                <a:spcPct val="90000"/>
              </a:lnSpc>
            </a:pPr>
            <a:r>
              <a:rPr lang="ru-RU" sz="2400" smtClean="0"/>
              <a:t>14.00–15.00 –  Мероприятие «Мы пешеходы».</a:t>
            </a:r>
          </a:p>
          <a:p>
            <a:pPr marR="0" algn="l">
              <a:lnSpc>
                <a:spcPct val="90000"/>
              </a:lnSpc>
            </a:pPr>
            <a:r>
              <a:rPr lang="ru-RU" sz="2400" smtClean="0"/>
              <a:t>15.00-15.15 - Свободная деятельность по интересам.</a:t>
            </a:r>
          </a:p>
          <a:p>
            <a:pPr marR="0" algn="l">
              <a:lnSpc>
                <a:spcPct val="90000"/>
              </a:lnSpc>
            </a:pPr>
            <a:r>
              <a:rPr lang="ru-RU" sz="2400" smtClean="0"/>
              <a:t> 15.15 -15.30 – подведение итогов дня.</a:t>
            </a:r>
          </a:p>
          <a:p>
            <a:pPr marR="0" algn="l">
              <a:lnSpc>
                <a:spcPct val="90000"/>
              </a:lnSpc>
            </a:pPr>
            <a:endParaRPr lang="ru-RU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1928826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Дата ______ </a:t>
            </a:r>
            <a:r>
              <a:rPr lang="ru-RU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День закрытия лагерной смены</a:t>
            </a: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928813"/>
            <a:ext cx="7854950" cy="4357687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</a:pPr>
            <a:r>
              <a:rPr lang="ru-RU" sz="2400" smtClean="0"/>
              <a:t>9.30–9.35 – прием детей.</a:t>
            </a:r>
          </a:p>
          <a:p>
            <a:pPr marR="0" algn="l">
              <a:lnSpc>
                <a:spcPct val="90000"/>
              </a:lnSpc>
            </a:pPr>
            <a:r>
              <a:rPr lang="ru-RU" sz="2400" smtClean="0"/>
              <a:t>9.35–10.00 – зарядка, линейка.</a:t>
            </a:r>
          </a:p>
          <a:p>
            <a:pPr marR="0" algn="l">
              <a:lnSpc>
                <a:spcPct val="90000"/>
              </a:lnSpc>
            </a:pPr>
            <a:r>
              <a:rPr lang="ru-RU" sz="2400" smtClean="0"/>
              <a:t>10.00–10.30 – завтрак.</a:t>
            </a:r>
          </a:p>
          <a:p>
            <a:pPr marR="0" algn="l">
              <a:lnSpc>
                <a:spcPct val="90000"/>
              </a:lnSpc>
            </a:pPr>
            <a:r>
              <a:rPr lang="ru-RU" sz="2400" smtClean="0"/>
              <a:t>10.30–11.30 – Занимательная игротека.</a:t>
            </a:r>
          </a:p>
          <a:p>
            <a:pPr marR="0" algn="l">
              <a:lnSpc>
                <a:spcPct val="90000"/>
              </a:lnSpc>
            </a:pPr>
            <a:r>
              <a:rPr lang="ru-RU" sz="2400" smtClean="0"/>
              <a:t>11.30 – 12.30 - Концерт.</a:t>
            </a:r>
          </a:p>
          <a:p>
            <a:pPr marR="0" algn="l">
              <a:lnSpc>
                <a:spcPct val="90000"/>
              </a:lnSpc>
            </a:pPr>
            <a:r>
              <a:rPr lang="ru-RU" sz="2400" smtClean="0"/>
              <a:t>12.30 – 13.00  – ярмарка, награждение детей памятными подарками. </a:t>
            </a:r>
          </a:p>
          <a:p>
            <a:pPr marR="0" algn="l">
              <a:lnSpc>
                <a:spcPct val="90000"/>
              </a:lnSpc>
            </a:pPr>
            <a:r>
              <a:rPr lang="ru-RU" sz="2400" smtClean="0"/>
              <a:t>13.00–14.00 – обед.</a:t>
            </a:r>
          </a:p>
          <a:p>
            <a:pPr marR="0" algn="l">
              <a:lnSpc>
                <a:spcPct val="90000"/>
              </a:lnSpc>
            </a:pPr>
            <a:r>
              <a:rPr lang="ru-RU" sz="2400" smtClean="0"/>
              <a:t>     14.00–15.00 – закрытие смены в оздоровительном лагере «Лесное царство           Берендея».</a:t>
            </a:r>
          </a:p>
          <a:p>
            <a:pPr marR="0" algn="l">
              <a:lnSpc>
                <a:spcPct val="90000"/>
              </a:lnSpc>
            </a:pPr>
            <a:r>
              <a:rPr lang="ru-RU" sz="2400" smtClean="0"/>
              <a:t>     15.00 – 15.30 - «Танцевальный коктейль».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642942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GB" dirty="0" err="1" smtClean="0">
                <a:latin typeface="Times New Roman" pitchFamily="18" charset="0"/>
                <a:cs typeface="Times New Roman" pitchFamily="18" charset="0"/>
              </a:rPr>
              <a:t>Литература</a:t>
            </a:r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285875"/>
            <a:ext cx="7854950" cy="3695700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В.А.Сухомлинский «Методика воспитания коллектива» </a:t>
            </a:r>
          </a:p>
          <a:p>
            <a:pPr marR="0" algn="l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К.Д. Ушинский «О нравственном элементе в воспитании»</a:t>
            </a:r>
          </a:p>
          <a:p>
            <a:pPr marR="0" algn="l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М.Г.Рахимов «Совместно укреплять и возвышать Россию»</a:t>
            </a:r>
          </a:p>
          <a:p>
            <a:pPr marR="0" algn="l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Н.Е. Щуркова «Классный час»</a:t>
            </a:r>
          </a:p>
          <a:p>
            <a:pPr marR="0" algn="l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А.С.Макаренко «О воспитании: золотой фонд педагогики»</a:t>
            </a:r>
          </a:p>
          <a:p>
            <a:pPr marR="0" algn="l">
              <a:lnSpc>
                <a:spcPct val="90000"/>
              </a:lnSpc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642938"/>
            <a:ext cx="8181975" cy="5214937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</a:pPr>
            <a:r>
              <a:rPr lang="ru-RU" sz="3900" b="1" smtClean="0"/>
              <a:t>Актуальность программы </a:t>
            </a:r>
            <a:r>
              <a:rPr lang="ru-RU" smtClean="0"/>
              <a:t>обусловлена  тем, что летние каникулы составляют значительную часть годового объема свободного времени школьников, но далеко не все родители могут предоставить своему ребенку полноценный, правильно организованный отдых.</a:t>
            </a:r>
          </a:p>
          <a:p>
            <a:pPr marR="0" algn="l">
              <a:lnSpc>
                <a:spcPct val="90000"/>
              </a:lnSpc>
            </a:pPr>
            <a:r>
              <a:rPr lang="ru-RU" smtClean="0"/>
              <a:t>Во время летних каникул происходит разрядка накопившейся за год напряженности, восстановление израсходованных сил, здоровья, развитие творческого потенциала. Эти функции выполняет летний лагерь с дневным пребыванием детей. За несколько месяцев до начала работы лагеря проводится большая подготовительная работа.</a:t>
            </a:r>
          </a:p>
          <a:p>
            <a:pPr marR="0" algn="l">
              <a:lnSpc>
                <a:spcPct val="90000"/>
              </a:lnSpc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7" name="Picture 4" descr="TR01038995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986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7467600" cy="1296987"/>
          </a:xfrm>
        </p:spPr>
        <p:txBody>
          <a:bodyPr tIns="40801"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903436"/>
                </a:solidFill>
                <a:latin typeface="Times New Roman" pitchFamily="18" charset="0"/>
                <a:cs typeface="Times New Roman" pitchFamily="18" charset="0"/>
              </a:rPr>
              <a:t>Ресурсное обеспечение программы:</a:t>
            </a:r>
          </a:p>
        </p:txBody>
      </p:sp>
      <p:sp>
        <p:nvSpPr>
          <p:cNvPr id="45059" name="Rectangle 3"/>
          <p:cNvSpPr>
            <a:spLocks noGrp="1"/>
          </p:cNvSpPr>
          <p:nvPr>
            <p:ph type="body" idx="4294967295"/>
          </p:nvPr>
        </p:nvSpPr>
        <p:spPr/>
        <p:txBody>
          <a:bodyPr lIns="81601" tIns="40801" rIns="81601" bIns="40801"/>
          <a:lstStyle/>
          <a:p>
            <a:pPr marL="457200" indent="-457200">
              <a:buFont typeface="Wingdings" pitchFamily="2" charset="2"/>
              <a:buAutoNum type="arabicPeriod"/>
            </a:pPr>
            <a:r>
              <a:rPr lang="ru-RU" sz="1600" smtClean="0"/>
              <a:t>Оборудованные учебные кабинеты в отрядные комнаты.</a:t>
            </a:r>
          </a:p>
          <a:p>
            <a:pPr marL="1074738" lvl="2" indent="-341313">
              <a:buFont typeface="Wingdings 2" pitchFamily="18" charset="2"/>
              <a:buNone/>
            </a:pPr>
            <a:r>
              <a:rPr lang="ru-RU" sz="1200" smtClean="0"/>
              <a:t>а) сканер,</a:t>
            </a:r>
          </a:p>
          <a:p>
            <a:pPr marL="1074738" lvl="2" indent="-341313">
              <a:buFont typeface="Wingdings 2" pitchFamily="18" charset="2"/>
              <a:buNone/>
            </a:pPr>
            <a:r>
              <a:rPr lang="ru-RU" sz="1200" smtClean="0"/>
              <a:t>б) компьютеры,</a:t>
            </a:r>
          </a:p>
          <a:p>
            <a:pPr marL="1074738" lvl="2" indent="-341313">
              <a:buFont typeface="Wingdings 2" pitchFamily="18" charset="2"/>
              <a:buNone/>
            </a:pPr>
            <a:r>
              <a:rPr lang="ru-RU" sz="1200" smtClean="0"/>
              <a:t>в) проектор,</a:t>
            </a:r>
          </a:p>
          <a:p>
            <a:pPr marL="1074738" lvl="2" indent="-341313">
              <a:buFont typeface="Wingdings 2" pitchFamily="18" charset="2"/>
              <a:buNone/>
            </a:pPr>
            <a:r>
              <a:rPr lang="ru-RU" sz="1200" smtClean="0"/>
              <a:t>г) принтер,</a:t>
            </a:r>
          </a:p>
          <a:p>
            <a:pPr marL="1074738" lvl="2" indent="-341313">
              <a:buFont typeface="Wingdings 2" pitchFamily="18" charset="2"/>
              <a:buNone/>
            </a:pPr>
            <a:r>
              <a:rPr lang="ru-RU" sz="1200" smtClean="0"/>
              <a:t>д) столы, стулья, скамейки,</a:t>
            </a:r>
          </a:p>
          <a:p>
            <a:pPr marL="1074738" lvl="2" indent="-341313">
              <a:buFont typeface="Wingdings 2" pitchFamily="18" charset="2"/>
              <a:buNone/>
            </a:pPr>
            <a:r>
              <a:rPr lang="ru-RU" sz="1200" smtClean="0"/>
              <a:t>е) альбомы, кисти, краски, гуашь, пластилин, природные материалы  и др.,</a:t>
            </a:r>
          </a:p>
          <a:p>
            <a:pPr marL="1074738" lvl="2" indent="-341313">
              <a:buFont typeface="Wingdings 2" pitchFamily="18" charset="2"/>
              <a:buNone/>
            </a:pPr>
            <a:endParaRPr lang="ru-RU" sz="1200" smtClean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z="1600" smtClean="0"/>
              <a:t>Комната отдыха для обучающихся.</a:t>
            </a:r>
          </a:p>
          <a:p>
            <a:pPr marL="1074738" lvl="2" indent="-341313">
              <a:buFont typeface="Wingdings 2" pitchFamily="18" charset="2"/>
              <a:buNone/>
            </a:pPr>
            <a:r>
              <a:rPr lang="ru-RU" sz="1200" smtClean="0"/>
              <a:t>а) телевизор,</a:t>
            </a:r>
          </a:p>
          <a:p>
            <a:pPr marL="1074738" lvl="2" indent="-341313">
              <a:buFont typeface="Wingdings 2" pitchFamily="18" charset="2"/>
              <a:buNone/>
            </a:pPr>
            <a:r>
              <a:rPr lang="ru-RU" sz="1200" smtClean="0"/>
              <a:t>б) </a:t>
            </a:r>
            <a:r>
              <a:rPr lang="en-US" sz="1200" smtClean="0"/>
              <a:t>DVD</a:t>
            </a:r>
            <a:r>
              <a:rPr lang="ru-RU" sz="1200" smtClean="0"/>
              <a:t> плеер,</a:t>
            </a:r>
          </a:p>
          <a:p>
            <a:pPr marL="1074738" lvl="2" indent="-341313">
              <a:buFont typeface="Wingdings 2" pitchFamily="18" charset="2"/>
              <a:buNone/>
            </a:pPr>
            <a:r>
              <a:rPr lang="ru-RU" sz="1200" smtClean="0"/>
              <a:t>в) ковровые дорожки,</a:t>
            </a:r>
          </a:p>
          <a:p>
            <a:pPr marL="1074738" lvl="2" indent="-341313">
              <a:buFont typeface="Wingdings 2" pitchFamily="18" charset="2"/>
              <a:buNone/>
            </a:pPr>
            <a:r>
              <a:rPr lang="ru-RU" sz="1200" smtClean="0"/>
              <a:t>г) тренажеры,</a:t>
            </a:r>
          </a:p>
          <a:p>
            <a:pPr marL="1074738" lvl="2" indent="-341313">
              <a:buFont typeface="Wingdings 2" pitchFamily="18" charset="2"/>
              <a:buNone/>
            </a:pPr>
            <a:r>
              <a:rPr lang="ru-RU" sz="1200" smtClean="0"/>
              <a:t>д) музыкальный центр,</a:t>
            </a:r>
          </a:p>
          <a:p>
            <a:pPr marL="1074738" lvl="2" indent="-341313">
              <a:buFont typeface="Wingdings 2" pitchFamily="18" charset="2"/>
              <a:buNone/>
            </a:pPr>
            <a:endParaRPr lang="ru-RU" sz="1200" smtClean="0"/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z="1600" smtClean="0"/>
              <a:t>Оборудованный спортивный зал и спортивная площадка (игровое оборудование, гимнастические снаряды, шведская стенка).</a:t>
            </a:r>
          </a:p>
          <a:p>
            <a:pPr marL="457200" indent="-457200">
              <a:buFont typeface="Wingdings" pitchFamily="2" charset="2"/>
              <a:buAutoNum type="arabicPeriod"/>
            </a:pPr>
            <a:r>
              <a:rPr lang="ru-RU" sz="1600" smtClean="0"/>
              <a:t>Столовая на необходимое количество посадочных мест.</a:t>
            </a:r>
          </a:p>
          <a:p>
            <a:pPr marL="457200" indent="-457200">
              <a:buFont typeface="Wingdings" pitchFamily="2" charset="2"/>
              <a:buAutoNum type="arabicPeriod"/>
            </a:pPr>
            <a:endParaRPr lang="ru-RU" sz="1600" smtClean="0"/>
          </a:p>
        </p:txBody>
      </p:sp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428604"/>
            <a:ext cx="5429288" cy="842954"/>
          </a:xfrm>
        </p:spPr>
        <p:txBody>
          <a:bodyPr>
            <a:normAutofit fontScale="90000"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ru-RU" sz="6000" dirty="0" smtClean="0">
                <a:solidFill>
                  <a:srgbClr val="903436"/>
                </a:solidFill>
                <a:latin typeface="Comic Sans MS" pitchFamily="66" charset="0"/>
              </a:rPr>
              <a:t>ЖЕЛАЕМ ВАМ: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1714500"/>
            <a:ext cx="5967413" cy="3929063"/>
          </a:xfrm>
        </p:spPr>
        <p:txBody>
          <a:bodyPr>
            <a:normAutofit/>
          </a:bodyPr>
          <a:lstStyle/>
          <a:p>
            <a:pPr marL="409575" marR="0" indent="-287338" algn="l">
              <a:lnSpc>
                <a:spcPct val="80000"/>
              </a:lnSpc>
            </a:pPr>
            <a:r>
              <a:rPr lang="ru-RU" sz="2400" b="1" smtClean="0">
                <a:solidFill>
                  <a:srgbClr val="FFFF00"/>
                </a:solidFill>
                <a:latin typeface="Comic Sans MS" pitchFamily="66" charset="0"/>
              </a:rPr>
              <a:t>Сделать свой выбор</a:t>
            </a:r>
          </a:p>
          <a:p>
            <a:pPr marL="409575" marR="0" indent="-287338" algn="l">
              <a:lnSpc>
                <a:spcPct val="80000"/>
              </a:lnSpc>
            </a:pPr>
            <a:r>
              <a:rPr lang="ru-RU" sz="2400" b="1" smtClean="0">
                <a:solidFill>
                  <a:srgbClr val="FFFF00"/>
                </a:solidFill>
                <a:latin typeface="Comic Sans MS" pitchFamily="66" charset="0"/>
              </a:rPr>
              <a:t>Никогда не болеть</a:t>
            </a:r>
          </a:p>
          <a:p>
            <a:pPr marL="409575" marR="0" indent="-287338" algn="l">
              <a:lnSpc>
                <a:spcPct val="80000"/>
              </a:lnSpc>
            </a:pPr>
            <a:r>
              <a:rPr lang="ru-RU" sz="2400" b="1" smtClean="0">
                <a:solidFill>
                  <a:srgbClr val="FFFF00"/>
                </a:solidFill>
                <a:latin typeface="Comic Sans MS" pitchFamily="66" charset="0"/>
              </a:rPr>
              <a:t>Ладить со своими детьми</a:t>
            </a:r>
          </a:p>
          <a:p>
            <a:pPr marL="409575" marR="0" indent="-287338" algn="l">
              <a:lnSpc>
                <a:spcPct val="80000"/>
              </a:lnSpc>
            </a:pPr>
            <a:r>
              <a:rPr lang="ru-RU" sz="2400" b="1" smtClean="0">
                <a:solidFill>
                  <a:srgbClr val="FFFF00"/>
                </a:solidFill>
                <a:latin typeface="Comic Sans MS" pitchFamily="66" charset="0"/>
              </a:rPr>
              <a:t>Правильно питаться и учить этому детей</a:t>
            </a:r>
          </a:p>
          <a:p>
            <a:pPr marL="409575" marR="0" indent="-287338" algn="l">
              <a:lnSpc>
                <a:spcPct val="80000"/>
              </a:lnSpc>
            </a:pPr>
            <a:r>
              <a:rPr lang="ru-RU" sz="2400" b="1" smtClean="0">
                <a:solidFill>
                  <a:srgbClr val="FFFF00"/>
                </a:solidFill>
                <a:latin typeface="Comic Sans MS" pitchFamily="66" charset="0"/>
              </a:rPr>
              <a:t>Быть бодрыми</a:t>
            </a:r>
          </a:p>
          <a:p>
            <a:pPr marL="409575" marR="0" indent="-287338" algn="l">
              <a:lnSpc>
                <a:spcPct val="80000"/>
              </a:lnSpc>
            </a:pPr>
            <a:r>
              <a:rPr lang="ru-RU" sz="2400" b="1" smtClean="0">
                <a:solidFill>
                  <a:srgbClr val="FFFF00"/>
                </a:solidFill>
                <a:latin typeface="Comic Sans MS" pitchFamily="66" charset="0"/>
              </a:rPr>
              <a:t>Всегда находиться в движении и активности</a:t>
            </a:r>
          </a:p>
          <a:p>
            <a:pPr marL="409575" marR="0" indent="-287338" algn="l">
              <a:lnSpc>
                <a:spcPct val="80000"/>
              </a:lnSpc>
            </a:pPr>
            <a:r>
              <a:rPr lang="ru-RU" sz="2400" b="1" smtClean="0">
                <a:solidFill>
                  <a:srgbClr val="FFFF00"/>
                </a:solidFill>
                <a:latin typeface="Comic Sans MS" pitchFamily="66" charset="0"/>
              </a:rPr>
              <a:t>Любви, счастья, радости, тепла</a:t>
            </a:r>
          </a:p>
          <a:p>
            <a:pPr marL="409575" marR="0" indent="-287338" algn="l">
              <a:lnSpc>
                <a:spcPct val="80000"/>
              </a:lnSpc>
            </a:pPr>
            <a:r>
              <a:rPr lang="ru-RU" sz="2400" b="1" smtClean="0">
                <a:solidFill>
                  <a:srgbClr val="FFFF00"/>
                </a:solidFill>
                <a:latin typeface="Comic Sans MS" pitchFamily="66" charset="0"/>
              </a:rPr>
              <a:t>Вершить добрые дела.</a:t>
            </a:r>
          </a:p>
          <a:p>
            <a:pPr marL="409575" marR="0" indent="-287338" algn="ctr">
              <a:lnSpc>
                <a:spcPct val="80000"/>
              </a:lnSpc>
            </a:pPr>
            <a:r>
              <a:rPr lang="ru-RU" sz="2400" b="1" smtClean="0">
                <a:solidFill>
                  <a:srgbClr val="FF0000"/>
                </a:solidFill>
                <a:latin typeface="Comic Sans MS" pitchFamily="66" charset="0"/>
              </a:rPr>
              <a:t>Спасибо за внимание</a:t>
            </a:r>
          </a:p>
          <a:p>
            <a:pPr marL="409575" marR="0" indent="-287338" algn="l">
              <a:lnSpc>
                <a:spcPct val="80000"/>
              </a:lnSpc>
            </a:pPr>
            <a:endParaRPr lang="ru-RU" sz="2400" smtClean="0"/>
          </a:p>
        </p:txBody>
      </p:sp>
      <p:pic>
        <p:nvPicPr>
          <p:cNvPr id="48131" name="Picture 2" descr="C:\КАРТИНКИ и АНИМАШКИ\Анимационные картинки\солнышки\s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500813" y="0"/>
            <a:ext cx="2120900" cy="175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2" name="Picture 3" descr="C:\КАРТИНКИ и АНИМАШКИ\Анимационные картинки\flowers1.files\b3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00" y="2286000"/>
            <a:ext cx="2257425" cy="218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3" name="Picture 4" descr="C:\КАРТИНКИ и АНИМАШКИ\Анимационные картинки\flowers1.files\b1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5500688"/>
            <a:ext cx="1350962" cy="1112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8134" name="Picture 3" descr="I:\Лето 2011\100_0885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05500" y="4643438"/>
            <a:ext cx="2738438" cy="192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571500"/>
            <a:ext cx="7854950" cy="5572125"/>
          </a:xfrm>
        </p:spPr>
        <p:txBody>
          <a:bodyPr>
            <a:normAutofit/>
          </a:bodyPr>
          <a:lstStyle/>
          <a:p>
            <a:pPr marR="0" algn="l">
              <a:lnSpc>
                <a:spcPct val="90000"/>
              </a:lnSpc>
            </a:pPr>
            <a:r>
              <a:rPr lang="ru-RU" sz="2200" b="1" smtClean="0"/>
              <a:t>Программа разработана с учетом следующих законодательных нормативно-правовых документов:</a:t>
            </a:r>
          </a:p>
          <a:p>
            <a:pPr marR="0" algn="l">
              <a:lnSpc>
                <a:spcPct val="90000"/>
              </a:lnSpc>
            </a:pPr>
            <a:r>
              <a:rPr lang="ru-RU" sz="2200" smtClean="0"/>
              <a:t>– Конвенцией ООН о правах ребенка;</a:t>
            </a:r>
          </a:p>
          <a:p>
            <a:pPr marR="0" algn="l">
              <a:lnSpc>
                <a:spcPct val="90000"/>
              </a:lnSpc>
            </a:pPr>
            <a:r>
              <a:rPr lang="ru-RU" sz="2200" smtClean="0"/>
              <a:t>– Конституцией РФ;</a:t>
            </a:r>
          </a:p>
          <a:p>
            <a:pPr marR="0" algn="l">
              <a:lnSpc>
                <a:spcPct val="90000"/>
              </a:lnSpc>
            </a:pPr>
            <a:r>
              <a:rPr lang="ru-RU" sz="2200" smtClean="0"/>
              <a:t>– Законом РФ «Об образовании»;</a:t>
            </a:r>
          </a:p>
          <a:p>
            <a:pPr marR="0" algn="l">
              <a:lnSpc>
                <a:spcPct val="90000"/>
              </a:lnSpc>
            </a:pPr>
            <a:r>
              <a:rPr lang="ru-RU" sz="2200" smtClean="0"/>
              <a:t>– Федеральным законом «Об основных гарантиях прав ребенка в Российской Федерации» от 24.07.98 г. № 124-Ф3;</a:t>
            </a:r>
          </a:p>
          <a:p>
            <a:pPr marR="0" algn="l">
              <a:lnSpc>
                <a:spcPct val="90000"/>
              </a:lnSpc>
            </a:pPr>
            <a:r>
              <a:rPr lang="ru-RU" sz="2200" smtClean="0"/>
              <a:t>– Трудовым  кодексом  Российской  Федерации  от  30.12.2001 г. № 197-Ф3;</a:t>
            </a:r>
          </a:p>
          <a:p>
            <a:pPr marR="0" algn="l">
              <a:lnSpc>
                <a:spcPct val="90000"/>
              </a:lnSpc>
            </a:pPr>
            <a:r>
              <a:rPr lang="ru-RU" sz="2200" smtClean="0"/>
              <a:t>– Федеральным законом «О внесении изменений и дополнений в закон РФ «О защите прав потребителей и кодекс РСФСР «Об административных нарушениях» от 09.01.96 г. № 2-ФЗ;</a:t>
            </a:r>
          </a:p>
          <a:p>
            <a:pPr marR="0" algn="l">
              <a:lnSpc>
                <a:spcPct val="90000"/>
              </a:lnSpc>
            </a:pPr>
            <a:r>
              <a:rPr lang="ru-RU" sz="2200" smtClean="0"/>
              <a:t>– Об учреждении порядка проведения смен профильных лагерей, с дневным пребыванием, лагерей труда и отдыха. Приказ Минобразования РФ от 13.07.2001 г. № 2688.</a:t>
            </a:r>
          </a:p>
          <a:p>
            <a:pPr marR="0" algn="l">
              <a:lnSpc>
                <a:spcPct val="90000"/>
              </a:lnSpc>
            </a:pPr>
            <a:endParaRPr lang="ru-RU" sz="2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571480"/>
            <a:ext cx="7772400" cy="121444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/>
              <a:t>Цели:</a:t>
            </a:r>
            <a:endParaRPr lang="ru-RU"/>
          </a:p>
        </p:txBody>
      </p:sp>
      <p:sp>
        <p:nvSpPr>
          <p:cNvPr id="18434" name="Текст 2"/>
          <p:cNvSpPr>
            <a:spLocks noGrp="1"/>
          </p:cNvSpPr>
          <p:nvPr>
            <p:ph type="body" idx="1"/>
          </p:nvPr>
        </p:nvSpPr>
        <p:spPr>
          <a:xfrm>
            <a:off x="530225" y="2000250"/>
            <a:ext cx="7772400" cy="4071938"/>
          </a:xfrm>
        </p:spPr>
        <p:txBody>
          <a:bodyPr/>
          <a:lstStyle/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Воспитание и </a:t>
            </a:r>
            <a:r>
              <a:rPr lang="ru-RU" smtClean="0"/>
              <a:t> </a:t>
            </a:r>
            <a:r>
              <a:rPr lang="en-GB" smtClean="0"/>
              <a:t>развитие </a:t>
            </a:r>
            <a:r>
              <a:rPr lang="ru-RU" smtClean="0"/>
              <a:t> </a:t>
            </a:r>
            <a:r>
              <a:rPr lang="en-GB" smtClean="0"/>
              <a:t>высоконравственного, ответственного, инициативного, компетентного и толерантного гражданина России.</a:t>
            </a:r>
            <a:r>
              <a:rPr lang="ru-RU" smtClean="0"/>
              <a:t> 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ru-RU" smtClean="0"/>
              <a:t>Ориентирование  на личность и ее саморазвитие в конкретных педагогических системах, в том числе в летних оздоровительных лагерях. </a:t>
            </a:r>
            <a:endParaRPr lang="en-GB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smtClean="0"/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smtClean="0"/>
              <a:t>Социально – педагогическая </a:t>
            </a:r>
            <a:r>
              <a:rPr lang="ru-RU" smtClean="0"/>
              <a:t> </a:t>
            </a:r>
            <a:r>
              <a:rPr lang="en-GB" smtClean="0"/>
              <a:t>поддержка</a:t>
            </a:r>
            <a:r>
              <a:rPr lang="ru-RU" smtClean="0"/>
              <a:t> </a:t>
            </a:r>
            <a:r>
              <a:rPr lang="en-GB" smtClean="0"/>
              <a:t> становления духовно – нравственной личности</a:t>
            </a:r>
          </a:p>
          <a:p>
            <a:pPr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Текст 2"/>
          <p:cNvSpPr>
            <a:spLocks noGrp="1"/>
          </p:cNvSpPr>
          <p:nvPr>
            <p:ph type="body" idx="1"/>
          </p:nvPr>
        </p:nvSpPr>
        <p:spPr>
          <a:xfrm>
            <a:off x="357188" y="0"/>
            <a:ext cx="4140200" cy="1357313"/>
          </a:xfrm>
        </p:spPr>
        <p:txBody>
          <a:bodyPr/>
          <a:lstStyle/>
          <a:p>
            <a:r>
              <a:rPr lang="en-GB" smtClean="0"/>
              <a:t>Задача 1:</a:t>
            </a:r>
            <a:endParaRPr lang="ru-RU" smtClean="0"/>
          </a:p>
        </p:txBody>
      </p:sp>
      <p:sp>
        <p:nvSpPr>
          <p:cNvPr id="19458" name="Текст 3"/>
          <p:cNvSpPr>
            <a:spLocks noGrp="1"/>
          </p:cNvSpPr>
          <p:nvPr>
            <p:ph type="body" sz="half" idx="3"/>
          </p:nvPr>
        </p:nvSpPr>
        <p:spPr>
          <a:xfrm>
            <a:off x="357188" y="2857500"/>
            <a:ext cx="4184650" cy="1000125"/>
          </a:xfrm>
        </p:spPr>
        <p:txBody>
          <a:bodyPr/>
          <a:lstStyle/>
          <a:p>
            <a:r>
              <a:rPr lang="en-GB" smtClean="0"/>
              <a:t>Задача 2.</a:t>
            </a:r>
            <a:endParaRPr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85750" y="1071563"/>
            <a:ext cx="4211638" cy="1643062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GB" dirty="0" err="1" smtClean="0"/>
              <a:t>Воспитание</a:t>
            </a:r>
            <a:r>
              <a:rPr lang="en-GB" dirty="0" smtClean="0"/>
              <a:t> </a:t>
            </a:r>
            <a:r>
              <a:rPr lang="en-GB" dirty="0" err="1" smtClean="0"/>
              <a:t>гражданственности</a:t>
            </a:r>
            <a:r>
              <a:rPr lang="en-GB" dirty="0" smtClean="0"/>
              <a:t>, патриотизма, </a:t>
            </a:r>
            <a:r>
              <a:rPr lang="en-GB" dirty="0" err="1" smtClean="0"/>
              <a:t>уважения</a:t>
            </a:r>
            <a:r>
              <a:rPr lang="en-GB" dirty="0" smtClean="0"/>
              <a:t> к </a:t>
            </a:r>
            <a:r>
              <a:rPr lang="en-GB" dirty="0" err="1" smtClean="0"/>
              <a:t>правам</a:t>
            </a:r>
            <a:r>
              <a:rPr lang="en-GB" dirty="0" smtClean="0"/>
              <a:t>, </a:t>
            </a:r>
            <a:r>
              <a:rPr lang="en-GB" dirty="0" err="1" smtClean="0"/>
              <a:t>свободам</a:t>
            </a:r>
            <a:r>
              <a:rPr lang="en-GB" dirty="0" smtClean="0"/>
              <a:t> и </a:t>
            </a:r>
            <a:r>
              <a:rPr lang="en-GB" dirty="0" err="1" smtClean="0"/>
              <a:t>обязанностям</a:t>
            </a:r>
            <a:r>
              <a:rPr lang="en-GB" dirty="0" smtClean="0"/>
              <a:t>;</a:t>
            </a:r>
          </a:p>
        </p:txBody>
      </p:sp>
      <p:sp>
        <p:nvSpPr>
          <p:cNvPr id="19460" name="Содержимое 5"/>
          <p:cNvSpPr>
            <a:spLocks noGrp="1"/>
          </p:cNvSpPr>
          <p:nvPr>
            <p:ph sz="quarter" idx="4"/>
          </p:nvPr>
        </p:nvSpPr>
        <p:spPr>
          <a:xfrm>
            <a:off x="428625" y="4071938"/>
            <a:ext cx="4143375" cy="2146300"/>
          </a:xfrm>
        </p:spPr>
        <p:txBody>
          <a:bodyPr/>
          <a:lstStyle/>
          <a:p>
            <a:r>
              <a:rPr lang="en-GB" sz="2400" smtClean="0"/>
              <a:t>Воспитание нравственных чувств</a:t>
            </a:r>
            <a:r>
              <a:rPr lang="ru-RU" sz="2400" smtClean="0"/>
              <a:t>,</a:t>
            </a:r>
            <a:r>
              <a:rPr lang="en-GB" sz="2400" smtClean="0"/>
              <a:t> этического сознания</a:t>
            </a:r>
            <a:r>
              <a:rPr lang="ru-RU" sz="2400" smtClean="0"/>
              <a:t> и </a:t>
            </a:r>
            <a:r>
              <a:rPr lang="en-GB" sz="2400" smtClean="0"/>
              <a:t> ценностного отношения к природе (экологическое воспитание)</a:t>
            </a:r>
            <a:endParaRPr lang="ru-RU" sz="2400" smtClean="0"/>
          </a:p>
        </p:txBody>
      </p:sp>
      <p:pic>
        <p:nvPicPr>
          <p:cNvPr id="19462" name="Picture 2" descr="I:\детский лагерь. лето 2010г\100_373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2313" y="3357563"/>
            <a:ext cx="1928812" cy="257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Текст 2"/>
          <p:cNvSpPr>
            <a:spLocks noGrp="1"/>
          </p:cNvSpPr>
          <p:nvPr>
            <p:ph type="body" idx="1"/>
          </p:nvPr>
        </p:nvSpPr>
        <p:spPr>
          <a:xfrm>
            <a:off x="4643438" y="357188"/>
            <a:ext cx="4143375" cy="642937"/>
          </a:xfrm>
        </p:spPr>
        <p:txBody>
          <a:bodyPr/>
          <a:lstStyle/>
          <a:p>
            <a:r>
              <a:rPr lang="en-GB" smtClean="0"/>
              <a:t>Задача 3.</a:t>
            </a:r>
            <a:endParaRPr lang="ru-RU" smtClean="0"/>
          </a:p>
        </p:txBody>
      </p:sp>
      <p:sp>
        <p:nvSpPr>
          <p:cNvPr id="20482" name="Текст 3"/>
          <p:cNvSpPr>
            <a:spLocks noGrp="1"/>
          </p:cNvSpPr>
          <p:nvPr>
            <p:ph type="body" sz="half" idx="3"/>
          </p:nvPr>
        </p:nvSpPr>
        <p:spPr>
          <a:xfrm>
            <a:off x="357188" y="2928938"/>
            <a:ext cx="3786187" cy="654050"/>
          </a:xfrm>
        </p:spPr>
        <p:txBody>
          <a:bodyPr/>
          <a:lstStyle/>
          <a:p>
            <a:r>
              <a:rPr lang="en-GB" smtClean="0"/>
              <a:t>Задача 4.</a:t>
            </a:r>
            <a:endParaRPr lang="ru-RU" smtClean="0"/>
          </a:p>
        </p:txBody>
      </p:sp>
      <p:sp>
        <p:nvSpPr>
          <p:cNvPr id="20483" name="Содержимое 4"/>
          <p:cNvSpPr>
            <a:spLocks noGrp="1"/>
          </p:cNvSpPr>
          <p:nvPr>
            <p:ph sz="quarter" idx="2"/>
          </p:nvPr>
        </p:nvSpPr>
        <p:spPr>
          <a:xfrm>
            <a:off x="4714875" y="1071563"/>
            <a:ext cx="4040188" cy="1143000"/>
          </a:xfrm>
        </p:spPr>
        <p:txBody>
          <a:bodyPr/>
          <a:lstStyle/>
          <a:p>
            <a:r>
              <a:rPr lang="en-GB" sz="2400" smtClean="0"/>
              <a:t>Воспитание трудолюбия, творческого отношения к </a:t>
            </a:r>
            <a:r>
              <a:rPr lang="ru-RU" sz="2400" smtClean="0"/>
              <a:t>организованному отдыху</a:t>
            </a:r>
            <a:r>
              <a:rPr lang="en-GB" sz="2400" smtClean="0"/>
              <a:t>.</a:t>
            </a:r>
            <a:endParaRPr lang="ru-RU" smtClean="0"/>
          </a:p>
        </p:txBody>
      </p:sp>
      <p:sp>
        <p:nvSpPr>
          <p:cNvPr id="20484" name="Содержимое 5"/>
          <p:cNvSpPr>
            <a:spLocks noGrp="1"/>
          </p:cNvSpPr>
          <p:nvPr>
            <p:ph sz="quarter" idx="4"/>
          </p:nvPr>
        </p:nvSpPr>
        <p:spPr>
          <a:xfrm>
            <a:off x="357188" y="3643313"/>
            <a:ext cx="2928937" cy="2717800"/>
          </a:xfrm>
        </p:spPr>
        <p:txBody>
          <a:bodyPr/>
          <a:lstStyle/>
          <a:p>
            <a:r>
              <a:rPr lang="en-GB" sz="2400" smtClean="0"/>
              <a:t>Формирование ценностного отношения к здоровью и здоровому образу жизни.</a:t>
            </a:r>
            <a:endParaRPr lang="ru-RU" smtClean="0"/>
          </a:p>
        </p:txBody>
      </p:sp>
      <p:pic>
        <p:nvPicPr>
          <p:cNvPr id="20485" name="Picture 2" descr="I:\детский лагерь. лето 2010г\100_376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42875"/>
            <a:ext cx="1857375" cy="164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7" name="Picture 4" descr="I:\Лето 2011\100_10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8" y="2857500"/>
            <a:ext cx="2428875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90" name="Picture 8" descr="I:\Лето 2011\100_106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688" y="4643438"/>
            <a:ext cx="2500312" cy="193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Текст 2"/>
          <p:cNvSpPr>
            <a:spLocks noGrp="1"/>
          </p:cNvSpPr>
          <p:nvPr>
            <p:ph type="body" idx="1"/>
          </p:nvPr>
        </p:nvSpPr>
        <p:spPr>
          <a:xfrm>
            <a:off x="457200" y="285750"/>
            <a:ext cx="3614738" cy="714375"/>
          </a:xfrm>
        </p:spPr>
        <p:txBody>
          <a:bodyPr/>
          <a:lstStyle/>
          <a:p>
            <a:r>
              <a:rPr lang="en-GB" smtClean="0"/>
              <a:t>Задача 5. </a:t>
            </a:r>
            <a:endParaRPr lang="ru-RU" smtClean="0"/>
          </a:p>
        </p:txBody>
      </p:sp>
      <p:sp>
        <p:nvSpPr>
          <p:cNvPr id="21506" name="Текст 3"/>
          <p:cNvSpPr>
            <a:spLocks noGrp="1"/>
          </p:cNvSpPr>
          <p:nvPr>
            <p:ph type="body" sz="half" idx="3"/>
          </p:nvPr>
        </p:nvSpPr>
        <p:spPr>
          <a:xfrm>
            <a:off x="4714875" y="3214688"/>
            <a:ext cx="4041775" cy="654050"/>
          </a:xfrm>
        </p:spPr>
        <p:txBody>
          <a:bodyPr/>
          <a:lstStyle/>
          <a:p>
            <a:r>
              <a:rPr lang="ru-RU" smtClean="0"/>
              <a:t>Задача 6.</a:t>
            </a:r>
          </a:p>
        </p:txBody>
      </p:sp>
      <p:sp>
        <p:nvSpPr>
          <p:cNvPr id="21507" name="Содержимое 4"/>
          <p:cNvSpPr>
            <a:spLocks noGrp="1"/>
          </p:cNvSpPr>
          <p:nvPr>
            <p:ph sz="quarter" idx="2"/>
          </p:nvPr>
        </p:nvSpPr>
        <p:spPr>
          <a:xfrm>
            <a:off x="428625" y="928688"/>
            <a:ext cx="4068763" cy="1714500"/>
          </a:xfrm>
        </p:spPr>
        <p:txBody>
          <a:bodyPr/>
          <a:lstStyle/>
          <a:p>
            <a:r>
              <a:rPr lang="ru-RU" sz="2400" smtClean="0"/>
              <a:t>развить различные формы общения в разновозрастных группах.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072063" y="4143375"/>
            <a:ext cx="3571875" cy="2217738"/>
          </a:xfrm>
        </p:spPr>
        <p:txBody>
          <a:bodyPr>
            <a:normAutofit lnSpcReduction="10000"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dirty="0" smtClean="0"/>
              <a:t>организовать систему оздоровительных мероприятий, связанных с профилактикой распространенных заболеваний у детей;</a:t>
            </a:r>
            <a:endParaRPr lang="ru-RU" dirty="0"/>
          </a:p>
        </p:txBody>
      </p:sp>
      <p:pic>
        <p:nvPicPr>
          <p:cNvPr id="21509" name="Picture 2" descr="I:\Лето 2011\100_06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75" y="214313"/>
            <a:ext cx="1931988" cy="1449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5" descr="I:\детский лагерь. лето 2010г\100_369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0" y="4286250"/>
            <a:ext cx="2881313" cy="2160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Текст 2"/>
          <p:cNvSpPr>
            <a:spLocks noGrp="1"/>
          </p:cNvSpPr>
          <p:nvPr>
            <p:ph type="body" idx="1"/>
          </p:nvPr>
        </p:nvSpPr>
        <p:spPr>
          <a:xfrm>
            <a:off x="4929188" y="142875"/>
            <a:ext cx="4040187" cy="1214438"/>
          </a:xfrm>
        </p:spPr>
        <p:txBody>
          <a:bodyPr/>
          <a:lstStyle/>
          <a:p>
            <a:r>
              <a:rPr lang="ru-RU" smtClean="0"/>
              <a:t>II. Организационный этап включает:</a:t>
            </a:r>
          </a:p>
        </p:txBody>
      </p:sp>
      <p:sp>
        <p:nvSpPr>
          <p:cNvPr id="23554" name="Содержимое 4"/>
          <p:cNvSpPr>
            <a:spLocks noGrp="1"/>
          </p:cNvSpPr>
          <p:nvPr>
            <p:ph sz="quarter" idx="2"/>
          </p:nvPr>
        </p:nvSpPr>
        <p:spPr>
          <a:xfrm>
            <a:off x="5500688" y="1285875"/>
            <a:ext cx="3500437" cy="4932363"/>
          </a:xfrm>
        </p:spPr>
        <p:txBody>
          <a:bodyPr/>
          <a:lstStyle/>
          <a:p>
            <a:r>
              <a:rPr lang="ru-RU" smtClean="0"/>
              <a:t>– знакомство;</a:t>
            </a:r>
          </a:p>
          <a:p>
            <a:r>
              <a:rPr lang="ru-RU" smtClean="0"/>
              <a:t>– выявление и постановку целей развития коллектива и личности;</a:t>
            </a:r>
          </a:p>
          <a:p>
            <a:r>
              <a:rPr lang="ru-RU" smtClean="0"/>
              <a:t>– сплочение отрядов;</a:t>
            </a:r>
          </a:p>
          <a:p>
            <a:r>
              <a:rPr lang="ru-RU" smtClean="0"/>
              <a:t>– формирование законов и условий совместной работы;</a:t>
            </a:r>
          </a:p>
          <a:p>
            <a:r>
              <a:rPr lang="ru-RU" smtClean="0"/>
              <a:t>– подготовку к дальнейшей деятельности по программе.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441</TotalTime>
  <Words>1884</Words>
  <Application>Microsoft Office PowerPoint</Application>
  <PresentationFormat>Экран (4:3)</PresentationFormat>
  <Paragraphs>220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4</vt:i4>
      </vt:variant>
      <vt:variant>
        <vt:lpstr>Заголовки слайдов</vt:lpstr>
      </vt:variant>
      <vt:variant>
        <vt:i4>31</vt:i4>
      </vt:variant>
    </vt:vector>
  </HeadingPairs>
  <TitlesOfParts>
    <vt:vector size="42" baseType="lpstr">
      <vt:lpstr>Constantia</vt:lpstr>
      <vt:lpstr>Arial</vt:lpstr>
      <vt:lpstr>Calibri</vt:lpstr>
      <vt:lpstr>Wingdings 2</vt:lpstr>
      <vt:lpstr>Times New Roman</vt:lpstr>
      <vt:lpstr>Wingdings</vt:lpstr>
      <vt:lpstr>Comic Sans MS</vt:lpstr>
      <vt:lpstr>Поток</vt:lpstr>
      <vt:lpstr>Поток</vt:lpstr>
      <vt:lpstr>Поток</vt:lpstr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IV. Заключительный этап. Психолого-социально-педагогический анализ результатов</vt:lpstr>
      <vt:lpstr>Слайд 12</vt:lpstr>
      <vt:lpstr>Слайд 13</vt:lpstr>
      <vt:lpstr>Слайд 14</vt:lpstr>
      <vt:lpstr>Цикл занятий с элементами двигательной активности и тренинга, направленных на профилактику детского травматизма </vt:lpstr>
      <vt:lpstr>Занятие "Умей слушать и слышать – 1"  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Ресурсное обеспечение программы:</vt:lpstr>
      <vt:lpstr>Слайд 31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Дом</dc:creator>
  <cp:lastModifiedBy>1</cp:lastModifiedBy>
  <cp:revision>47</cp:revision>
  <dcterms:created xsi:type="dcterms:W3CDTF">2012-03-31T09:05:25Z</dcterms:created>
  <dcterms:modified xsi:type="dcterms:W3CDTF">2012-12-16T03:48:57Z</dcterms:modified>
</cp:coreProperties>
</file>