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4"/>
  </p:notesMasterIdLst>
  <p:sldIdLst>
    <p:sldId id="256" r:id="rId2"/>
    <p:sldId id="265" r:id="rId3"/>
    <p:sldId id="257" r:id="rId4"/>
    <p:sldId id="267" r:id="rId5"/>
    <p:sldId id="268" r:id="rId6"/>
    <p:sldId id="269" r:id="rId7"/>
    <p:sldId id="270" r:id="rId8"/>
    <p:sldId id="271" r:id="rId9"/>
    <p:sldId id="273" r:id="rId10"/>
    <p:sldId id="258" r:id="rId11"/>
    <p:sldId id="26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E41F1-B0DE-4537-BE07-0D330AB9296B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CBDD-D6A2-4C89-B639-8D408E515D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79567-36BC-427B-8123-DF01BD22C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8388424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Профилактика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вредных привычек у младших школьников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2420888"/>
            <a:ext cx="4027710" cy="39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025" descr="C:\Documents and Settings\Администратор\Мои документы\Мои рисунки\-IMAGES-\SELECTED\PHOTOS\PEOPLES\PG1_P00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2952328" cy="4114800"/>
          </a:xfrm>
          <a:noFill/>
        </p:spPr>
      </p:pic>
      <p:sp>
        <p:nvSpPr>
          <p:cNvPr id="10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19872" y="1628800"/>
            <a:ext cx="4824537" cy="44672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0000"/>
                </a:solidFill>
                <a:cs typeface="Times New Roman" charset="0"/>
              </a:rPr>
              <a:t>  </a:t>
            </a:r>
            <a:endParaRPr lang="ru-RU" sz="2800" b="1" dirty="0" smtClean="0">
              <a:solidFill>
                <a:srgbClr val="000000"/>
              </a:solidFill>
              <a:cs typeface="Times New Roman" charset="0"/>
            </a:endParaRP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cs typeface="Times New Roman" charset="0"/>
              </a:rPr>
              <a:t>Хорошeе</a:t>
            </a:r>
            <a:r>
              <a:rPr lang="ru-RU" sz="2800" b="1" dirty="0" smtClean="0">
                <a:solidFill>
                  <a:srgbClr val="000000"/>
                </a:solidFill>
                <a:cs typeface="Times New Roman" charset="0"/>
              </a:rPr>
              <a:t> здоровье – основа                                        долгой</a:t>
            </a:r>
            <a:r>
              <a:rPr lang="ru-RU" sz="2800" b="1" dirty="0" smtClean="0">
                <a:solidFill>
                  <a:srgbClr val="000000"/>
                </a:solidFill>
                <a:cs typeface="Times New Roman" charset="0"/>
              </a:rPr>
              <a:t>, счастливой и полноценной жизни.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" y="765175"/>
            <a:ext cx="824440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4000" b="1" dirty="0" smtClean="0"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kumimoji="0"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kumimoji="0" lang="ru-RU" sz="6600" b="1" dirty="0" smtClean="0">
                <a:solidFill>
                  <a:schemeClr val="tx1"/>
                </a:solidFill>
                <a:latin typeface="Monotype Corsiva" pitchFamily="66" charset="0"/>
              </a:rPr>
              <a:t>Здоровье – это всё, но всё без здоровья ничто»</a:t>
            </a:r>
            <a:r>
              <a:rPr lang="ru-RU" sz="6600" b="1" dirty="0" smtClean="0">
                <a:latin typeface="Monotype Corsiva" pitchFamily="66" charset="0"/>
              </a:rPr>
              <a:t>                                   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smtClean="0">
                <a:latin typeface="Monotype Corsiva" pitchFamily="66" charset="0"/>
              </a:rPr>
              <a:t>                            Сократ</a:t>
            </a:r>
            <a:endParaRPr kumimoji="0" lang="ru-RU" sz="6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244408" cy="4657725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/>
              <a:t>  СПАСИБО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ЗА</a:t>
            </a:r>
          </a:p>
          <a:p>
            <a:pPr algn="ctr">
              <a:buNone/>
            </a:pPr>
            <a:r>
              <a:rPr lang="ru-RU" sz="6000" dirty="0" smtClean="0"/>
              <a:t>      ВНИМАНИЕ !</a:t>
            </a:r>
            <a:endParaRPr lang="ru-RU" sz="6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2627313" y="2349500"/>
            <a:ext cx="3889375" cy="201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3203575" y="2996952"/>
            <a:ext cx="2736850" cy="1047998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Привычка –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вторая натура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 flipH="1">
            <a:off x="3275856" y="476672"/>
            <a:ext cx="2592388" cy="1656184"/>
          </a:xfrm>
          <a:prstGeom prst="wedgeRoundRectCallout">
            <a:avLst>
              <a:gd name="adj1" fmla="val -3093"/>
              <a:gd name="adj2" fmla="val 65000"/>
              <a:gd name="adj3" fmla="val 16667"/>
            </a:avLst>
          </a:prstGeom>
          <a:gradFill rotWithShape="1">
            <a:gsLst>
              <a:gs pos="0">
                <a:srgbClr val="FF66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Слушать </a:t>
            </a:r>
          </a:p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е перебивать</a:t>
            </a:r>
            <a:endParaRPr lang="ru-RU" sz="2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6046787" y="980728"/>
            <a:ext cx="3097213" cy="1656184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1">
            <a:gsLst>
              <a:gs pos="0">
                <a:srgbClr val="FF66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Личная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гигиена,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эстетика труда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и отдыха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6192838" y="4293096"/>
            <a:ext cx="2951162" cy="1584175"/>
          </a:xfrm>
          <a:prstGeom prst="wedgeRoundRectCallout">
            <a:avLst>
              <a:gd name="adj1" fmla="val -47417"/>
              <a:gd name="adj2" fmla="val -75551"/>
              <a:gd name="adj3" fmla="val 16667"/>
            </a:avLst>
          </a:prstGeom>
          <a:gradFill rotWithShape="1">
            <a:gsLst>
              <a:gs pos="0">
                <a:srgbClr val="FF66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ЭГОИЗМ</a:t>
            </a:r>
            <a:endParaRPr lang="ru-RU" sz="2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107950" y="4508500"/>
            <a:ext cx="2951163" cy="1512888"/>
          </a:xfrm>
          <a:prstGeom prst="wedgeRoundRectCallout">
            <a:avLst>
              <a:gd name="adj1" fmla="val 47097"/>
              <a:gd name="adj2" fmla="val -87463"/>
              <a:gd name="adj3" fmla="val 16667"/>
            </a:avLst>
          </a:prstGeom>
          <a:gradFill rotWithShape="1">
            <a:gsLst>
              <a:gs pos="0">
                <a:srgbClr val="FF66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 flipH="1">
            <a:off x="3059832" y="4941168"/>
            <a:ext cx="2879725" cy="1511300"/>
          </a:xfrm>
          <a:prstGeom prst="wedgeRoundRectCallout">
            <a:avLst>
              <a:gd name="adj1" fmla="val -1269"/>
              <a:gd name="adj2" fmla="val -87819"/>
              <a:gd name="adj3" fmla="val 16667"/>
            </a:avLst>
          </a:prstGeom>
          <a:gradFill rotWithShape="1">
            <a:gsLst>
              <a:gs pos="0">
                <a:srgbClr val="FF66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СКВЕРНОСЛОВИЕ</a:t>
            </a:r>
            <a:endParaRPr lang="ru-RU" sz="2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 flipH="1">
            <a:off x="107950" y="1052513"/>
            <a:ext cx="3024188" cy="1439862"/>
          </a:xfrm>
          <a:prstGeom prst="wedgeRoundRectCallout">
            <a:avLst>
              <a:gd name="adj1" fmla="val -40972"/>
              <a:gd name="adj2" fmla="val 76236"/>
              <a:gd name="adj3" fmla="val 16667"/>
            </a:avLst>
          </a:prstGeom>
          <a:gradFill rotWithShape="1">
            <a:gsLst>
              <a:gs pos="0">
                <a:srgbClr val="FF66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120844" name="WordArt 12"/>
          <p:cNvSpPr>
            <a:spLocks noChangeArrowheads="1" noChangeShapeType="1" noTextEdit="1"/>
          </p:cNvSpPr>
          <p:nvPr/>
        </p:nvSpPr>
        <p:spPr bwMode="auto">
          <a:xfrm>
            <a:off x="3419475" y="333375"/>
            <a:ext cx="2232025" cy="1582738"/>
          </a:xfrm>
          <a:prstGeom prst="rect">
            <a:avLst/>
          </a:prstGeom>
        </p:spPr>
        <p:txBody>
          <a:bodyPr wrap="none" lIns="72000" tIns="36000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20845" name="WordArt 13"/>
          <p:cNvSpPr>
            <a:spLocks noChangeArrowheads="1" noChangeShapeType="1" noTextEdit="1"/>
          </p:cNvSpPr>
          <p:nvPr/>
        </p:nvSpPr>
        <p:spPr bwMode="auto">
          <a:xfrm>
            <a:off x="6156176" y="1052736"/>
            <a:ext cx="2663825" cy="12938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250825" y="1341438"/>
            <a:ext cx="2800350" cy="898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Быть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риветливым </a:t>
            </a:r>
          </a:p>
        </p:txBody>
      </p:sp>
      <p:sp>
        <p:nvSpPr>
          <p:cNvPr id="120847" name="WordArt 15"/>
          <p:cNvSpPr>
            <a:spLocks noChangeArrowheads="1" noChangeShapeType="1" noTextEdit="1"/>
          </p:cNvSpPr>
          <p:nvPr/>
        </p:nvSpPr>
        <p:spPr bwMode="auto">
          <a:xfrm>
            <a:off x="323850" y="4581525"/>
            <a:ext cx="2530475" cy="13287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Алкоголь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курение,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наркотики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0848" name="WordArt 16"/>
          <p:cNvSpPr>
            <a:spLocks noChangeArrowheads="1" noChangeShapeType="1" noTextEdit="1"/>
          </p:cNvSpPr>
          <p:nvPr/>
        </p:nvSpPr>
        <p:spPr bwMode="auto">
          <a:xfrm>
            <a:off x="6156176" y="4509120"/>
            <a:ext cx="2503487" cy="13652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120849" name="WordArt 17"/>
          <p:cNvSpPr>
            <a:spLocks noChangeArrowheads="1" noChangeShapeType="1" noTextEdit="1"/>
          </p:cNvSpPr>
          <p:nvPr/>
        </p:nvSpPr>
        <p:spPr bwMode="auto">
          <a:xfrm>
            <a:off x="6228184" y="5013176"/>
            <a:ext cx="2915816" cy="115212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/>
      <p:bldP spid="120838" grpId="0" animBg="1"/>
      <p:bldP spid="120839" grpId="0" animBg="1"/>
      <p:bldP spid="120840" grpId="0" animBg="1"/>
      <p:bldP spid="120841" grpId="0" animBg="1"/>
      <p:bldP spid="120842" grpId="0" animBg="1"/>
      <p:bldP spid="120843" grpId="0" animBg="1"/>
      <p:bldP spid="120844" grpId="0" animBg="1"/>
      <p:bldP spid="120845" grpId="0" animBg="1"/>
      <p:bldP spid="120846" grpId="0" animBg="1"/>
      <p:bldP spid="120847" grpId="0" animBg="1"/>
      <p:bldP spid="120848" grpId="0" animBg="1"/>
      <p:bldP spid="1208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Факторы</a:t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dirty="0" smtClean="0"/>
              <a:t>ш</a:t>
            </a:r>
            <a:r>
              <a:rPr lang="ru-RU" dirty="0" smtClean="0"/>
              <a:t>кольного нездоровья»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1352" y="2204864"/>
            <a:ext cx="7239000" cy="42508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неумение самих детей быть здоровыми;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езнание элементарных законов здоровой жизни;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езнание основных навыков в сохранении здоровья;</a:t>
            </a:r>
          </a:p>
          <a:p>
            <a:r>
              <a:rPr lang="ru-RU" dirty="0" smtClean="0"/>
              <a:t>о</a:t>
            </a:r>
            <a:r>
              <a:rPr lang="ru-RU" dirty="0" smtClean="0"/>
              <a:t>тсутствие личных приоритетов здоровья.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учителя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Формирование здорового жизненного стиля.</a:t>
            </a:r>
          </a:p>
          <a:p>
            <a:r>
              <a:rPr lang="ru-RU" dirty="0" smtClean="0"/>
              <a:t>Реализация индивидуальных способностей каждого ученика.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– </a:t>
            </a:r>
            <a:br>
              <a:rPr lang="ru-RU" dirty="0" smtClean="0"/>
            </a:br>
            <a:r>
              <a:rPr lang="ru-RU" dirty="0" smtClean="0"/>
              <a:t>это путь детей к познанию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«Каков ребенок в игре, таков во многом он будет в работе, когда вырастет»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	А.С. Макаренко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5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Залог успеха преподавателя – умение создавать игровые ситуации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S1051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3778076" cy="3456384"/>
          </a:xfrm>
        </p:spPr>
      </p:pic>
      <p:pic>
        <p:nvPicPr>
          <p:cNvPr id="9" name="Picture 6" descr="S105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564904"/>
            <a:ext cx="3861048" cy="345638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24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«Зашифрованные слова»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520440" cy="42813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Карточка </a:t>
            </a:r>
            <a:r>
              <a:rPr lang="ru-RU" b="1" dirty="0" smtClean="0"/>
              <a:t>№</a:t>
            </a:r>
            <a:r>
              <a:rPr lang="ru-RU" b="1" dirty="0" smtClean="0"/>
              <a:t>1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У       У      О      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И  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П  </a:t>
            </a:r>
            <a:r>
              <a:rPr lang="ru-RU" b="1" dirty="0" smtClean="0"/>
              <a:t>    О      У</a:t>
            </a:r>
          </a:p>
          <a:p>
            <a:pPr>
              <a:buNone/>
            </a:pPr>
            <a:r>
              <a:rPr lang="ru-RU" b="1" dirty="0" smtClean="0"/>
              <a:t>    У       О     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  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Ч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Ы</a:t>
            </a:r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К </a:t>
            </a:r>
            <a:r>
              <a:rPr lang="ru-RU" b="1" dirty="0" smtClean="0"/>
              <a:t>     О     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(ПРИВЫЧКА)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772816"/>
            <a:ext cx="3520440" cy="43533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Карточка </a:t>
            </a:r>
            <a:r>
              <a:rPr lang="ru-RU" b="1" dirty="0" smtClean="0"/>
              <a:t>№</a:t>
            </a:r>
            <a:r>
              <a:rPr lang="ru-RU" b="1" dirty="0" smtClean="0"/>
              <a:t>2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М     А      К      А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b="1" dirty="0" smtClean="0"/>
              <a:t>    </a:t>
            </a:r>
            <a:r>
              <a:rPr lang="ru-RU" b="1" dirty="0" smtClean="0"/>
              <a:t> </a:t>
            </a:r>
            <a:r>
              <a:rPr lang="ru-RU" b="1" dirty="0" smtClean="0"/>
              <a:t>Т      </a:t>
            </a:r>
            <a:r>
              <a:rPr lang="ru-RU" b="1" dirty="0" smtClean="0">
                <a:solidFill>
                  <a:srgbClr val="FF0000"/>
                </a:solidFill>
              </a:rPr>
              <a:t>Ь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   Н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    К     </a:t>
            </a:r>
            <a:r>
              <a:rPr lang="ru-RU" b="1" dirty="0" smtClean="0"/>
              <a:t>М      </a:t>
            </a:r>
            <a:r>
              <a:rPr lang="ru-RU" b="1" dirty="0" smtClean="0">
                <a:solidFill>
                  <a:srgbClr val="FF0000"/>
                </a:solidFill>
              </a:rPr>
              <a:t>Е </a:t>
            </a:r>
            <a:r>
              <a:rPr lang="ru-RU" b="1" dirty="0" smtClean="0"/>
              <a:t>    </a:t>
            </a:r>
            <a:r>
              <a:rPr lang="ru-RU" b="1" dirty="0" smtClean="0"/>
              <a:t> Т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/>
              <a:t>О     М      </a:t>
            </a:r>
            <a:r>
              <a:rPr lang="ru-RU" b="1" dirty="0" smtClean="0"/>
              <a:t>К     </a:t>
            </a:r>
            <a:r>
              <a:rPr lang="ru-RU" b="1" dirty="0" smtClean="0"/>
              <a:t>О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(ЛЕНЬ)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244408" cy="2578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подвижных игр и физкультминуток повышает настроение детей и подготавливает организм к дальнейшей работе: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ru-RU" dirty="0" smtClean="0"/>
              <a:t>Игра «Правильно – неправильно».</a:t>
            </a:r>
          </a:p>
          <a:p>
            <a:r>
              <a:rPr lang="ru-RU" dirty="0" smtClean="0"/>
              <a:t>Игра «Добрые слова».</a:t>
            </a:r>
          </a:p>
          <a:p>
            <a:r>
              <a:rPr lang="ru-RU" dirty="0" smtClean="0"/>
              <a:t>Игра « </a:t>
            </a:r>
            <a:r>
              <a:rPr lang="ru-RU" dirty="0" err="1" smtClean="0"/>
              <a:t>Пищущая</a:t>
            </a:r>
            <a:r>
              <a:rPr lang="ru-RU" dirty="0" smtClean="0"/>
              <a:t> машинка»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d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AutoShape 7"/>
          <p:cNvSpPr>
            <a:spLocks noChangeArrowheads="1"/>
          </p:cNvSpPr>
          <p:nvPr/>
        </p:nvSpPr>
        <p:spPr bwMode="auto">
          <a:xfrm>
            <a:off x="2411413" y="1773238"/>
            <a:ext cx="4608512" cy="3527425"/>
          </a:xfrm>
          <a:prstGeom prst="cloudCallout">
            <a:avLst>
              <a:gd name="adj1" fmla="val -93333"/>
              <a:gd name="adj2" fmla="val 33079"/>
            </a:avLst>
          </a:prstGeom>
          <a:solidFill>
            <a:srgbClr val="FF99CC"/>
          </a:solidFill>
          <a:ln w="254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Для того чтобы плодотворно учиться, хорошо и интересно отдыхать надо вспомнить о режиме дня, пользе его соблюдения для здоровья</a:t>
            </a:r>
            <a:endParaRPr lang="ru-RU" sz="2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</TotalTime>
  <Words>235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Профилактика  вредных привычек у младших школьников</vt:lpstr>
      <vt:lpstr>Слайд 2</vt:lpstr>
      <vt:lpstr>Факторы  «школьного нездоровья»</vt:lpstr>
      <vt:lpstr>Задачи учителя :</vt:lpstr>
      <vt:lpstr>Игра –  это путь детей к познанию</vt:lpstr>
      <vt:lpstr>Залог успеха преподавателя – умение создавать игровые ситуации</vt:lpstr>
      <vt:lpstr>Игра «Зашифрованные слова»</vt:lpstr>
      <vt:lpstr>Использование подвижных игр и физкультминуток повышает настроение детей и подготавливает организм к дальнейшей работе: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</cp:lastModifiedBy>
  <cp:revision>27</cp:revision>
  <dcterms:created xsi:type="dcterms:W3CDTF">2011-10-27T16:44:34Z</dcterms:created>
  <dcterms:modified xsi:type="dcterms:W3CDTF">2011-10-27T21:20:31Z</dcterms:modified>
</cp:coreProperties>
</file>