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2" r:id="rId3"/>
    <p:sldId id="257" r:id="rId4"/>
    <p:sldId id="258" r:id="rId5"/>
    <p:sldId id="259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0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4DA65-ABDF-4CC8-BAFD-4BF998E7C471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4EA3-E76F-4A72-8370-ED871ECDF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83EE4-AF4B-4743-99FD-54A1F8240ED7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71037-5C6D-4451-93F7-37DBA05E6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1ADCF-0F44-4F76-9EE7-2FB3B7099667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BB835-C02F-4176-8355-ED18DB285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4527E-1EB7-47E2-A725-20AD22F8A437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078A8-07CA-4DA1-8417-562B0A519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58D28-C145-43F5-B729-8856E4FA1B6E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B2F47-F75E-4EC8-9CBA-206D39D9C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53A30-CD3C-4BED-B558-A03F775FB466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E7AD3-27A6-42FE-A238-101495711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5D69B-02C8-4047-AF4B-93D5E795E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7CDEA-20DE-48D2-BF88-468FBA3256EC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D82B8-5AE8-4940-A3DC-BBF982E84F4B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78BC5-64BF-4082-87C1-021639A4C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FE26-8FA6-4F87-9156-6D4042CE8296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F9AD5-BF26-4BB3-8F51-A8D72F833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D792-4AFF-4DF9-9E63-5C4821A039FC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DBAB8-3FFF-4694-9727-03104E0E7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D7417-0D6C-42C6-9F47-1E42A0F80DCD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7FE5-263B-47CF-A710-F9EE58956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273F3E7-5DC2-4614-AE79-C6E3A79E8141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F6209CD-E21D-4527-A099-1A7C72F23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10" r:id="rId5"/>
    <p:sldLayoutId id="2147483705" r:id="rId6"/>
    <p:sldLayoutId id="2147483704" r:id="rId7"/>
    <p:sldLayoutId id="2147483703" r:id="rId8"/>
    <p:sldLayoutId id="2147483702" r:id="rId9"/>
    <p:sldLayoutId id="2147483701" r:id="rId10"/>
    <p:sldLayoutId id="21474837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BA5A93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9B4A7A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BA5A93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BA5A93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ordweb.ru/2008/12/25/novyjj-god-istorija-prazdnika.html" TargetMode="External"/><Relationship Id="rId2" Type="http://schemas.openxmlformats.org/officeDocument/2006/relationships/hyperlink" Target="http://to-name.ru/historical-events/novyj-god-istoria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zadedamoroza.ru/razlochiya.php" TargetMode="External"/><Relationship Id="rId4" Type="http://schemas.openxmlformats.org/officeDocument/2006/relationships/hyperlink" Target="http://supercook.ru/slav/slov-mif-13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WordArt 5"/>
          <p:cNvSpPr>
            <a:spLocks noChangeArrowheads="1" noChangeShapeType="1" noTextEdit="1"/>
          </p:cNvSpPr>
          <p:nvPr/>
        </p:nvSpPr>
        <p:spPr bwMode="auto">
          <a:xfrm>
            <a:off x="1763713" y="2636838"/>
            <a:ext cx="6048375" cy="172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Интересные факты </a:t>
            </a:r>
          </a:p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из истории Нового года</a:t>
            </a:r>
          </a:p>
        </p:txBody>
      </p:sp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2124075" y="836613"/>
            <a:ext cx="456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</a:t>
            </a:r>
            <a:r>
              <a:rPr lang="ru-RU"/>
              <a:t>МБС(к)ОУ «Школа- интернат № 6»</a:t>
            </a:r>
          </a:p>
          <a:p>
            <a:r>
              <a:rPr lang="ru-RU"/>
              <a:t>                   </a:t>
            </a:r>
            <a:r>
              <a:rPr lang="en-US"/>
              <a:t>   </a:t>
            </a:r>
            <a:r>
              <a:rPr lang="ru-RU"/>
              <a:t>г. Пермь</a:t>
            </a: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4356100" y="5572125"/>
            <a:ext cx="424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Автор: учитель начальных классов</a:t>
            </a:r>
          </a:p>
          <a:p>
            <a:r>
              <a:rPr lang="ru-RU"/>
              <a:t>Дектерёва О. Н.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4040188" cy="1071569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 Деда Мороза шуба может быть красная, синяя, и даже белая (допускаются и другие цвета, ассоциирующиеся с морозом).</a:t>
            </a:r>
            <a:endParaRPr lang="ru-RU" dirty="0"/>
          </a:p>
        </p:txBody>
      </p:sp>
      <p:pic>
        <p:nvPicPr>
          <p:cNvPr id="2253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358900" y="2201863"/>
            <a:ext cx="2235200" cy="3913187"/>
          </a:xfrm>
        </p:spPr>
      </p:pic>
      <p:pic>
        <p:nvPicPr>
          <p:cNvPr id="22531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414963" y="2201863"/>
            <a:ext cx="2508250" cy="39131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4. Цвет шубы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4645025" y="1071546"/>
            <a:ext cx="4041775" cy="1000131"/>
          </a:xfrm>
          <a:noFill/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 Санта-Клауса (как рекламирующего Кока-Колу) – только красная.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2"/>
          <p:cNvSpPr>
            <a:spLocks noChangeArrowheads="1"/>
          </p:cNvSpPr>
          <p:nvPr/>
        </p:nvSpPr>
        <p:spPr bwMode="auto">
          <a:xfrm>
            <a:off x="1214438" y="285750"/>
            <a:ext cx="65008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onstantia" pitchFamily="18" charset="0"/>
              </a:rPr>
              <a:t>5. В руках Дед Мороз держит посох, у Санта-Клауса же его нет.</a:t>
            </a:r>
          </a:p>
        </p:txBody>
      </p:sp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785813" y="4857750"/>
            <a:ext cx="7500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onstantia" pitchFamily="18" charset="0"/>
              </a:rPr>
              <a:t>Во-первых, с посохом легче пробираться по сугробам. А во-вторых, по легенде, как раз посохом Дед Мороз и морозит. </a:t>
            </a:r>
          </a:p>
          <a:p>
            <a:pPr algn="ctr"/>
            <a:r>
              <a:rPr lang="ru-RU" sz="2000" b="1">
                <a:latin typeface="Constantia" pitchFamily="18" charset="0"/>
              </a:rPr>
              <a:t> Классический посох - хрустальный или серебренный "как хрусталь". Ручка витая, также серебристо-белой цветовой гаммы. 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214438"/>
            <a:ext cx="53340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1643074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Классический Дед Мороз передвигается пешком.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Современный – в санях, запряжённых тройкой лошадей.</a:t>
            </a: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895600"/>
            <a:ext cx="4038600" cy="2525713"/>
          </a:xfrm>
        </p:spPr>
      </p:pic>
      <p:pic>
        <p:nvPicPr>
          <p:cNvPr id="2457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571625"/>
            <a:ext cx="4041775" cy="28717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6. Транспортное средство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4714876" y="5000636"/>
            <a:ext cx="4071966" cy="1071570"/>
          </a:xfrm>
          <a:noFill/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Санта-Клаус ездит в повозке запряжённой оленями и всегда летает по небу.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4040188" cy="88901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Деду Морозу помогает его внучка, Снегурочка.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641600"/>
            <a:ext cx="4038600" cy="3033713"/>
          </a:xfrm>
        </p:spPr>
      </p:pic>
      <p:pic>
        <p:nvPicPr>
          <p:cNvPr id="2560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643188"/>
            <a:ext cx="4041775" cy="30003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7. Помощники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4645025" y="1285860"/>
            <a:ext cx="4041775" cy="889015"/>
          </a:xfrm>
          <a:noFill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На Санта-Клауса работают эльфы 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2"/>
          <p:cNvSpPr>
            <a:spLocks noChangeArrowheads="1"/>
          </p:cNvSpPr>
          <p:nvPr/>
        </p:nvSpPr>
        <p:spPr bwMode="auto">
          <a:xfrm>
            <a:off x="642938" y="428625"/>
            <a:ext cx="8215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nstantia" pitchFamily="18" charset="0"/>
              </a:rPr>
              <a:t>Неподалеку от города Великий Устюг в дремучем северном лесу построена вотчина Деда Мороза  со сказочным теремом и парком развлечений.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571625"/>
            <a:ext cx="75723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/>
              <a:t>Как нарисовать Деда Мороза?</a:t>
            </a:r>
            <a:endParaRPr lang="ru-RU" b="1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1357313"/>
            <a:ext cx="47625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effectLst/>
              </a:rPr>
              <a:t>      </a:t>
            </a:r>
            <a:r>
              <a:rPr lang="ru-RU" sz="6000" smtClean="0">
                <a:ln>
                  <a:noFill/>
                </a:ln>
                <a:effectLst/>
              </a:rPr>
              <a:t>С новым годом!</a:t>
            </a:r>
          </a:p>
        </p:txBody>
      </p:sp>
      <p:pic>
        <p:nvPicPr>
          <p:cNvPr id="28674" name="Picture 4" descr="6c8ae7d810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557338"/>
            <a:ext cx="47625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ln>
                  <a:noFill/>
                </a:ln>
                <a:effectLst/>
                <a:latin typeface="Arial" charset="0"/>
              </a:rPr>
              <a:t>Использованные ресурсы: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495300" indent="-495300">
              <a:buFont typeface="Wingdings 2" pitchFamily="18" charset="2"/>
              <a:buAutoNum type="arabicPeriod"/>
            </a:pPr>
            <a:r>
              <a:rPr lang="ru-RU" sz="2200" smtClean="0">
                <a:latin typeface="Arial" charset="0"/>
                <a:hlinkClick r:id="rId2"/>
              </a:rPr>
              <a:t>http://to-name.ru/historical-events/novyj-god-istoria.htm</a:t>
            </a:r>
            <a:endParaRPr lang="ru-RU" sz="2200" smtClean="0">
              <a:latin typeface="Arial" charset="0"/>
            </a:endParaRP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ru-RU" sz="2200" smtClean="0">
                <a:latin typeface="Arial" charset="0"/>
                <a:hlinkClick r:id="rId3"/>
              </a:rPr>
              <a:t>http://wordweb.ru/2008/12/25/novyjj-god-istorija-prazdnika.html</a:t>
            </a:r>
            <a:endParaRPr lang="ru-RU" sz="2200" smtClean="0">
              <a:latin typeface="Arial" charset="0"/>
            </a:endParaRP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ru-RU" sz="2200" smtClean="0">
                <a:latin typeface="Arial" charset="0"/>
                <a:hlinkClick r:id="rId4"/>
              </a:rPr>
              <a:t>http://supercook.ru/slav/slov-mif-13.html</a:t>
            </a:r>
            <a:endParaRPr lang="ru-RU" sz="2200" smtClean="0">
              <a:latin typeface="Arial" charset="0"/>
            </a:endParaRP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ru-RU" sz="2200" smtClean="0">
                <a:latin typeface="Arial" charset="0"/>
                <a:hlinkClick r:id="rId5"/>
              </a:rPr>
              <a:t>http://www.zadedamoroza.ru/razlochiya.php</a:t>
            </a:r>
            <a:endParaRPr lang="en-US" sz="2200" smtClean="0">
              <a:latin typeface="Arial" charset="0"/>
            </a:endParaRP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ru-RU" sz="2200" smtClean="0">
                <a:solidFill>
                  <a:schemeClr val="hlink"/>
                </a:solidFill>
                <a:latin typeface="Arial" charset="0"/>
              </a:rPr>
              <a:t>http://images.yandex.ru/yandsearch?text=%D0%B0%D0%BD%D0%B8%D0%BC%D0%B0%D1%88%D0%BA%D0%B8%20%D0%BD%D0%BE%D0%B2%D1%8B%D0%B9%20%D0%B3%D0%BE%D0%B4&amp;img_url=img0.liveinternet.ru%2Fimages%2Fattach%2Fc%2F2%2F66%2F800%2F66800989_happy_new_year_wallot.gif&amp;pos=0&amp;rpt=simage&amp;lr=50&amp;noreask=1</a:t>
            </a:r>
          </a:p>
          <a:p>
            <a:pPr marL="495300" indent="-495300">
              <a:buFont typeface="Wingdings 2" pitchFamily="18" charset="2"/>
              <a:buAutoNum type="arabicPeriod"/>
            </a:pPr>
            <a:endParaRPr lang="ru-RU" sz="2200" smtClean="0">
              <a:latin typeface="Arial" charset="0"/>
            </a:endParaRPr>
          </a:p>
          <a:p>
            <a:pPr marL="495300" indent="-495300">
              <a:buFont typeface="Wingdings 2" pitchFamily="18" charset="2"/>
              <a:buAutoNum type="arabicPeriod"/>
            </a:pPr>
            <a:endParaRPr lang="ru-RU" sz="2200" smtClean="0">
              <a:latin typeface="Arial" charset="0"/>
            </a:endParaRPr>
          </a:p>
          <a:p>
            <a:pPr marL="495300" indent="-495300">
              <a:buFont typeface="Wingdings 2" pitchFamily="18" charset="2"/>
              <a:buAutoNum type="arabicPeriod"/>
            </a:pPr>
            <a:endParaRPr lang="ru-RU" sz="22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effectLst/>
              </a:rPr>
              <a:t>                    </a:t>
            </a:r>
            <a:r>
              <a:rPr lang="ru-RU" sz="4800" smtClean="0">
                <a:ln>
                  <a:noFill/>
                </a:ln>
                <a:effectLst/>
              </a:rPr>
              <a:t>Цели: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4400" smtClean="0"/>
              <a:t>Познакомить с интересными фактами из истории Нового года.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4400" smtClean="0"/>
          </a:p>
          <a:p>
            <a:pPr eaLnBrk="1" hangingPunct="1">
              <a:lnSpc>
                <a:spcPct val="80000"/>
              </a:lnSpc>
            </a:pPr>
            <a:r>
              <a:rPr lang="ru-RU" sz="4400" smtClean="0"/>
              <a:t>Показать различия между Дедом Морозом и Санта-Клаусом.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2071688" y="785813"/>
            <a:ext cx="4286250" cy="56435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Новый год – первый день года, один из главных праздников у многих народов. В странах Европы начинается 1 января.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В России начало года 1 января введено первым российским императором Петром I в 1699 году.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28625"/>
            <a:ext cx="1928813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3714750"/>
            <a:ext cx="223043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457200" y="428625"/>
            <a:ext cx="4471988" cy="585787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В ноябре с 1699года на улицах городов появляются праздничные иллюминации и наряженные елки. Раньше люди верили, что, украшая елку, они делают злые силы добрее. О злых силах давно забыли, но новогодняя елка, украшенная всевозможными игрушками и гирляндами, по-прежнему является символом новогоднего праздника.</a:t>
            </a:r>
            <a:endParaRPr lang="ru-RU" dirty="0"/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1357313"/>
            <a:ext cx="37861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4"/>
          <p:cNvSpPr>
            <a:spLocks noChangeArrowheads="1"/>
          </p:cNvSpPr>
          <p:nvPr/>
        </p:nvSpPr>
        <p:spPr bwMode="auto">
          <a:xfrm>
            <a:off x="642938" y="285750"/>
            <a:ext cx="4572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Еще один символ Нового года – Дед Мороз. В разных странах доброго старика называют по-разному: в Испании ─ папа Ноэль, в Румынии ─ Мош Джарилэ, в Голландии ─ Синте-Клаас, в Англии и Америке ─ Санта-Клаус, а в России ─ Дед Мороз. </a:t>
            </a:r>
          </a:p>
        </p:txBody>
      </p:sp>
      <p:sp>
        <p:nvSpPr>
          <p:cNvPr id="17410" name="Прямоугольник 7"/>
          <p:cNvSpPr>
            <a:spLocks noChangeArrowheads="1"/>
          </p:cNvSpPr>
          <p:nvPr/>
        </p:nvSpPr>
        <p:spPr bwMode="auto">
          <a:xfrm>
            <a:off x="4429125" y="3214688"/>
            <a:ext cx="40719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ДЕД МОРОЗ  (Морозко)  —персонаж русских легенд, в славянских сказаниях — олицетворение русских зимних морозов, кузнец, сковывающий льдом воду, щедро осыпающий зимнюю природу искристым снежным серебром, дарящий радость зимнего празднества.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571750"/>
            <a:ext cx="30480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571500"/>
            <a:ext cx="35131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785938"/>
            <a:ext cx="6072187" cy="45545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219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/>
              <a:t>Чем же отличается наш Дед Мороз от американского Санта-Клауса?</a:t>
            </a:r>
            <a:endParaRPr lang="ru-RU" sz="400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785818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У Деда Мороза – шапка, отороченная мехом. </a:t>
            </a:r>
            <a:endParaRPr lang="ru-RU" dirty="0"/>
          </a:p>
        </p:txBody>
      </p:sp>
      <p:pic>
        <p:nvPicPr>
          <p:cNvPr id="1945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9125" y="2201863"/>
            <a:ext cx="3714750" cy="3913187"/>
          </a:xfrm>
        </p:spPr>
      </p:pic>
      <p:pic>
        <p:nvPicPr>
          <p:cNvPr id="1945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9788" y="2543175"/>
            <a:ext cx="4038600" cy="32305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1438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1. Головной убор. 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4645025" y="1142985"/>
            <a:ext cx="4041775" cy="785818"/>
          </a:xfrm>
          <a:noFill/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 Санта-Клауса – ночной колпак с помпончиком.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960453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 Деда Мороза – длинная, до пояса (классическая – до пят).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09650" y="2201863"/>
            <a:ext cx="2933700" cy="3913187"/>
          </a:xfrm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202238" y="2201863"/>
            <a:ext cx="2933700" cy="39131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2. Борода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4645025" y="1357298"/>
            <a:ext cx="4041775" cy="817577"/>
          </a:xfrm>
          <a:noFill/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 Санта-Клауса – короткая борода лопатой.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214422"/>
            <a:ext cx="4040188" cy="639762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 деда мороза – тёплая шуба до пят; подпоясанная.</a:t>
            </a:r>
            <a:endParaRPr lang="ru-RU" dirty="0"/>
          </a:p>
        </p:txBody>
      </p:sp>
      <p:pic>
        <p:nvPicPr>
          <p:cNvPr id="2150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2286000"/>
            <a:ext cx="2500312" cy="3333750"/>
          </a:xfrm>
        </p:spPr>
      </p:pic>
      <p:pic>
        <p:nvPicPr>
          <p:cNvPr id="21507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2357438"/>
            <a:ext cx="3192463" cy="31924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3</a:t>
            </a:r>
            <a:r>
              <a:rPr lang="ru-RU" b="1" dirty="0" smtClean="0"/>
              <a:t>. Верхняя одежда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4643438" y="1214422"/>
            <a:ext cx="4041775" cy="639762"/>
          </a:xfrm>
          <a:noFill/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 Санта-Клауса – короткая куртка.</a:t>
            </a:r>
            <a:endParaRPr lang="ru-RU" dirty="0"/>
          </a:p>
        </p:txBody>
      </p:sp>
      <p:sp>
        <p:nvSpPr>
          <p:cNvPr id="21512" name="Прямоугольник 14"/>
          <p:cNvSpPr>
            <a:spLocks noChangeArrowheads="1"/>
          </p:cNvSpPr>
          <p:nvPr/>
        </p:nvSpPr>
        <p:spPr bwMode="auto">
          <a:xfrm>
            <a:off x="285750" y="5715000"/>
            <a:ext cx="8429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nstantia" pitchFamily="18" charset="0"/>
              </a:rPr>
              <a:t>Различие обусловлено разницей климата. В Европе зимой тепло, а на российском севере без шубы (полноценной шубы) замёрзнешь.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rgbClr val="1298D4"/>
      </a:dk1>
      <a:lt1>
        <a:srgbClr val="F4F2F5"/>
      </a:lt1>
      <a:dk2>
        <a:srgbClr val="1298D4"/>
      </a:dk2>
      <a:lt2>
        <a:srgbClr val="F4F2F5"/>
      </a:lt2>
      <a:accent1>
        <a:srgbClr val="1298D4"/>
      </a:accent1>
      <a:accent2>
        <a:srgbClr val="D467A8"/>
      </a:accent2>
      <a:accent3>
        <a:srgbClr val="D467A8"/>
      </a:accent3>
      <a:accent4>
        <a:srgbClr val="3D8DA9"/>
      </a:accent4>
      <a:accent5>
        <a:srgbClr val="365BB0"/>
      </a:accent5>
      <a:accent6>
        <a:srgbClr val="45BAEF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277</TotalTime>
  <Words>299</Words>
  <PresentationFormat>Экран (4:3)</PresentationFormat>
  <Paragraphs>33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Constantia</vt:lpstr>
      <vt:lpstr>Wingdings 2</vt:lpstr>
      <vt:lpstr>Calibri</vt:lpstr>
      <vt:lpstr>Бумажная</vt:lpstr>
      <vt:lpstr>Бумажная</vt:lpstr>
      <vt:lpstr>Бумажная</vt:lpstr>
      <vt:lpstr>Бумажная</vt:lpstr>
      <vt:lpstr>Слайд 1</vt:lpstr>
      <vt:lpstr>                    Цели: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    С новым годом!</vt:lpstr>
      <vt:lpstr>Использованные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нового года </dc:title>
  <cp:lastModifiedBy>Admin</cp:lastModifiedBy>
  <cp:revision>30</cp:revision>
  <dcterms:modified xsi:type="dcterms:W3CDTF">2012-12-06T17:09:28Z</dcterms:modified>
</cp:coreProperties>
</file>