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71" r:id="rId16"/>
    <p:sldId id="270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4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7252" y="1285860"/>
            <a:ext cx="7772400" cy="14700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Segoe Script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7290" y="278605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B510D-87B3-48D4-B7E4-8828BEBC17EC}" type="datetimeFigureOut">
              <a:rPr lang="ru-RU" smtClean="0"/>
              <a:pPr/>
              <a:t>14.12.2012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B3EC0-240C-45A4-B4C1-8A57F8EEC3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B510D-87B3-48D4-B7E4-8828BEBC17EC}" type="datetimeFigureOut">
              <a:rPr lang="ru-RU" smtClean="0"/>
              <a:pPr/>
              <a:t>14.12.2012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B3EC0-240C-45A4-B4C1-8A57F8EEC3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B510D-87B3-48D4-B7E4-8828BEBC17EC}" type="datetimeFigureOut">
              <a:rPr lang="ru-RU" smtClean="0"/>
              <a:pPr/>
              <a:t>14.12.2012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B3EC0-240C-45A4-B4C1-8A57F8EEC3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B510D-87B3-48D4-B7E4-8828BEBC17EC}" type="datetimeFigureOut">
              <a:rPr lang="ru-RU" smtClean="0"/>
              <a:pPr/>
              <a:t>14.12.2012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B3EC0-240C-45A4-B4C1-8A57F8EEC3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B510D-87B3-48D4-B7E4-8828BEBC17EC}" type="datetimeFigureOut">
              <a:rPr lang="ru-RU" smtClean="0"/>
              <a:pPr/>
              <a:t>14.12.2012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B3EC0-240C-45A4-B4C1-8A57F8EEC3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B510D-87B3-48D4-B7E4-8828BEBC17EC}" type="datetimeFigureOut">
              <a:rPr lang="ru-RU" smtClean="0"/>
              <a:pPr/>
              <a:t>14.12.2012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B3EC0-240C-45A4-B4C1-8A57F8EEC3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B510D-87B3-48D4-B7E4-8828BEBC17EC}" type="datetimeFigureOut">
              <a:rPr lang="ru-RU" smtClean="0"/>
              <a:pPr/>
              <a:t>14.12.2012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B3EC0-240C-45A4-B4C1-8A57F8EEC3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B510D-87B3-48D4-B7E4-8828BEBC17EC}" type="datetimeFigureOut">
              <a:rPr lang="ru-RU" smtClean="0"/>
              <a:pPr/>
              <a:t>14.12.2012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B3EC0-240C-45A4-B4C1-8A57F8EEC3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B510D-87B3-48D4-B7E4-8828BEBC17EC}" type="datetimeFigureOut">
              <a:rPr lang="ru-RU" smtClean="0"/>
              <a:pPr/>
              <a:t>14.12.2012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B3EC0-240C-45A4-B4C1-8A57F8EEC3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B510D-87B3-48D4-B7E4-8828BEBC17EC}" type="datetimeFigureOut">
              <a:rPr lang="ru-RU" smtClean="0"/>
              <a:pPr/>
              <a:t>14.12.2012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B3EC0-240C-45A4-B4C1-8A57F8EEC3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B510D-87B3-48D4-B7E4-8828BEBC17EC}" type="datetimeFigureOut">
              <a:rPr lang="ru-RU" smtClean="0"/>
              <a:pPr/>
              <a:t>14.12.2012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B3EC0-240C-45A4-B4C1-8A57F8EEC3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BB510D-87B3-48D4-B7E4-8828BEBC17EC}" type="datetimeFigureOut">
              <a:rPr lang="ru-RU" smtClean="0"/>
              <a:pPr/>
              <a:t>14.12.2012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CB3EC0-240C-45A4-B4C1-8A57F8EEC3E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circle/>
  </p:transition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Segoe Script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0004C"/>
          </a:solidFill>
          <a:latin typeface="Segoe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0004C"/>
          </a:solidFill>
          <a:latin typeface="Segoe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0004C"/>
          </a:solidFill>
          <a:latin typeface="Segoe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0004C"/>
          </a:solidFill>
          <a:latin typeface="Segoe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0004C"/>
          </a:solidFill>
          <a:latin typeface="Segoe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ezdatu.ru/godsobaki.html" TargetMode="External"/><Relationship Id="rId2" Type="http://schemas.openxmlformats.org/officeDocument/2006/relationships/hyperlink" Target="http://www.ejik-topotushka.ru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cheshuyka.ru/fotos_raznoe_100202124858.html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8596" y="1785926"/>
            <a:ext cx="8429684" cy="1928826"/>
          </a:xfrm>
        </p:spPr>
        <p:txBody>
          <a:bodyPr/>
          <a:lstStyle/>
          <a:p>
            <a:r>
              <a:rPr lang="ru-RU" sz="7200" b="1" dirty="0" smtClean="0"/>
              <a:t>Новый год</a:t>
            </a:r>
            <a:br>
              <a:rPr lang="ru-RU" sz="7200" b="1" dirty="0" smtClean="0"/>
            </a:br>
            <a:r>
              <a:rPr lang="ru-RU" sz="7200" b="1" dirty="0" smtClean="0"/>
              <a:t> по восточному календарю</a:t>
            </a:r>
            <a:endParaRPr lang="ru-RU" sz="7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1143008"/>
          </a:xfrm>
        </p:spPr>
        <p:txBody>
          <a:bodyPr/>
          <a:lstStyle/>
          <a:p>
            <a:r>
              <a:rPr lang="ru-RU" dirty="0" smtClean="0"/>
              <a:t> ГОД СОБАКИ</a:t>
            </a:r>
            <a:br>
              <a:rPr lang="ru-RU" dirty="0" smtClean="0"/>
            </a:br>
            <a:r>
              <a:rPr lang="ru-RU" dirty="0" smtClean="0"/>
              <a:t>(1922, 1934, 1946, 1958, 1970, 1982, 1994, 2006)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81391122_307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143504" y="1857364"/>
            <a:ext cx="3589778" cy="4786370"/>
          </a:xfrm>
        </p:spPr>
      </p:pic>
      <p:sp>
        <p:nvSpPr>
          <p:cNvPr id="5" name="TextBox 4"/>
          <p:cNvSpPr txBox="1"/>
          <p:nvPr/>
        </p:nvSpPr>
        <p:spPr>
          <a:xfrm>
            <a:off x="1285852" y="3143248"/>
            <a:ext cx="314327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Собака всё сдюжит! Она верно служит. 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Она охраняет, она стережёт. 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И в Новом году я Собаке желаю - 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Пусть труд ее будет людьми уважаем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31640" y="2348880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sym typeface="Symbol"/>
              </a:rPr>
              <a:t></a:t>
            </a:r>
            <a:r>
              <a:rPr lang="ru-RU" sz="2400" b="1" dirty="0" smtClean="0">
                <a:solidFill>
                  <a:schemeClr val="bg1"/>
                </a:solidFill>
              </a:rPr>
              <a:t>Собака - справедливость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1214446"/>
          </a:xfrm>
        </p:spPr>
        <p:txBody>
          <a:bodyPr/>
          <a:lstStyle/>
          <a:p>
            <a:r>
              <a:rPr lang="ru-RU" dirty="0" smtClean="0"/>
              <a:t> ГОД БЫКА</a:t>
            </a:r>
            <a:br>
              <a:rPr lang="ru-RU" dirty="0" smtClean="0"/>
            </a:br>
            <a:r>
              <a:rPr lang="ru-RU" dirty="0" smtClean="0"/>
              <a:t>(1925, 1937, 1949, 1961, 1973, 1985, 1997, 2009)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0_25f54_de83aa9b_XL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508104" y="2132856"/>
            <a:ext cx="3286148" cy="4525963"/>
          </a:xfrm>
        </p:spPr>
      </p:pic>
      <p:sp>
        <p:nvSpPr>
          <p:cNvPr id="5" name="TextBox 4"/>
          <p:cNvSpPr txBox="1"/>
          <p:nvPr/>
        </p:nvSpPr>
        <p:spPr>
          <a:xfrm>
            <a:off x="827584" y="1988840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sym typeface="Symbol"/>
              </a:rPr>
              <a:t></a:t>
            </a:r>
            <a:r>
              <a:rPr lang="ru-RU" sz="2400" b="1" dirty="0" smtClean="0">
                <a:solidFill>
                  <a:schemeClr val="bg1"/>
                </a:solidFill>
              </a:rPr>
              <a:t>Бык – работа, семья, родина 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2636912"/>
            <a:ext cx="489654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Быка ждет лучший в жизни год! 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Он полон для него щедрот, 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Бык властью будет наделен 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И за старанья награжден. 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Как, Бык, мы рады за тебя! 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Не потеряй лишь время зря 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И в этот щедрый к тебе год 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Достигни жизненных высот! 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Поздравить мы тебя хотим. 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Будь всеми целый год любим!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1285884"/>
          </a:xfrm>
        </p:spPr>
        <p:txBody>
          <a:bodyPr/>
          <a:lstStyle/>
          <a:p>
            <a:r>
              <a:rPr lang="ru-RU" dirty="0" smtClean="0"/>
              <a:t> ГОД ДРАКОНА</a:t>
            </a:r>
            <a:br>
              <a:rPr lang="ru-RU" dirty="0" smtClean="0"/>
            </a:br>
            <a:r>
              <a:rPr lang="ru-RU" dirty="0" smtClean="0"/>
              <a:t>(1928, 1940, 1952, 1964, 1976, 1988, 2000, 2012)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Содержимое 5" descr="40053786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139952" y="2996952"/>
            <a:ext cx="4800533" cy="3600400"/>
          </a:xfrm>
        </p:spPr>
      </p:pic>
      <p:sp>
        <p:nvSpPr>
          <p:cNvPr id="4" name="TextBox 3"/>
          <p:cNvSpPr txBox="1"/>
          <p:nvPr/>
        </p:nvSpPr>
        <p:spPr>
          <a:xfrm>
            <a:off x="4716016" y="2204864"/>
            <a:ext cx="4248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sym typeface="Symbol"/>
              </a:rPr>
              <a:t></a:t>
            </a:r>
            <a:r>
              <a:rPr lang="ru-RU" sz="2400" b="1" dirty="0" smtClean="0">
                <a:solidFill>
                  <a:schemeClr val="bg1"/>
                </a:solidFill>
              </a:rPr>
              <a:t>Не всё то золото, что блестит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1700808"/>
            <a:ext cx="424847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Драконы разные бывают,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Пусть новогодний наш Дракон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Не яростным огнем сжигает,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А греет теплым огоньком.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К нему без должного почтенья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Небезопасно подходить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Пусть он и ласков в обращении, –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Хвостом Вас может зацепить.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Но всех упрямых и отважных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В делах поддержит он крылом,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Поделится советом важным,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Убережет от всяких зол.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Предстаньте перед ним без страха 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И Вас за смелость наградит – 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Все сокровенные желанья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Он в жизнь мгновенно воплотит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1285884"/>
          </a:xfrm>
        </p:spPr>
        <p:txBody>
          <a:bodyPr/>
          <a:lstStyle/>
          <a:p>
            <a:r>
              <a:rPr lang="ru-RU" dirty="0" smtClean="0"/>
              <a:t> ГОД КОЗЫ (ОВЦЫ)</a:t>
            </a:r>
            <a:br>
              <a:rPr lang="ru-RU" dirty="0" smtClean="0"/>
            </a:br>
            <a:r>
              <a:rPr lang="ru-RU" dirty="0" smtClean="0"/>
              <a:t>(1931, 1943, 1955, 1967, 1979, 1991, 2003, 2015)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068960"/>
            <a:ext cx="8229600" cy="3057203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ru-RU" sz="6000" b="1" dirty="0" smtClean="0">
                <a:solidFill>
                  <a:schemeClr val="bg1"/>
                </a:solidFill>
              </a:rPr>
              <a:t>Бьётся радостно сердечко, </a:t>
            </a:r>
          </a:p>
          <a:p>
            <a:pPr>
              <a:buNone/>
            </a:pPr>
            <a:r>
              <a:rPr lang="ru-RU" sz="6000" b="1" dirty="0" smtClean="0">
                <a:solidFill>
                  <a:schemeClr val="bg1"/>
                </a:solidFill>
              </a:rPr>
              <a:t>Наступает Новый год </a:t>
            </a:r>
          </a:p>
          <a:p>
            <a:pPr>
              <a:buNone/>
            </a:pPr>
            <a:r>
              <a:rPr lang="ru-RU" sz="6000" b="1" dirty="0" smtClean="0">
                <a:solidFill>
                  <a:schemeClr val="bg1"/>
                </a:solidFill>
              </a:rPr>
              <a:t>И пушистая Овечка </a:t>
            </a:r>
          </a:p>
          <a:p>
            <a:pPr>
              <a:buNone/>
            </a:pPr>
            <a:r>
              <a:rPr lang="ru-RU" sz="6000" b="1" dirty="0" smtClean="0">
                <a:solidFill>
                  <a:schemeClr val="bg1"/>
                </a:solidFill>
              </a:rPr>
              <a:t>В нём хозяйничать идёт! </a:t>
            </a:r>
          </a:p>
          <a:p>
            <a:pPr>
              <a:buNone/>
            </a:pPr>
            <a:r>
              <a:rPr lang="ru-RU" sz="6000" b="1" dirty="0" smtClean="0">
                <a:solidFill>
                  <a:schemeClr val="bg1"/>
                </a:solidFill>
              </a:rPr>
              <a:t>Пусть подарит год надежду, </a:t>
            </a:r>
          </a:p>
          <a:p>
            <a:pPr>
              <a:buNone/>
            </a:pPr>
            <a:r>
              <a:rPr lang="ru-RU" sz="6000" b="1" dirty="0" smtClean="0">
                <a:solidFill>
                  <a:schemeClr val="bg1"/>
                </a:solidFill>
              </a:rPr>
              <a:t>Много счастья принесёт, </a:t>
            </a:r>
          </a:p>
          <a:p>
            <a:pPr>
              <a:buNone/>
            </a:pPr>
            <a:r>
              <a:rPr lang="ru-RU" sz="6000" b="1" dirty="0" smtClean="0">
                <a:solidFill>
                  <a:schemeClr val="bg1"/>
                </a:solidFill>
              </a:rPr>
              <a:t>А удача, как и прежде. </a:t>
            </a:r>
          </a:p>
          <a:p>
            <a:pPr>
              <a:buNone/>
            </a:pPr>
            <a:r>
              <a:rPr lang="ru-RU" sz="6000" b="1" dirty="0" smtClean="0">
                <a:solidFill>
                  <a:schemeClr val="bg1"/>
                </a:solidFill>
              </a:rPr>
              <a:t>Пусть от вас не отстаёт!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bg1"/>
                </a:solidFill>
              </a:rPr>
              <a:t>.</a:t>
            </a:r>
          </a:p>
          <a:p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7770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3501008"/>
            <a:ext cx="4368485" cy="31683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88024" y="2420888"/>
            <a:ext cx="4032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sym typeface="Symbol"/>
              </a:rPr>
              <a:t></a:t>
            </a:r>
            <a:r>
              <a:rPr lang="ru-RU" sz="2400" b="1" dirty="0" smtClean="0">
                <a:solidFill>
                  <a:schemeClr val="bg1"/>
                </a:solidFill>
              </a:rPr>
              <a:t>Коза, овца - капризная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428760"/>
          </a:xfrm>
        </p:spPr>
        <p:txBody>
          <a:bodyPr/>
          <a:lstStyle/>
          <a:p>
            <a:r>
              <a:rPr lang="ru-RU" dirty="0" smtClean="0"/>
              <a:t> ГОД КРЫСЫ</a:t>
            </a:r>
            <a:br>
              <a:rPr lang="ru-RU" dirty="0" smtClean="0"/>
            </a:br>
            <a:r>
              <a:rPr lang="ru-RU" dirty="0" smtClean="0"/>
              <a:t>(1924, 1936, 1948, 1960, 1972, 1984, 1996, 2008)</a:t>
            </a:r>
            <a:endParaRPr lang="ru-RU" dirty="0"/>
          </a:p>
        </p:txBody>
      </p:sp>
      <p:pic>
        <p:nvPicPr>
          <p:cNvPr id="4" name="Содержимое 3" descr="0_6636b_5e0bb7a3_XL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2143116"/>
            <a:ext cx="3156859" cy="4525963"/>
          </a:xfrm>
        </p:spPr>
      </p:pic>
      <p:sp>
        <p:nvSpPr>
          <p:cNvPr id="5" name="TextBox 4"/>
          <p:cNvSpPr txBox="1"/>
          <p:nvPr/>
        </p:nvSpPr>
        <p:spPr>
          <a:xfrm>
            <a:off x="4429124" y="3573016"/>
            <a:ext cx="40005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2400" b="1" dirty="0" smtClean="0">
                <a:solidFill>
                  <a:schemeClr val="bg1"/>
                </a:solidFill>
              </a:rPr>
              <a:t>Мышка - милое создание. 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 В ход пускает обаянье, 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 Чтобы хитростью своей 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 Закрома набить скорей.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99992" y="2636912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sym typeface="Symbol"/>
              </a:rPr>
              <a:t></a:t>
            </a:r>
            <a:r>
              <a:rPr lang="ru-RU" sz="2400" b="1" dirty="0" smtClean="0">
                <a:solidFill>
                  <a:schemeClr val="bg1"/>
                </a:solidFill>
              </a:rPr>
              <a:t>Крыса - агрессивность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54562"/>
          </a:xfrm>
        </p:spPr>
        <p:txBody>
          <a:bodyPr/>
          <a:lstStyle/>
          <a:p>
            <a:r>
              <a:rPr lang="ru-RU" sz="7200" b="1" dirty="0" smtClean="0"/>
              <a:t>С Новым годом!</a:t>
            </a:r>
            <a:endParaRPr lang="ru-RU" sz="7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Ресурсы Интернет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u="sng" dirty="0" smtClean="0">
                <a:solidFill>
                  <a:schemeClr val="bg1"/>
                </a:solidFill>
                <a:hlinkClick r:id="rId2"/>
              </a:rPr>
              <a:t>http://www.ejik-topotushka.ru</a:t>
            </a:r>
            <a:endParaRPr lang="ru-RU" u="sng" dirty="0" smtClean="0">
              <a:solidFill>
                <a:schemeClr val="bg1"/>
              </a:solidFill>
            </a:endParaRPr>
          </a:p>
          <a:p>
            <a:r>
              <a:rPr lang="ru-RU" u="sng" dirty="0" smtClean="0">
                <a:solidFill>
                  <a:schemeClr val="bg1"/>
                </a:solidFill>
                <a:hlinkClick r:id="rId3"/>
              </a:rPr>
              <a:t>http://www.bezdatu.ru/godsobaki.html</a:t>
            </a:r>
            <a:endParaRPr lang="ru-RU" u="sng" dirty="0" smtClean="0">
              <a:solidFill>
                <a:schemeClr val="bg1"/>
              </a:solidFill>
            </a:endParaRPr>
          </a:p>
          <a:p>
            <a:endParaRPr lang="ru-RU" dirty="0" smtClean="0"/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2967335"/>
            <a:ext cx="707236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http://hochyvseznat.at.ua/publ/detskie_stikhi/stikhi_dlja_detej/stikhi_o_simvolakh_goda/3-1-0-1094</a:t>
            </a:r>
            <a:r>
              <a:rPr lang="ru-RU" b="1" dirty="0" smtClean="0">
                <a:solidFill>
                  <a:schemeClr val="bg1"/>
                </a:solidFill>
              </a:rPr>
              <a:t>#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2132856"/>
            <a:ext cx="741682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Monotype Corsiva" pitchFamily="66" charset="0"/>
              </a:rPr>
              <a:t>Презентация подготовлена</a:t>
            </a:r>
          </a:p>
          <a:p>
            <a:r>
              <a:rPr lang="ru-RU" sz="3600" b="1" dirty="0" smtClean="0">
                <a:solidFill>
                  <a:schemeClr val="bg1"/>
                </a:solidFill>
                <a:latin typeface="Monotype Corsiva" pitchFamily="66" charset="0"/>
              </a:rPr>
              <a:t>Петровой Светланой Михайловной,</a:t>
            </a:r>
          </a:p>
          <a:p>
            <a:r>
              <a:rPr lang="ru-RU" sz="3600" b="1" dirty="0" smtClean="0">
                <a:solidFill>
                  <a:schemeClr val="bg1"/>
                </a:solidFill>
                <a:latin typeface="Monotype Corsiva" pitchFamily="66" charset="0"/>
              </a:rPr>
              <a:t>учителем  начальных  классов</a:t>
            </a:r>
          </a:p>
          <a:p>
            <a:r>
              <a:rPr lang="ru-RU" sz="3600" b="1" dirty="0" smtClean="0">
                <a:solidFill>
                  <a:schemeClr val="bg1"/>
                </a:solidFill>
                <a:latin typeface="Monotype Corsiva" pitchFamily="66" charset="0"/>
              </a:rPr>
              <a:t>МКОУ – </a:t>
            </a:r>
            <a:r>
              <a:rPr lang="ru-RU" sz="3600" b="1" dirty="0" err="1" smtClean="0">
                <a:solidFill>
                  <a:schemeClr val="bg1"/>
                </a:solidFill>
                <a:latin typeface="Monotype Corsiva" pitchFamily="66" charset="0"/>
              </a:rPr>
              <a:t>Грязновская</a:t>
            </a:r>
            <a:r>
              <a:rPr lang="ru-RU" sz="3600" b="1" dirty="0" smtClean="0">
                <a:solidFill>
                  <a:schemeClr val="bg1"/>
                </a:solidFill>
                <a:latin typeface="Monotype Corsiva" pitchFamily="66" charset="0"/>
              </a:rPr>
              <a:t> СОШ</a:t>
            </a:r>
          </a:p>
          <a:p>
            <a:r>
              <a:rPr lang="ru-RU" sz="3600" b="1" dirty="0" smtClean="0">
                <a:solidFill>
                  <a:schemeClr val="bg1"/>
                </a:solidFill>
                <a:latin typeface="Monotype Corsiva" pitchFamily="66" charset="0"/>
              </a:rPr>
              <a:t>ГО Богданович</a:t>
            </a:r>
          </a:p>
          <a:p>
            <a:r>
              <a:rPr lang="ru-RU" sz="3600" b="1" dirty="0" smtClean="0">
                <a:solidFill>
                  <a:schemeClr val="bg1"/>
                </a:solidFill>
                <a:latin typeface="Monotype Corsiva" pitchFamily="66" charset="0"/>
              </a:rPr>
              <a:t>Свердловская область</a:t>
            </a:r>
          </a:p>
          <a:p>
            <a:endParaRPr lang="ru-RU" sz="3600" b="1" dirty="0" smtClean="0">
              <a:solidFill>
                <a:schemeClr val="bg1"/>
              </a:solidFill>
              <a:latin typeface="Monotype Corsiva" pitchFamily="66" charset="0"/>
            </a:endParaRPr>
          </a:p>
          <a:p>
            <a:r>
              <a:rPr lang="ru-RU" sz="3600" b="1" dirty="0" smtClean="0">
                <a:solidFill>
                  <a:schemeClr val="bg1"/>
                </a:solidFill>
                <a:latin typeface="Monotype Corsiva" pitchFamily="66" charset="0"/>
              </a:rPr>
              <a:t>             2012 г.</a:t>
            </a:r>
            <a:endParaRPr lang="ru-RU" sz="36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286343863_40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FFFCFD"/>
              </a:clrFrom>
              <a:clrTo>
                <a:srgbClr val="FFFC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16016" y="692696"/>
            <a:ext cx="4265534" cy="4248472"/>
          </a:xfrm>
        </p:spPr>
      </p:pic>
      <p:sp>
        <p:nvSpPr>
          <p:cNvPr id="17413" name="Rectangle 5">
            <a:hlinkClick r:id="rId3"/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412" name="AutoShape 4" descr="Нефритовый император&#10;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-2032000" y="45720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4" name="Rectangle 6">
            <a:hlinkClick r:id="rId3"/>
          </p:cNvPr>
          <p:cNvSpPr>
            <a:spLocks noChangeArrowheads="1"/>
          </p:cNvSpPr>
          <p:nvPr/>
        </p:nvSpPr>
        <p:spPr bwMode="auto">
          <a:xfrm>
            <a:off x="755576" y="1129666"/>
            <a:ext cx="396044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Восточный или китайский календарь состоит из пяти стихий (дерево, огонь, земля, металл и вода) и 12-ти животных (крыса, бык, тигр, кролик, дракон, змея, лошадь, овца, обезьяна, петух, собака и свинья). Полный цикл такого календаря составляет 60 лет. Нынешний цикл начался в 1984 году - год деревянной крысы.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214446"/>
          </a:xfrm>
        </p:spPr>
        <p:txBody>
          <a:bodyPr/>
          <a:lstStyle/>
          <a:p>
            <a:r>
              <a:rPr lang="ru-RU" dirty="0" smtClean="0"/>
              <a:t> ГОД ЗМЕИ</a:t>
            </a:r>
            <a:br>
              <a:rPr lang="ru-RU" dirty="0" smtClean="0"/>
            </a:br>
            <a:r>
              <a:rPr lang="ru-RU" dirty="0" smtClean="0"/>
              <a:t>(1929, 1941, 1953, 1965, 1977, 1989, 2001, 2013)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0_2687a_c959c97f_XL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5008" y="2143116"/>
            <a:ext cx="3190804" cy="4525963"/>
          </a:xfrm>
        </p:spPr>
      </p:pic>
      <p:sp>
        <p:nvSpPr>
          <p:cNvPr id="5" name="TextBox 4"/>
          <p:cNvSpPr txBox="1"/>
          <p:nvPr/>
        </p:nvSpPr>
        <p:spPr>
          <a:xfrm>
            <a:off x="785786" y="2708920"/>
            <a:ext cx="457203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Пускай Змея и белый снег 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 Вам радость принесут и смех, 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 Обиды, горечь, не покой 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 Пусть пронесутся стороной 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 Пусть этот год как гость желанный, 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 Торжественно в ваш дом войдет. 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 Веселья, радости и счастья 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 С собою вместе принесет!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59632" y="2132856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sym typeface="Symbol"/>
              </a:rPr>
              <a:t></a:t>
            </a:r>
            <a:r>
              <a:rPr lang="ru-RU" sz="2400" b="1" dirty="0" smtClean="0">
                <a:solidFill>
                  <a:schemeClr val="bg1"/>
                </a:solidFill>
              </a:rPr>
              <a:t>Змея - мудрость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1571636"/>
          </a:xfrm>
        </p:spPr>
        <p:txBody>
          <a:bodyPr/>
          <a:lstStyle/>
          <a:p>
            <a:r>
              <a:rPr lang="ru-RU" dirty="0" smtClean="0"/>
              <a:t>ГОД ОБЕЗЬЯНЫ</a:t>
            </a:r>
            <a:br>
              <a:rPr lang="ru-RU" dirty="0" smtClean="0"/>
            </a:br>
            <a:r>
              <a:rPr lang="ru-RU" dirty="0" smtClean="0"/>
              <a:t>(1920, 1932, 1944, 1956, 1968, 1980, 1992, 2004)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сканирование0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5008" y="2332037"/>
            <a:ext cx="3179584" cy="4525963"/>
          </a:xfrm>
        </p:spPr>
      </p:pic>
      <p:sp>
        <p:nvSpPr>
          <p:cNvPr id="5" name="TextBox 4"/>
          <p:cNvSpPr txBox="1"/>
          <p:nvPr/>
        </p:nvSpPr>
        <p:spPr>
          <a:xfrm>
            <a:off x="1142976" y="3286124"/>
            <a:ext cx="35719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Озорная обезьянка,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Хвост колечком,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как баранка,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Вниз повисла головой...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Вот так номер цирковой.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Висит и улыбается 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Хвостатая красавица</a:t>
            </a:r>
            <a:r>
              <a:rPr lang="ru-RU" dirty="0" smtClean="0"/>
              <a:t>	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259632" y="2564904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sym typeface="Symbol"/>
              </a:rPr>
              <a:t>О</a:t>
            </a:r>
            <a:r>
              <a:rPr lang="ru-RU" sz="2400" b="1" dirty="0" smtClean="0">
                <a:solidFill>
                  <a:schemeClr val="bg1"/>
                </a:solidFill>
              </a:rPr>
              <a:t>безьяна - хитрость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1143008"/>
          </a:xfrm>
        </p:spPr>
        <p:txBody>
          <a:bodyPr/>
          <a:lstStyle/>
          <a:p>
            <a:r>
              <a:rPr lang="ru-RU" dirty="0" smtClean="0"/>
              <a:t> ГОД ЛОШАДИ</a:t>
            </a:r>
            <a:br>
              <a:rPr lang="ru-RU" dirty="0" smtClean="0"/>
            </a:br>
            <a:r>
              <a:rPr lang="ru-RU" dirty="0" smtClean="0"/>
              <a:t>(1930, 1942, 1954, 1966, 1978, 1990, 2002, 2014)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f_2088049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29256" y="2143116"/>
            <a:ext cx="3500593" cy="4525963"/>
          </a:xfrm>
        </p:spPr>
      </p:pic>
      <p:sp>
        <p:nvSpPr>
          <p:cNvPr id="10" name="TextBox 9"/>
          <p:cNvSpPr txBox="1"/>
          <p:nvPr/>
        </p:nvSpPr>
        <p:spPr>
          <a:xfrm>
            <a:off x="1428728" y="2857496"/>
            <a:ext cx="300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357290" y="3645024"/>
            <a:ext cx="34290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У Лошадки белогривой 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Дел немало впереди: 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Год успешный и счастливый 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Нужно миру принести</a:t>
            </a:r>
            <a:r>
              <a:rPr lang="ru-RU" b="1" dirty="0" smtClean="0">
                <a:solidFill>
                  <a:schemeClr val="bg1"/>
                </a:solidFill>
              </a:rPr>
              <a:t>!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2636912"/>
            <a:ext cx="4752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sym typeface="Symbol"/>
              </a:rPr>
              <a:t></a:t>
            </a:r>
            <a:r>
              <a:rPr lang="ru-RU" sz="2400" b="1" dirty="0" smtClean="0">
                <a:solidFill>
                  <a:schemeClr val="bg1"/>
                </a:solidFill>
              </a:rPr>
              <a:t>Лошадь – честный человек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857256"/>
          </a:xfrm>
        </p:spPr>
        <p:txBody>
          <a:bodyPr/>
          <a:lstStyle/>
          <a:p>
            <a:r>
              <a:rPr lang="ru-RU" dirty="0" smtClean="0"/>
              <a:t>ГОД ПЕТУХА</a:t>
            </a:r>
            <a:br>
              <a:rPr lang="ru-RU" dirty="0" smtClean="0"/>
            </a:br>
            <a:r>
              <a:rPr lang="ru-RU" dirty="0" smtClean="0"/>
              <a:t>(1921, 1933, 1945, 1957, 1969, 1981, 1993, 2005)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сканирование00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230" b="2139"/>
          <a:stretch>
            <a:fillRect/>
          </a:stretch>
        </p:blipFill>
        <p:spPr>
          <a:xfrm>
            <a:off x="785786" y="2000240"/>
            <a:ext cx="3131851" cy="4429156"/>
          </a:xfrm>
        </p:spPr>
      </p:pic>
      <p:sp>
        <p:nvSpPr>
          <p:cNvPr id="5" name="TextBox 4"/>
          <p:cNvSpPr txBox="1"/>
          <p:nvPr/>
        </p:nvSpPr>
        <p:spPr>
          <a:xfrm>
            <a:off x="4714876" y="3000372"/>
            <a:ext cx="37147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Покамест несут тебя ноги,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Беги, убирайся с пути,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С дороги, с дороги, с дороги, —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Петух соизволил прийти.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99992" y="2420888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sym typeface="Symbol"/>
              </a:rPr>
              <a:t></a:t>
            </a:r>
            <a:r>
              <a:rPr lang="ru-RU" sz="2400" b="1" dirty="0" smtClean="0">
                <a:solidFill>
                  <a:schemeClr val="bg1"/>
                </a:solidFill>
              </a:rPr>
              <a:t>Петух - фанфарон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285884"/>
          </a:xfrm>
        </p:spPr>
        <p:txBody>
          <a:bodyPr/>
          <a:lstStyle/>
          <a:p>
            <a:r>
              <a:rPr lang="ru-RU" dirty="0" smtClean="0"/>
              <a:t>ГОД КОТА (КРОЛИКА)</a:t>
            </a:r>
            <a:br>
              <a:rPr lang="ru-RU" dirty="0" smtClean="0"/>
            </a:br>
            <a:r>
              <a:rPr lang="ru-RU" dirty="0" smtClean="0"/>
              <a:t>(1927, 1939, 1951, 1963, 1975, 1987, 1999, 2011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28596" y="3284984"/>
            <a:ext cx="478634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Скачет перебирая ножками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Юный зайчик.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Притоптал своими лапками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Белый одуванчик.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Взлетели высоко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Воздушные пушинки.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Скачет зайчонок далеко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По лесной тропинке.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8" name="Рисунок 7" descr="698445416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72231" y="3200400"/>
            <a:ext cx="2320249" cy="3657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11560" y="2276872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sym typeface="Symbol"/>
              </a:rPr>
              <a:t></a:t>
            </a:r>
            <a:r>
              <a:rPr lang="ru-RU" sz="2400" b="1" dirty="0" smtClean="0">
                <a:solidFill>
                  <a:schemeClr val="bg1"/>
                </a:solidFill>
              </a:rPr>
              <a:t>Спокойный человек</a:t>
            </a:r>
            <a:endParaRPr lang="ru-RU" dirty="0"/>
          </a:p>
        </p:txBody>
      </p:sp>
      <p:pic>
        <p:nvPicPr>
          <p:cNvPr id="11" name="Содержимое 10" descr="1293708645_0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355976" y="2204864"/>
            <a:ext cx="2513253" cy="3769879"/>
          </a:xfr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1143008"/>
          </a:xfrm>
        </p:spPr>
        <p:txBody>
          <a:bodyPr/>
          <a:lstStyle/>
          <a:p>
            <a:r>
              <a:rPr lang="ru-RU" dirty="0" smtClean="0"/>
              <a:t> ГОД СВИНЬИ</a:t>
            </a:r>
            <a:br>
              <a:rPr lang="ru-RU" dirty="0" smtClean="0"/>
            </a:br>
            <a:r>
              <a:rPr lang="ru-RU" dirty="0" smtClean="0"/>
              <a:t>(1923, 1935, 1947, 1959, 1971, 1983, 1995, 2007)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Содержимое 5" descr="swin5_ma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643570" y="1904132"/>
            <a:ext cx="3286148" cy="4953868"/>
          </a:xfrm>
        </p:spPr>
      </p:pic>
      <p:sp>
        <p:nvSpPr>
          <p:cNvPr id="4" name="TextBox 3"/>
          <p:cNvSpPr txBox="1"/>
          <p:nvPr/>
        </p:nvSpPr>
        <p:spPr>
          <a:xfrm>
            <a:off x="642910" y="3933056"/>
            <a:ext cx="42862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Пусть будет маленькая свинка 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На счастье и успех щедра.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Пусть принесет она на спинке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Мешок любви, удачи и добра!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3608" y="2420888"/>
            <a:ext cx="4104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sym typeface="Symbol"/>
              </a:rPr>
              <a:t></a:t>
            </a:r>
            <a:r>
              <a:rPr lang="ru-RU" sz="2400" b="1" dirty="0" smtClean="0">
                <a:solidFill>
                  <a:schemeClr val="bg1"/>
                </a:solidFill>
              </a:rPr>
              <a:t>Свинья – добрая старина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1143008"/>
          </a:xfrm>
        </p:spPr>
        <p:txBody>
          <a:bodyPr/>
          <a:lstStyle/>
          <a:p>
            <a:r>
              <a:rPr lang="ru-RU" dirty="0" smtClean="0"/>
              <a:t>ГОД ТИГРА</a:t>
            </a:r>
            <a:br>
              <a:rPr lang="ru-RU" dirty="0" smtClean="0"/>
            </a:br>
            <a:r>
              <a:rPr lang="ru-RU" dirty="0" smtClean="0"/>
              <a:t>(1926, 1938, 1950, 1962, 1974, 1986, 1998, 2010)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0_e723f_8ce6345d_XL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401" t="3157" r="3956" b="2139"/>
          <a:stretch>
            <a:fillRect/>
          </a:stretch>
        </p:blipFill>
        <p:spPr>
          <a:xfrm>
            <a:off x="428596" y="1928802"/>
            <a:ext cx="3071834" cy="4725898"/>
          </a:xfrm>
        </p:spPr>
      </p:pic>
      <p:sp>
        <p:nvSpPr>
          <p:cNvPr id="6" name="TextBox 5"/>
          <p:cNvSpPr txBox="1"/>
          <p:nvPr/>
        </p:nvSpPr>
        <p:spPr>
          <a:xfrm>
            <a:off x="4643438" y="2996952"/>
            <a:ext cx="41050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Тигр приготовился и ждёт 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 Под ёлочкой ветвистой. 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 Он обещает быть весь год 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 Лишь белым и пушистым</a:t>
            </a:r>
            <a:r>
              <a:rPr lang="ru-RU" dirty="0" smtClean="0"/>
              <a:t>!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572000" y="2276872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sym typeface="Symbol"/>
              </a:rPr>
              <a:t></a:t>
            </a:r>
            <a:r>
              <a:rPr lang="ru-RU" sz="2400" b="1" dirty="0" smtClean="0">
                <a:solidFill>
                  <a:schemeClr val="bg1"/>
                </a:solidFill>
              </a:rPr>
              <a:t>Тигр - энергия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038996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10389960</Template>
  <TotalTime>235</TotalTime>
  <Words>606</Words>
  <Application>Microsoft Office PowerPoint</Application>
  <PresentationFormat>Экран (4:3)</PresentationFormat>
  <Paragraphs>121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10389960</vt:lpstr>
      <vt:lpstr>Новый год  по восточному календарю</vt:lpstr>
      <vt:lpstr>Слайд 2</vt:lpstr>
      <vt:lpstr> ГОД ЗМЕИ (1929, 1941, 1953, 1965, 1977, 1989, 2001, 2013) </vt:lpstr>
      <vt:lpstr>ГОД ОБЕЗЬЯНЫ (1920, 1932, 1944, 1956, 1968, 1980, 1992, 2004) </vt:lpstr>
      <vt:lpstr> ГОД ЛОШАДИ (1930, 1942, 1954, 1966, 1978, 1990, 2002, 2014) </vt:lpstr>
      <vt:lpstr>ГОД ПЕТУХА (1921, 1933, 1945, 1957, 1969, 1981, 1993, 2005) </vt:lpstr>
      <vt:lpstr>ГОД КОТА (КРОЛИКА) (1927, 1939, 1951, 1963, 1975, 1987, 1999, 2011</vt:lpstr>
      <vt:lpstr> ГОД СВИНЬИ (1923, 1935, 1947, 1959, 1971, 1983, 1995, 2007) </vt:lpstr>
      <vt:lpstr>ГОД ТИГРА (1926, 1938, 1950, 1962, 1974, 1986, 1998, 2010) </vt:lpstr>
      <vt:lpstr> ГОД СОБАКИ (1922, 1934, 1946, 1958, 1970, 1982, 1994, 2006) </vt:lpstr>
      <vt:lpstr> ГОД БЫКА (1925, 1937, 1949, 1961, 1973, 1985, 1997, 2009) </vt:lpstr>
      <vt:lpstr> ГОД ДРАКОНА (1928, 1940, 1952, 1964, 1976, 1988, 2000, 2012) </vt:lpstr>
      <vt:lpstr> ГОД КОЗЫ (ОВЦЫ) (1931, 1943, 1955, 1967, 1979, 1991, 2003, 2015) </vt:lpstr>
      <vt:lpstr> ГОД КРЫСЫ (1924, 1936, 1948, 1960, 1972, 1984, 1996, 2008)</vt:lpstr>
      <vt:lpstr>С Новым годом!</vt:lpstr>
      <vt:lpstr>Ресурсы Интернет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>Шаблон оформления</dc:subject>
  <dc:creator>10</dc:creator>
  <cp:keywords>Шаблон оформления</cp:keywords>
  <dc:description>Корпорация Майкрософт</dc:description>
  <cp:lastModifiedBy>user</cp:lastModifiedBy>
  <cp:revision>35</cp:revision>
  <dcterms:created xsi:type="dcterms:W3CDTF">2012-12-10T05:42:22Z</dcterms:created>
  <dcterms:modified xsi:type="dcterms:W3CDTF">2012-12-14T13:21:09Z</dcterms:modified>
  <cp:category>Шаблон оформления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TC103899601049</vt:lpwstr>
  </property>
</Properties>
</file>