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94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9309-E684-4AB9-BB87-5D454DFD9D18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61B50-D7D7-4106-91D2-4C5774899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960367-8C41-4B7E-A1B9-2B69F582C7AE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1B8B1F-73C7-4E4B-ACD1-DB48A5CECEC6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70A3-F202-44C4-BCCC-CF879BBB716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C07F-D9FD-426B-9FF2-1EF74A67B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70A3-F202-44C4-BCCC-CF879BBB716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C07F-D9FD-426B-9FF2-1EF74A67B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70A3-F202-44C4-BCCC-CF879BBB716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C07F-D9FD-426B-9FF2-1EF74A67B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70A3-F202-44C4-BCCC-CF879BBB716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C07F-D9FD-426B-9FF2-1EF74A67B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70A3-F202-44C4-BCCC-CF879BBB716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C07F-D9FD-426B-9FF2-1EF74A67B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70A3-F202-44C4-BCCC-CF879BBB716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C07F-D9FD-426B-9FF2-1EF74A67B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70A3-F202-44C4-BCCC-CF879BBB716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C07F-D9FD-426B-9FF2-1EF74A67B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70A3-F202-44C4-BCCC-CF879BBB716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C07F-D9FD-426B-9FF2-1EF74A67B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70A3-F202-44C4-BCCC-CF879BBB716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C07F-D9FD-426B-9FF2-1EF74A67B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70A3-F202-44C4-BCCC-CF879BBB716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C07F-D9FD-426B-9FF2-1EF74A67B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E70A3-F202-44C4-BCCC-CF879BBB716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C07F-D9FD-426B-9FF2-1EF74A67B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E70A3-F202-44C4-BCCC-CF879BBB7160}" type="datetimeFigureOut">
              <a:rPr lang="ru-RU" smtClean="0"/>
              <a:pPr/>
              <a:t>03.12.2012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1C07F-D9FD-426B-9FF2-1EF74A67B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428604"/>
            <a:ext cx="55201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ГУ </a:t>
            </a:r>
            <a:r>
              <a:rPr lang="ru-RU" sz="32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Еленовская</a:t>
            </a:r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средняя школа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000108"/>
            <a:ext cx="67158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Исследовательская работа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857364"/>
            <a:ext cx="6804556" cy="923330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C000"/>
                </a:solidFill>
                <a:effectLst/>
              </a:rPr>
              <a:t>Мой  славный предок</a:t>
            </a:r>
            <a:endParaRPr lang="ru-RU" sz="5400" b="1" cap="none" spc="0" dirty="0">
              <a:ln/>
              <a:solidFill>
                <a:srgbClr val="FFC00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643182"/>
            <a:ext cx="7212167" cy="37240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Над проектом работали</a:t>
            </a:r>
          </a:p>
          <a:p>
            <a:pPr algn="ctr"/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чащиеся 4 «Б» класса:</a:t>
            </a:r>
          </a:p>
          <a:p>
            <a:pPr algn="ctr"/>
            <a:r>
              <a:rPr lang="ru-RU" sz="28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Букуев</a:t>
            </a:r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Алмаз, </a:t>
            </a:r>
            <a:r>
              <a:rPr lang="ru-RU" sz="28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Есимова</a:t>
            </a:r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Анель</a:t>
            </a:r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</a:p>
          <a:p>
            <a:pPr algn="ctr"/>
            <a:r>
              <a:rPr lang="ru-RU" sz="28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Зайнуллина</a:t>
            </a:r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Земфира, Казакова Виктория,</a:t>
            </a:r>
          </a:p>
          <a:p>
            <a:pPr algn="ctr"/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Лымарева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Наталья, Моргунова Александра, </a:t>
            </a:r>
          </a:p>
          <a:p>
            <a:pPr algn="ctr"/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Опара Татьяна, </a:t>
            </a:r>
            <a:r>
              <a:rPr lang="ru-RU" sz="28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Славов</a:t>
            </a:r>
            <a:r>
              <a:rPr lang="ru-RU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Кирилл,</a:t>
            </a:r>
          </a:p>
          <a:p>
            <a:pPr algn="ctr"/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Шабан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Наталья, </a:t>
            </a:r>
            <a:r>
              <a:rPr lang="ru-RU" sz="2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Шнегельбергер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Александр.</a:t>
            </a:r>
            <a:endParaRPr lang="ru-RU" sz="28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925" y="5857892"/>
            <a:ext cx="81076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Руководитель проекта: Горохова </a:t>
            </a:r>
            <a:r>
              <a:rPr lang="ru-RU" sz="28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Илона</a:t>
            </a:r>
            <a:r>
              <a:rPr lang="ru-RU" sz="2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Борисовна</a:t>
            </a:r>
            <a:endParaRPr lang="ru-RU" sz="2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:\Мои документы\Илона\мой славный прадед\на дальнем восток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3195628" cy="504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0" y="5572125"/>
            <a:ext cx="335756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У  озера  Байкал  </a:t>
            </a:r>
          </a:p>
          <a:p>
            <a:pPr algn="ctr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1945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8225" y="285750"/>
            <a:ext cx="55657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После  взятия  Берлина  Пантелей  Моргунов   был  переброшен на   Дальний  Восток  на  войну  с  Японией  в  Приморский   край. </a:t>
            </a:r>
          </a:p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Демобилизовался в  декабре  1946  года.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3306" y="2357430"/>
            <a:ext cx="485777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За  героическую  службу  награждён множеством орденов  и  медалей</a:t>
            </a:r>
            <a:r>
              <a:rPr lang="en-US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: </a:t>
            </a:r>
            <a:r>
              <a:rPr lang="ru-RU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ru-RU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Орден Красной Звезды,  </a:t>
            </a:r>
          </a:p>
          <a:p>
            <a:pPr algn="ctr">
              <a:defRPr/>
            </a:pPr>
            <a:r>
              <a:rPr lang="ru-RU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Орден Боевой Славы,  </a:t>
            </a:r>
          </a:p>
          <a:p>
            <a:pPr algn="ctr">
              <a:defRPr/>
            </a:pPr>
            <a:r>
              <a:rPr lang="ru-RU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Орден  Отечественной  войны,</a:t>
            </a:r>
          </a:p>
          <a:p>
            <a:pPr algn="ctr">
              <a:defRPr/>
            </a:pPr>
            <a:r>
              <a:rPr lang="ru-RU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Медали  «За  освобождение  Варшавы»,  </a:t>
            </a:r>
          </a:p>
          <a:p>
            <a:pPr algn="ctr">
              <a:defRPr/>
            </a:pP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« За победу  над  Японией»  и  другие…</a:t>
            </a: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3000364" y="5357826"/>
            <a:ext cx="6357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После  войны  работал   начальником  связи  </a:t>
            </a:r>
          </a:p>
          <a:p>
            <a:r>
              <a:rPr lang="ru-RU" dirty="0"/>
              <a:t>города</a:t>
            </a:r>
            <a:r>
              <a:rPr lang="ru-RU" sz="2400" dirty="0"/>
              <a:t>  Семипалатинска.  В  возрасте  37 лет  </a:t>
            </a:r>
          </a:p>
          <a:p>
            <a:r>
              <a:rPr lang="ru-RU" sz="2400" dirty="0"/>
              <a:t>в  1954  скоропостижно скончался.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:\Мои документы\Илона\мой славный прадед\статья о Моргуновых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571480"/>
            <a:ext cx="4929222" cy="568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Та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5" y="0"/>
            <a:ext cx="2928926" cy="371475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85918" y="1142984"/>
            <a:ext cx="454162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Опара Татьяна</a:t>
            </a:r>
          </a:p>
        </p:txBody>
      </p:sp>
      <p:pic>
        <p:nvPicPr>
          <p:cNvPr id="7" name="Рисунок 6" descr="I:\Мои документы\Илона\мой славный прадед\Ефим Иванович Вершенко 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71678"/>
            <a:ext cx="3571868" cy="4786322"/>
          </a:xfrm>
          <a:prstGeom prst="ellipse">
            <a:avLst/>
          </a:prstGeom>
          <a:noFill/>
          <a:ln w="25400" cap="rnd" cmpd="sng">
            <a:solidFill>
              <a:srgbClr val="FFFF00"/>
            </a:solidFill>
            <a:prstDash val="sysDot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86116" y="2928934"/>
            <a:ext cx="4714908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</a:t>
            </a:r>
          </a:p>
          <a:p>
            <a:pPr algn="ctr">
              <a:defRPr/>
            </a:pPr>
            <a:r>
              <a:rPr lang="ru-RU" sz="7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её  прапрадед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:\Мои документы\Илона\мой славный прадед\Ефим Иванович Вершенко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500462" cy="4572032"/>
          </a:xfrm>
          <a:prstGeom prst="heptagon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" name="Рисунок 2" descr="I:\Мои документы\Илона\мой славный прадед\Ефим Иванович Вершенко 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2857496"/>
            <a:ext cx="2857488" cy="4000504"/>
          </a:xfrm>
          <a:prstGeom prst="ellipse">
            <a:avLst/>
          </a:prstGeom>
          <a:noFill/>
          <a:ln w="25400" cap="rnd" cmpd="sng">
            <a:solidFill>
              <a:srgbClr val="FFFF00"/>
            </a:solidFill>
            <a:prstDash val="sysDot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3087688" y="357188"/>
            <a:ext cx="6056312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dirty="0" err="1">
                <a:solidFill>
                  <a:schemeClr val="tx2">
                    <a:lumMod val="90000"/>
                  </a:schemeClr>
                </a:solidFill>
                <a:latin typeface="Monotype Corsiva" pitchFamily="66" charset="0"/>
              </a:rPr>
              <a:t>Вершенко</a:t>
            </a:r>
            <a:r>
              <a:rPr lang="ru-RU" sz="4400" dirty="0">
                <a:solidFill>
                  <a:schemeClr val="tx2">
                    <a:lumMod val="90000"/>
                  </a:schemeClr>
                </a:solidFill>
                <a:latin typeface="Monotype Corsiva" pitchFamily="66" charset="0"/>
              </a:rPr>
              <a:t>  Ефим  Иванович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4688" y="1214438"/>
            <a:ext cx="5614987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Уроженец  села  Еленовка,  </a:t>
            </a:r>
          </a:p>
          <a:p>
            <a:pPr>
              <a:defRPr/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1905  года  рождения.</a:t>
            </a:r>
          </a:p>
          <a:p>
            <a:pPr>
              <a:defRPr/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Призвался  на  фронт   в 1942 году.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8450" y="5143500"/>
            <a:ext cx="62626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accent1"/>
                </a:solidFill>
                <a:latin typeface="Monotype Corsiva" pitchFamily="66" charset="0"/>
              </a:rPr>
              <a:t>Погиб  в  1944  году  при  освобождении </a:t>
            </a:r>
          </a:p>
          <a:p>
            <a:pPr algn="ctr"/>
            <a:r>
              <a:rPr lang="ru-RU" sz="3200" dirty="0">
                <a:solidFill>
                  <a:schemeClr val="accent1"/>
                </a:solidFill>
                <a:latin typeface="Monotype Corsiva" pitchFamily="66" charset="0"/>
              </a:rPr>
              <a:t> города   Кременчуг</a:t>
            </a:r>
          </a:p>
          <a:p>
            <a:pPr algn="ctr"/>
            <a:r>
              <a:rPr lang="ru-RU" sz="3200" dirty="0">
                <a:solidFill>
                  <a:schemeClr val="accent1"/>
                </a:solidFill>
                <a:latin typeface="Monotype Corsiva" pitchFamily="66" charset="0"/>
              </a:rPr>
              <a:t>на   Украине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00372"/>
            <a:ext cx="3500462" cy="1143008"/>
          </a:xfrm>
          <a:prstGeom prst="rect">
            <a:avLst/>
          </a:prstGeom>
          <a:noFill/>
        </p:spPr>
        <p:txBody>
          <a:bodyPr wrap="none">
            <a:prstTxWarp prst="textChevronInverted">
              <a:avLst>
                <a:gd name="adj" fmla="val 53471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Шабан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Наташа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0"/>
            <a:ext cx="485492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50800">
                  <a:solidFill>
                    <a:srgbClr val="FFFF00"/>
                  </a:solidFill>
                </a:ln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Хочу  рассказать</a:t>
            </a:r>
            <a:r>
              <a:rPr lang="ru-RU" sz="5400" b="1" dirty="0">
                <a:ln w="50800">
                  <a:solidFill>
                    <a:srgbClr val="FFFF0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4750" y="609600"/>
            <a:ext cx="5429250" cy="5940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5"/>
                </a:solidFill>
                <a:latin typeface="Monotype Corsiva" pitchFamily="66" charset="0"/>
              </a:rPr>
              <a:t>Мой  прадедушка  </a:t>
            </a:r>
          </a:p>
          <a:p>
            <a:pPr algn="ctr">
              <a:defRPr/>
            </a:pPr>
            <a:r>
              <a:rPr lang="ru-RU" dirty="0">
                <a:latin typeface="Monotype Corsiva" pitchFamily="66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latin typeface="Monotype Corsiva" pitchFamily="66" charset="0"/>
              </a:rPr>
              <a:t>Светочев</a:t>
            </a:r>
            <a:r>
              <a:rPr lang="ru-RU" sz="3200" dirty="0">
                <a:solidFill>
                  <a:srgbClr val="00B050"/>
                </a:solidFill>
                <a:latin typeface="Monotype Corsiva" pitchFamily="66" charset="0"/>
              </a:rPr>
              <a:t>  Борис Максимович.</a:t>
            </a:r>
            <a:endParaRPr lang="ru-RU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dirty="0">
                <a:latin typeface="Monotype Corsiva" pitchFamily="66" charset="0"/>
              </a:rPr>
              <a:t>По рассказу  моей прабабушки , я узнала,  что он  родился  в 1912 году   в   Ростовской   области.  </a:t>
            </a:r>
          </a:p>
          <a:p>
            <a:pPr algn="ctr">
              <a:defRPr/>
            </a:pPr>
            <a:r>
              <a:rPr lang="ru-RU" dirty="0">
                <a:latin typeface="Monotype Corsiva" pitchFamily="66" charset="0"/>
              </a:rPr>
              <a:t>В  29  лет  ушёл   на  фронт   защищать   нашу  Родину.  Прошёл  всю  войну ,  награждён  был медалями  «За  взятие Кенигсберга»</a:t>
            </a:r>
          </a:p>
          <a:p>
            <a:pPr algn="ctr">
              <a:defRPr/>
            </a:pPr>
            <a:r>
              <a:rPr lang="ru-RU" dirty="0">
                <a:latin typeface="Monotype Corsiva" pitchFamily="66" charset="0"/>
              </a:rPr>
              <a:t>     « За  отвагу».</a:t>
            </a:r>
          </a:p>
          <a:p>
            <a:pPr algn="ctr">
              <a:defRPr/>
            </a:pPr>
            <a:r>
              <a:rPr lang="ru-RU" dirty="0">
                <a:latin typeface="Monotype Corsiva" pitchFamily="66" charset="0"/>
              </a:rPr>
              <a:t>После войны  вернулся   на  Украину,  женился,  закончил   Агрономический  институт.  </a:t>
            </a:r>
          </a:p>
          <a:p>
            <a:pPr algn="ctr">
              <a:defRPr/>
            </a:pPr>
            <a:r>
              <a:rPr lang="ru-RU" dirty="0">
                <a:latin typeface="Monotype Corsiva" pitchFamily="66" charset="0"/>
              </a:rPr>
              <a:t>В  50 –е   годы  приехал в  Казахстан  на  поднятие  целины.  Стал  первым   председателем  в  совхозе  Парижской  коммуны.    Мой  прадедушка   за долголетний  добросовестный  труд  награждён  медалями  « За  освоение  Целинных  земель»,</a:t>
            </a:r>
          </a:p>
          <a:p>
            <a:pPr algn="ctr">
              <a:defRPr/>
            </a:pPr>
            <a:r>
              <a:rPr lang="ru-RU" dirty="0">
                <a:latin typeface="Monotype Corsiva" pitchFamily="66" charset="0"/>
              </a:rPr>
              <a:t>« За  добросовестный  труд».</a:t>
            </a:r>
          </a:p>
          <a:p>
            <a:pPr algn="ctr">
              <a:defRPr/>
            </a:pPr>
            <a:r>
              <a:rPr lang="ru-RU" dirty="0">
                <a:latin typeface="Monotype Corsiva" pitchFamily="66" charset="0"/>
              </a:rPr>
              <a:t>Прошло много лет  с  тех  пор,  когда  его не  стало, но  </a:t>
            </a:r>
            <a:r>
              <a:rPr lang="ru-RU" sz="2400" dirty="0">
                <a:solidFill>
                  <a:schemeClr val="accent1"/>
                </a:solidFill>
                <a:latin typeface="Monotype Corsiva" pitchFamily="66" charset="0"/>
              </a:rPr>
              <a:t>мы  помним  и чтим  память   о   моём  героическом   прадедушке .  </a:t>
            </a:r>
          </a:p>
        </p:txBody>
      </p:sp>
      <p:pic>
        <p:nvPicPr>
          <p:cNvPr id="5" name="Picture 12" descr="Нат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434841">
            <a:off x="425237" y="342838"/>
            <a:ext cx="2447925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Рисунок 5" descr="встреча солдата.bm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4071942"/>
            <a:ext cx="2714644" cy="278605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28660" y="4143380"/>
            <a:ext cx="4872966" cy="92333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50175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Казакова  </a:t>
            </a:r>
          </a:p>
          <a:p>
            <a:pPr algn="ctr"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Виктория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0438" y="285750"/>
            <a:ext cx="5643562" cy="6308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latin typeface="Monotype Corsiva" pitchFamily="66" charset="0"/>
              </a:rPr>
              <a:t>Мой   прапрадедушка</a:t>
            </a:r>
          </a:p>
          <a:p>
            <a:pPr algn="ctr">
              <a:defRPr/>
            </a:pPr>
            <a:r>
              <a:rPr lang="ru-RU" sz="40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Куслий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Захар.</a:t>
            </a:r>
          </a:p>
          <a:p>
            <a:pPr algn="ctr">
              <a:defRPr/>
            </a:pPr>
            <a:r>
              <a:rPr lang="ru-RU" sz="2800" dirty="0">
                <a:latin typeface="Monotype Corsiva" pitchFamily="66" charset="0"/>
              </a:rPr>
              <a:t>Родился  на  Украине.</a:t>
            </a:r>
          </a:p>
          <a:p>
            <a:pPr algn="ctr">
              <a:defRPr/>
            </a:pPr>
            <a:r>
              <a:rPr lang="ru-RU" sz="2800" dirty="0">
                <a:latin typeface="Monotype Corsiva" pitchFamily="66" charset="0"/>
              </a:rPr>
              <a:t>По  поручению  партии был  направлен  в  Казахстан, где стал председателем  колхоза  села  </a:t>
            </a:r>
            <a:r>
              <a:rPr lang="ru-RU" sz="2800" dirty="0" err="1">
                <a:latin typeface="Monotype Corsiva" pitchFamily="66" charset="0"/>
              </a:rPr>
              <a:t>Чистяковка</a:t>
            </a:r>
            <a:r>
              <a:rPr lang="ru-RU" sz="2800" dirty="0">
                <a:latin typeface="Monotype Corsiva" pitchFamily="66" charset="0"/>
              </a:rPr>
              <a:t>. </a:t>
            </a:r>
          </a:p>
          <a:p>
            <a:pPr algn="ctr">
              <a:defRPr/>
            </a:pPr>
            <a:r>
              <a:rPr lang="ru-RU" sz="2800" dirty="0">
                <a:latin typeface="Monotype Corsiva" pitchFamily="66" charset="0"/>
              </a:rPr>
              <a:t>Захар  </a:t>
            </a:r>
            <a:r>
              <a:rPr lang="ru-RU" sz="2800" dirty="0" err="1">
                <a:latin typeface="Monotype Corsiva" pitchFamily="66" charset="0"/>
              </a:rPr>
              <a:t>Куслий</a:t>
            </a:r>
            <a:r>
              <a:rPr lang="ru-RU" sz="2800" dirty="0">
                <a:latin typeface="Monotype Corsiva" pitchFamily="66" charset="0"/>
              </a:rPr>
              <a:t>  был  коммунистом,  люди его уважали  за  честность и  справедливость.  В 1941  году  мой  прапрадед ушёл  добровольцем на фронт.  Во время   боёв на Курской  дуге  он  пропал  без  вести.  </a:t>
            </a:r>
          </a:p>
          <a:p>
            <a:pPr algn="ctr">
              <a:defRPr/>
            </a:pPr>
            <a:r>
              <a:rPr lang="ru-RU" sz="2800" dirty="0">
                <a:solidFill>
                  <a:srgbClr val="C2E49C"/>
                </a:solidFill>
                <a:latin typeface="Monotype Corsiva" pitchFamily="66" charset="0"/>
              </a:rPr>
              <a:t>Я горжусь своим  славным  предком.  Вечная  ему  память!</a:t>
            </a:r>
            <a:endParaRPr lang="ru-RU" sz="2400" dirty="0">
              <a:solidFill>
                <a:srgbClr val="C2E49C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Вика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1071546"/>
            <a:ext cx="3000396" cy="359093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06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199197">
            <a:off x="1357290" y="3500438"/>
            <a:ext cx="2963544" cy="20516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2571744"/>
            <a:ext cx="4214842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Славов</a:t>
            </a:r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Кирилл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7563" y="0"/>
            <a:ext cx="5786437" cy="6678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        Мой   прапрадедушка</a:t>
            </a:r>
          </a:p>
          <a:p>
            <a:pPr algn="ctr">
              <a:defRPr/>
            </a:pPr>
            <a:r>
              <a:rPr lang="ru-RU" sz="3600" dirty="0" err="1">
                <a:solidFill>
                  <a:srgbClr val="F39FE1"/>
                </a:solidFill>
                <a:latin typeface="Monotype Corsiva" pitchFamily="66" charset="0"/>
              </a:rPr>
              <a:t>Черников</a:t>
            </a:r>
            <a:r>
              <a:rPr lang="ru-RU" sz="3600" dirty="0">
                <a:solidFill>
                  <a:srgbClr val="F39FE1"/>
                </a:solidFill>
                <a:latin typeface="Monotype Corsiva" pitchFamily="66" charset="0"/>
              </a:rPr>
              <a:t>  Фёдор  Фомич.</a:t>
            </a:r>
          </a:p>
          <a:p>
            <a:pPr algn="ctr">
              <a:defRPr/>
            </a:pPr>
            <a:r>
              <a:rPr lang="ru-RU" sz="2800" dirty="0">
                <a:latin typeface="Monotype Corsiva" pitchFamily="66" charset="0"/>
              </a:rPr>
              <a:t>Родился в  1912  году.  Проживал  </a:t>
            </a:r>
          </a:p>
          <a:p>
            <a:pPr algn="ctr">
              <a:defRPr/>
            </a:pPr>
            <a:r>
              <a:rPr lang="ru-RU" sz="2800" dirty="0">
                <a:latin typeface="Monotype Corsiva" pitchFamily="66" charset="0"/>
              </a:rPr>
              <a:t>в селе  Павловка. Ушёл  на  войну  </a:t>
            </a:r>
          </a:p>
          <a:p>
            <a:pPr algn="ctr">
              <a:defRPr/>
            </a:pPr>
            <a:r>
              <a:rPr lang="ru-RU" sz="2800" dirty="0">
                <a:latin typeface="Monotype Corsiva" pitchFamily="66" charset="0"/>
              </a:rPr>
              <a:t>в 1941 году.  Воевал на  передовой.</a:t>
            </a:r>
          </a:p>
          <a:p>
            <a:pPr algn="ctr">
              <a:defRPr/>
            </a:pPr>
            <a:r>
              <a:rPr lang="ru-RU" sz="2800" dirty="0">
                <a:latin typeface="Monotype Corsiva" pitchFamily="66" charset="0"/>
              </a:rPr>
              <a:t>В 1942  году  получил  тяжёлое  </a:t>
            </a:r>
          </a:p>
          <a:p>
            <a:pPr algn="ctr">
              <a:defRPr/>
            </a:pPr>
            <a:r>
              <a:rPr lang="ru-RU" sz="2800" dirty="0">
                <a:latin typeface="Monotype Corsiva" pitchFamily="66" charset="0"/>
              </a:rPr>
              <a:t>ранение  в ногу.  После госпиталя </a:t>
            </a:r>
          </a:p>
          <a:p>
            <a:pPr algn="ctr">
              <a:defRPr/>
            </a:pPr>
            <a:r>
              <a:rPr lang="ru-RU" sz="2800" dirty="0">
                <a:latin typeface="Monotype Corsiva" pitchFamily="66" charset="0"/>
              </a:rPr>
              <a:t>продолжать  службу не  мог  и был  комиссован.   Вернулся  на  родину. Работал  бригадиром  </a:t>
            </a:r>
          </a:p>
          <a:p>
            <a:pPr algn="ctr">
              <a:defRPr/>
            </a:pPr>
            <a:r>
              <a:rPr lang="ru-RU" sz="2800" dirty="0">
                <a:latin typeface="Monotype Corsiva" pitchFamily="66" charset="0"/>
              </a:rPr>
              <a:t>полеводческой  бригады,  после  лечения  и  восстановления  от  ран  сел  за  комбайн, на  котором  проработал  всю  жизнь. Умер  в 1979 году.  За  свою  трудную  жизнь  был  награждён  медалями.</a:t>
            </a:r>
          </a:p>
        </p:txBody>
      </p:sp>
      <p:pic>
        <p:nvPicPr>
          <p:cNvPr id="4" name="Picture 11" descr="Кирилл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285728"/>
            <a:ext cx="23114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Рисунок 4" descr="дедушка Кирилл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286124"/>
            <a:ext cx="2071702" cy="357187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куевы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14402" y="2145210"/>
            <a:ext cx="5129598" cy="471279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Алмаз3.JPG"/>
          <p:cNvPicPr>
            <a:picLocks noChangeAspect="1"/>
          </p:cNvPicPr>
          <p:nvPr/>
        </p:nvPicPr>
        <p:blipFill>
          <a:blip r:embed="rId4" cstate="email"/>
          <a:srcRect t="-5264"/>
          <a:stretch>
            <a:fillRect/>
          </a:stretch>
        </p:blipFill>
        <p:spPr>
          <a:xfrm>
            <a:off x="285720" y="500042"/>
            <a:ext cx="3286148" cy="285749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71472" y="428604"/>
            <a:ext cx="3921266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flatTx/>
          </a:bodyPr>
          <a:lstStyle/>
          <a:p>
            <a:pPr algn="ctr">
              <a:defRPr/>
            </a:pPr>
            <a:r>
              <a:rPr lang="ru-RU" sz="5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Букуев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Алмаз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6250" y="1285875"/>
            <a:ext cx="4567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CCFF33"/>
                </a:solidFill>
              </a:rPr>
              <a:t>И   ЕГО   ПРАДЕДЫ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1643050"/>
            <a:ext cx="336823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Букуевы</a:t>
            </a:r>
            <a:endParaRPr lang="ru-RU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5572140"/>
            <a:ext cx="1878448" cy="1158539"/>
          </a:xfrm>
          <a:prstGeom prst="rect">
            <a:avLst/>
          </a:prstGeom>
          <a:noFill/>
        </p:spPr>
        <p:txBody>
          <a:bodyPr wrap="none">
            <a:prstTxWarp prst="textCanDow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6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Хасен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63220" y="5572140"/>
            <a:ext cx="2380780" cy="1000108"/>
          </a:xfrm>
          <a:prstGeom prst="rect">
            <a:avLst/>
          </a:prstGeom>
          <a:noFill/>
        </p:spPr>
        <p:txBody>
          <a:bodyPr wrap="none">
            <a:prstTxWarp prst="textCanDow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8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Базен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57563"/>
            <a:ext cx="3942105" cy="31393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Monotype Corsiva" pitchFamily="66" charset="0"/>
              </a:rPr>
              <a:t>Из  моей  семьи  рода  </a:t>
            </a:r>
            <a:r>
              <a:rPr lang="ru-RU" dirty="0" err="1">
                <a:latin typeface="Monotype Corsiva" pitchFamily="66" charset="0"/>
              </a:rPr>
              <a:t>Букуевых</a:t>
            </a:r>
            <a:r>
              <a:rPr lang="ru-RU" dirty="0">
                <a:latin typeface="Monotype Corsiva" pitchFamily="66" charset="0"/>
              </a:rPr>
              <a:t>  на  фронт</a:t>
            </a:r>
          </a:p>
          <a:p>
            <a:pPr>
              <a:defRPr/>
            </a:pPr>
            <a:r>
              <a:rPr lang="ru-RU" dirty="0">
                <a:latin typeface="Monotype Corsiva" pitchFamily="66" charset="0"/>
              </a:rPr>
              <a:t>ушли  мой  прапрадед  </a:t>
            </a:r>
            <a:r>
              <a:rPr lang="ru-RU" dirty="0" err="1">
                <a:latin typeface="Monotype Corsiva" pitchFamily="66" charset="0"/>
              </a:rPr>
              <a:t>Хасен</a:t>
            </a:r>
            <a:r>
              <a:rPr lang="ru-RU" dirty="0">
                <a:latin typeface="Monotype Corsiva" pitchFamily="66" charset="0"/>
              </a:rPr>
              <a:t>  и  его  сын  </a:t>
            </a:r>
          </a:p>
          <a:p>
            <a:pPr>
              <a:defRPr/>
            </a:pPr>
            <a:r>
              <a:rPr lang="ru-RU" dirty="0" err="1">
                <a:latin typeface="Monotype Corsiva" pitchFamily="66" charset="0"/>
              </a:rPr>
              <a:t>Базен</a:t>
            </a:r>
            <a:r>
              <a:rPr lang="ru-RU" dirty="0">
                <a:latin typeface="Monotype Corsiva" pitchFamily="66" charset="0"/>
              </a:rPr>
              <a:t> – мой  прадедушка.  Они  до  войны </a:t>
            </a:r>
          </a:p>
          <a:p>
            <a:pPr>
              <a:defRPr/>
            </a:pPr>
            <a:r>
              <a:rPr lang="ru-RU" dirty="0">
                <a:latin typeface="Monotype Corsiva" pitchFamily="66" charset="0"/>
              </a:rPr>
              <a:t>жили  в  селе  Пуховка  </a:t>
            </a:r>
          </a:p>
          <a:p>
            <a:pPr>
              <a:defRPr/>
            </a:pPr>
            <a:r>
              <a:rPr lang="ru-RU" dirty="0">
                <a:latin typeface="Monotype Corsiva" pitchFamily="66" charset="0"/>
              </a:rPr>
              <a:t>Северо-Казахстанской области.</a:t>
            </a:r>
          </a:p>
          <a:p>
            <a:pPr>
              <a:defRPr/>
            </a:pPr>
            <a:r>
              <a:rPr lang="ru-RU" dirty="0">
                <a:latin typeface="Monotype Corsiva" pitchFamily="66" charset="0"/>
              </a:rPr>
              <a:t> Оба  вернулись   с  войны  с  увечьями.  </a:t>
            </a:r>
          </a:p>
          <a:p>
            <a:pPr>
              <a:defRPr/>
            </a:pPr>
            <a:r>
              <a:rPr lang="ru-RU" dirty="0">
                <a:latin typeface="Monotype Corsiva" pitchFamily="66" charset="0"/>
              </a:rPr>
              <a:t>У  обоих  были  тяжёлые  ранения  в  ноги.</a:t>
            </a:r>
          </a:p>
          <a:p>
            <a:pPr>
              <a:defRPr/>
            </a:pPr>
            <a:r>
              <a:rPr lang="ru-RU" dirty="0">
                <a:latin typeface="Monotype Corsiva" pitchFamily="66" charset="0"/>
              </a:rPr>
              <a:t>Дед  </a:t>
            </a:r>
            <a:r>
              <a:rPr lang="ru-RU" dirty="0" err="1">
                <a:latin typeface="Monotype Corsiva" pitchFamily="66" charset="0"/>
              </a:rPr>
              <a:t>Базен</a:t>
            </a:r>
            <a:r>
              <a:rPr lang="ru-RU" dirty="0">
                <a:latin typeface="Monotype Corsiva" pitchFamily="66" charset="0"/>
              </a:rPr>
              <a:t>  всю  жизнь  ходил  с  тростью. </a:t>
            </a:r>
          </a:p>
          <a:p>
            <a:pPr>
              <a:defRPr/>
            </a:pPr>
            <a:r>
              <a:rPr lang="ru-RU" dirty="0">
                <a:latin typeface="Monotype Corsiva" pitchFamily="66" charset="0"/>
              </a:rPr>
              <a:t>Эта  фотография  -  единственное,  что  </a:t>
            </a:r>
          </a:p>
          <a:p>
            <a:pPr>
              <a:defRPr/>
            </a:pPr>
            <a:r>
              <a:rPr lang="ru-RU" dirty="0">
                <a:latin typeface="Monotype Corsiva" pitchFamily="66" charset="0"/>
              </a:rPr>
              <a:t>осталось  от  них.  Но  самое  главное  -</a:t>
            </a:r>
          </a:p>
          <a:p>
            <a:pPr>
              <a:defRPr/>
            </a:pPr>
            <a:r>
              <a:rPr lang="ru-RU" dirty="0">
                <a:latin typeface="Monotype Corsiva" pitchFamily="66" charset="0"/>
              </a:rPr>
              <a:t>        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ЭТО  НАША  ПАМЯТЬ!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геев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0857395">
            <a:off x="1215398" y="692044"/>
            <a:ext cx="3000364" cy="5000636"/>
          </a:xfrm>
          <a:prstGeom prst="flowChartSummingJunction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500562" y="500042"/>
            <a:ext cx="4286751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Есимова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Анель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0167" y="2967335"/>
            <a:ext cx="5036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6" name="Прямоугольник 5"/>
          <p:cNvSpPr/>
          <p:nvPr/>
        </p:nvSpPr>
        <p:spPr>
          <a:xfrm rot="21134046">
            <a:off x="821719" y="4931028"/>
            <a:ext cx="5767575" cy="92333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1224627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её   прапрадедушка</a:t>
            </a:r>
          </a:p>
        </p:txBody>
      </p:sp>
      <p:pic>
        <p:nvPicPr>
          <p:cNvPr id="7" name="Рисунок 6" descr="Анеля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601388">
            <a:off x="5598860" y="623876"/>
            <a:ext cx="2428892" cy="3450410"/>
          </a:xfrm>
          <a:prstGeom prst="ellipse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4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20707091">
            <a:off x="280415" y="4355713"/>
            <a:ext cx="3312999" cy="225536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0"/>
            <a:ext cx="9144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sz="2800" b="1" dirty="0">
                <a:ea typeface="Times New Roman" pitchFamily="18" charset="0"/>
                <a:cs typeface="Cambria Math" pitchFamily="18" charset="0"/>
              </a:rPr>
              <a:t>                                       </a:t>
            </a:r>
            <a:r>
              <a:rPr lang="en-US" sz="4000" b="1" dirty="0" err="1">
                <a:solidFill>
                  <a:srgbClr val="FFFF59"/>
                </a:solidFill>
                <a:ea typeface="Times New Roman" pitchFamily="18" charset="0"/>
                <a:cs typeface="Cambria Math" pitchFamily="18" charset="0"/>
              </a:rPr>
              <a:t>Агеев</a:t>
            </a:r>
            <a:r>
              <a:rPr lang="en-US" sz="4000" b="1" dirty="0">
                <a:solidFill>
                  <a:srgbClr val="FFFF59"/>
                </a:solidFill>
                <a:ea typeface="Times New Roman" pitchFamily="18" charset="0"/>
                <a:cs typeface="Bell MT" pitchFamily="18" charset="0"/>
              </a:rPr>
              <a:t> </a:t>
            </a:r>
            <a:r>
              <a:rPr lang="ru-RU" sz="4000" b="1" dirty="0">
                <a:solidFill>
                  <a:srgbClr val="FFFF59"/>
                </a:solidFill>
                <a:ea typeface="Times New Roman" pitchFamily="18" charset="0"/>
                <a:cs typeface="Bell MT" pitchFamily="18" charset="0"/>
              </a:rPr>
              <a:t> </a:t>
            </a:r>
            <a:r>
              <a:rPr lang="en-US" sz="4000" b="1" dirty="0" err="1">
                <a:solidFill>
                  <a:srgbClr val="FFFF59"/>
                </a:solidFill>
                <a:ea typeface="Times New Roman" pitchFamily="18" charset="0"/>
                <a:cs typeface="Cambria Math" pitchFamily="18" charset="0"/>
              </a:rPr>
              <a:t>Касым</a:t>
            </a:r>
            <a:r>
              <a:rPr lang="en-US" sz="4000" b="1" dirty="0">
                <a:solidFill>
                  <a:srgbClr val="FFFF59"/>
                </a:solidFill>
                <a:ea typeface="Times New Roman" pitchFamily="18" charset="0"/>
                <a:cs typeface="Bell MT" pitchFamily="18" charset="0"/>
              </a:rPr>
              <a:t> </a:t>
            </a:r>
            <a:r>
              <a:rPr lang="ru-RU" sz="4000" b="1" dirty="0">
                <a:solidFill>
                  <a:srgbClr val="FFFF59"/>
                </a:solidFill>
                <a:ea typeface="Times New Roman" pitchFamily="18" charset="0"/>
                <a:cs typeface="Bell MT" pitchFamily="18" charset="0"/>
              </a:rPr>
              <a:t> </a:t>
            </a:r>
            <a:endParaRPr lang="ru-RU" sz="2800" b="1" dirty="0">
              <a:solidFill>
                <a:srgbClr val="FFFF59"/>
              </a:solidFill>
              <a:ea typeface="Times New Roman" pitchFamily="18" charset="0"/>
              <a:cs typeface="Bell MT" pitchFamily="18" charset="0"/>
            </a:endParaRPr>
          </a:p>
          <a:p>
            <a:pPr eaLnBrk="0" hangingPunct="0"/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родился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в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1918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году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в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с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.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Шонай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Кокчетавского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района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,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работал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в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совхозе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. 17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октября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1939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года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призвался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на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срочную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службу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.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Прошёл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военную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подготовку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на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Дальнем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Востоке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в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Хабаровске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. 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В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1941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году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призвался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по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мобилизации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.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Эшелон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, 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в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котором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ехали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новобранцы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попал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под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бомбёжку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.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Агеев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Касым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был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тяжело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ранен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и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попал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в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госпиталь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.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Потом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был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 smtClean="0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ком</a:t>
            </a:r>
            <a:r>
              <a:rPr lang="ru-RU" sz="2800" dirty="0" smtClean="0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м</a:t>
            </a:r>
            <a:r>
              <a:rPr lang="en-US" sz="2800" dirty="0" err="1" smtClean="0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исован</a:t>
            </a:r>
            <a:r>
              <a:rPr lang="en-US" sz="2800" dirty="0" smtClean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инвалидом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I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группы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.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После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войны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жил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Cambria Math" pitchFamily="18" charset="0"/>
              </a:rPr>
              <a:t>в</a:t>
            </a:r>
            <a:r>
              <a:rPr lang="en-US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ru-RU" sz="2800" dirty="0">
                <a:latin typeface="Monotype Corsiva" pitchFamily="66" charset="0"/>
                <a:ea typeface="Times New Roman" pitchFamily="18" charset="0"/>
                <a:cs typeface="Bell MT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cs typeface="Times New Roman" pitchFamily="18" charset="0"/>
              </a:rPr>
              <a:t>с.Еленовка</a:t>
            </a:r>
            <a:r>
              <a:rPr lang="en-US" sz="28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800" dirty="0">
                <a:latin typeface="Monotype Corsiva" pitchFamily="66" charset="0"/>
                <a:cs typeface="Times New Roman" pitchFamily="18" charset="0"/>
              </a:rPr>
              <a:t>и </a:t>
            </a:r>
            <a:r>
              <a:rPr lang="ru-RU" sz="28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cs typeface="Times New Roman" pitchFamily="18" charset="0"/>
              </a:rPr>
              <a:t>работал</a:t>
            </a:r>
            <a:r>
              <a:rPr lang="en-US" sz="28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cs typeface="Times New Roman" pitchFamily="18" charset="0"/>
              </a:rPr>
              <a:t>разнорабочим</a:t>
            </a:r>
            <a:r>
              <a:rPr lang="en-US" sz="28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800" dirty="0">
                <a:latin typeface="Monotype Corsiva" pitchFamily="66" charset="0"/>
                <a:cs typeface="Times New Roman" pitchFamily="18" charset="0"/>
              </a:rPr>
              <a:t>в </a:t>
            </a:r>
            <a:r>
              <a:rPr lang="ru-RU" sz="28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Monotype Corsiva" pitchFamily="66" charset="0"/>
                <a:cs typeface="Times New Roman" pitchFamily="18" charset="0"/>
              </a:rPr>
              <a:t>совхозе</a:t>
            </a:r>
            <a:r>
              <a:rPr lang="en-US" sz="28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2800" dirty="0"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en-US" sz="2800" dirty="0" err="1">
                <a:latin typeface="Monotype Corsiva" pitchFamily="66" charset="0"/>
                <a:cs typeface="Times New Roman" pitchFamily="18" charset="0"/>
              </a:rPr>
              <a:t>Булакский</a:t>
            </a:r>
            <a:r>
              <a:rPr lang="en-US" sz="2800" dirty="0">
                <a:latin typeface="Monotype Corsiva" pitchFamily="66" charset="0"/>
                <a:cs typeface="Times New Roman" pitchFamily="18" charset="0"/>
              </a:rPr>
              <a:t>».</a:t>
            </a:r>
            <a:endParaRPr lang="en-US" sz="3200" dirty="0">
              <a:latin typeface="Monotype Corsiva" pitchFamily="66" charset="0"/>
            </a:endParaRPr>
          </a:p>
        </p:txBody>
      </p:sp>
      <p:pic>
        <p:nvPicPr>
          <p:cNvPr id="4" name="Рисунок 3" descr="сканирование004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841810">
            <a:off x="4830339" y="3950661"/>
            <a:ext cx="4046595" cy="270115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i="1" u="sng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Цель исследования: </a:t>
            </a:r>
            <a:r>
              <a:rPr lang="ru-RU" sz="20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Lucida Sans Unicode" pitchFamily="34" charset="0"/>
                <a:cs typeface="Lucida Sans Unicode" pitchFamily="34" charset="0"/>
              </a:rPr>
              <a:t>Выяснить какую роль принимали наши славные предки в годы Великой Отечественной войны.</a:t>
            </a:r>
            <a:endParaRPr lang="ru-RU" sz="3600" b="1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08"/>
            <a:ext cx="946925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u="sng" dirty="0" smtClean="0">
                <a:ln w="50800"/>
                <a:solidFill>
                  <a:schemeClr val="bg1">
                    <a:shade val="50000"/>
                  </a:schemeClr>
                </a:solidFill>
                <a:latin typeface="Monotype Corsiva" pitchFamily="66" charset="0"/>
              </a:rPr>
              <a:t>Методы</a:t>
            </a:r>
            <a:r>
              <a:rPr lang="ru-RU" sz="3200" b="1" i="1" u="sng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 исследования: </a:t>
            </a:r>
            <a:r>
              <a:rPr lang="ru-RU" sz="20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Lucida Sans Unicode" pitchFamily="34" charset="0"/>
                <a:cs typeface="Lucida Sans Unicode" pitchFamily="34" charset="0"/>
              </a:rPr>
              <a:t>сбор документов: письма, фотографии,</a:t>
            </a:r>
          </a:p>
          <a:p>
            <a:r>
              <a:rPr lang="ru-RU" sz="2000" b="1" i="1" dirty="0">
                <a:ln w="50800"/>
                <a:solidFill>
                  <a:schemeClr val="bg1">
                    <a:shade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б</a:t>
            </a:r>
            <a:r>
              <a:rPr lang="ru-RU" sz="20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иографические факты, наградные книжки, грамоты, ордена, медали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6406" y="2071678"/>
            <a:ext cx="80457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i="1" u="sng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Задачи: </a:t>
            </a:r>
            <a:r>
              <a:rPr lang="ru-RU" sz="20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Lucida Sans Unicode" pitchFamily="34" charset="0"/>
                <a:cs typeface="Lucida Sans Unicode" pitchFamily="34" charset="0"/>
              </a:rPr>
              <a:t>Создать классную Книгу Памяти Ветеранов войны</a:t>
            </a:r>
            <a:endParaRPr lang="ru-RU" sz="2000" b="1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1959" y="2967335"/>
            <a:ext cx="45801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i="1" u="sng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</a:rPr>
              <a:t>Сроки: </a:t>
            </a:r>
            <a:r>
              <a:rPr lang="ru-RU" sz="20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Lucida Sans Unicode" pitchFamily="34" charset="0"/>
                <a:cs typeface="Lucida Sans Unicode" pitchFamily="34" charset="0"/>
              </a:rPr>
              <a:t>январь – май 2010 года </a:t>
            </a:r>
            <a:endParaRPr lang="ru-RU" sz="2000" b="1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346" y="4143380"/>
            <a:ext cx="73693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i="1" u="sng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Monotype Corsiva" pitchFamily="66" charset="0"/>
                <a:cs typeface="Lucida Sans Unicode" pitchFamily="34" charset="0"/>
              </a:rPr>
              <a:t>Итог: </a:t>
            </a:r>
            <a:r>
              <a:rPr lang="ru-RU" sz="20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Lucida Sans Unicode" pitchFamily="34" charset="0"/>
                <a:cs typeface="Lucida Sans Unicode" pitchFamily="34" charset="0"/>
              </a:rPr>
              <a:t>сделать презентацию, на которую пригласить </a:t>
            </a:r>
          </a:p>
          <a:p>
            <a:pPr algn="ctr"/>
            <a:r>
              <a:rPr lang="ru-RU" sz="20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Lucida Sans Unicode" pitchFamily="34" charset="0"/>
                <a:cs typeface="Lucida Sans Unicode" pitchFamily="34" charset="0"/>
              </a:rPr>
              <a:t>бабушек и дедушек, </a:t>
            </a:r>
            <a:r>
              <a:rPr lang="ru-RU" sz="2000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а также родителей.</a:t>
            </a:r>
            <a:endParaRPr lang="ru-RU" sz="2000" b="1" i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71736" y="428604"/>
            <a:ext cx="4429156" cy="342902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37395" y="3929066"/>
            <a:ext cx="890660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Monotype Corsiva" pitchFamily="66" charset="0"/>
              </a:rPr>
              <a:t>Великие  труженики  тыла</a:t>
            </a:r>
          </a:p>
        </p:txBody>
      </p:sp>
      <p:pic>
        <p:nvPicPr>
          <p:cNvPr id="6" name="Picture 2" descr="I:\Мои документы\Илона\урок музыки\карт\Лент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86116" y="1000116"/>
            <a:ext cx="1857356" cy="985841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Изображение 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4129087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4" name="Picture 6" descr="Cаш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2603">
            <a:off x="6659563" y="260350"/>
            <a:ext cx="22669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 rot="437279">
            <a:off x="5145088" y="2781300"/>
            <a:ext cx="3998912" cy="18065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4657"/>
              </a:avLst>
            </a:prstTxWarp>
          </a:bodyPr>
          <a:lstStyle/>
          <a:p>
            <a:pPr algn="ctr"/>
            <a:r>
              <a:rPr lang="ru-RU" sz="2800" b="1" kern="10">
                <a:ln w="31750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KZ Cooper"/>
              </a:rPr>
              <a:t>Александр  </a:t>
            </a:r>
          </a:p>
          <a:p>
            <a:pPr algn="ctr"/>
            <a:r>
              <a:rPr lang="ru-RU" sz="2800" b="1" kern="10">
                <a:ln w="31750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KZ Cooper"/>
              </a:rPr>
              <a:t>Шнегельбергер</a:t>
            </a: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 rot="1209696">
            <a:off x="4840288" y="4384675"/>
            <a:ext cx="3960812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1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</a:t>
            </a:r>
          </a:p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1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его ПРАДЕД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Герингер Готлиб Готлибович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556003">
            <a:off x="1116013" y="549275"/>
            <a:ext cx="2522537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323850" y="4221163"/>
            <a:ext cx="5040313" cy="18002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Герингер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Готлиб Готлибович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258888" y="6216650"/>
            <a:ext cx="2281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accent1"/>
                </a:solidFill>
              </a:rPr>
              <a:t>1901 – 1943</a:t>
            </a:r>
            <a:r>
              <a:rPr lang="ru-RU"/>
              <a:t> 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713163" y="549275"/>
            <a:ext cx="545623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dirty="0" err="1">
                <a:solidFill>
                  <a:schemeClr val="accent1"/>
                </a:solidFill>
                <a:latin typeface="Monotype Corsiva" pitchFamily="66" charset="0"/>
              </a:rPr>
              <a:t>Герингер</a:t>
            </a:r>
            <a:r>
              <a:rPr lang="ru-RU" sz="3600" b="1" dirty="0">
                <a:solidFill>
                  <a:schemeClr val="accent1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accent1"/>
                </a:solidFill>
                <a:latin typeface="Monotype Corsiva" pitchFamily="66" charset="0"/>
              </a:rPr>
              <a:t>Готлиб</a:t>
            </a:r>
            <a:r>
              <a:rPr lang="ru-RU" sz="3600" b="1" dirty="0">
                <a:solidFill>
                  <a:schemeClr val="accent1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chemeClr val="accent1"/>
                </a:solidFill>
                <a:latin typeface="Monotype Corsiva" pitchFamily="66" charset="0"/>
              </a:rPr>
              <a:t>Готлибович</a:t>
            </a:r>
            <a:r>
              <a:rPr lang="ru-RU" sz="3600" b="1" dirty="0">
                <a:solidFill>
                  <a:schemeClr val="accent1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2400" b="1" dirty="0">
                <a:solidFill>
                  <a:schemeClr val="hlink"/>
                </a:solidFill>
                <a:latin typeface="Monotype Corsiva" pitchFamily="66" charset="0"/>
              </a:rPr>
              <a:t>Немец по происхождению, </a:t>
            </a:r>
          </a:p>
          <a:p>
            <a:pPr algn="ctr"/>
            <a:r>
              <a:rPr lang="ru-RU" sz="2400" b="1" dirty="0">
                <a:solidFill>
                  <a:schemeClr val="hlink"/>
                </a:solidFill>
                <a:latin typeface="Monotype Corsiva" pitchFamily="66" charset="0"/>
              </a:rPr>
              <a:t>был по специальности</a:t>
            </a:r>
          </a:p>
          <a:p>
            <a:pPr algn="ctr"/>
            <a:r>
              <a:rPr lang="ru-RU" sz="2400" b="1" dirty="0">
                <a:solidFill>
                  <a:schemeClr val="hlink"/>
                </a:solidFill>
                <a:latin typeface="Monotype Corsiva" pitchFamily="66" charset="0"/>
              </a:rPr>
              <a:t>инженер  технологических линий, </a:t>
            </a:r>
          </a:p>
          <a:p>
            <a:pPr algn="ctr"/>
            <a:r>
              <a:rPr lang="ru-RU" sz="2400" b="1" dirty="0">
                <a:solidFill>
                  <a:schemeClr val="hlink"/>
                </a:solidFill>
                <a:latin typeface="Monotype Corsiva" pitchFamily="66" charset="0"/>
              </a:rPr>
              <a:t>разбирался в бухгалтерском деле .</a:t>
            </a:r>
          </a:p>
          <a:p>
            <a:pPr algn="ctr"/>
            <a:r>
              <a:rPr lang="ru-RU" sz="2400" b="1" dirty="0">
                <a:solidFill>
                  <a:schemeClr val="hlink"/>
                </a:solidFill>
                <a:latin typeface="Monotype Corsiva" pitchFamily="66" charset="0"/>
              </a:rPr>
              <a:t>В ноябре 1941 года был призван  </a:t>
            </a:r>
          </a:p>
          <a:p>
            <a:pPr algn="ctr"/>
            <a:r>
              <a:rPr lang="ru-RU" sz="2400" b="1" dirty="0">
                <a:solidFill>
                  <a:schemeClr val="hlink"/>
                </a:solidFill>
                <a:latin typeface="Monotype Corsiva" pitchFamily="66" charset="0"/>
              </a:rPr>
              <a:t>в трудовую армию </a:t>
            </a:r>
          </a:p>
          <a:p>
            <a:pPr algn="ctr"/>
            <a:r>
              <a:rPr lang="ru-RU" sz="2400" b="1" dirty="0">
                <a:solidFill>
                  <a:schemeClr val="hlink"/>
                </a:solidFill>
                <a:latin typeface="Monotype Corsiva" pitchFamily="66" charset="0"/>
              </a:rPr>
              <a:t>на Челябинский танковый завод, </a:t>
            </a:r>
          </a:p>
          <a:p>
            <a:pPr algn="ctr"/>
            <a:r>
              <a:rPr lang="ru-RU" sz="2400" b="1" dirty="0">
                <a:solidFill>
                  <a:schemeClr val="hlink"/>
                </a:solidFill>
                <a:latin typeface="Monotype Corsiva" pitchFamily="66" charset="0"/>
              </a:rPr>
              <a:t>где работал  инженером. </a:t>
            </a:r>
          </a:p>
          <a:p>
            <a:pPr algn="ctr"/>
            <a:r>
              <a:rPr lang="ru-RU" sz="2400" b="1" dirty="0">
                <a:solidFill>
                  <a:schemeClr val="hlink"/>
                </a:solidFill>
                <a:latin typeface="Monotype Corsiva" pitchFamily="66" charset="0"/>
              </a:rPr>
              <a:t>Умер в феврале 1943 года от недоедания.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Изображение 0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58773">
            <a:off x="2916238" y="2205038"/>
            <a:ext cx="5915025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Изображение 03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293949">
            <a:off x="573088" y="538163"/>
            <a:ext cx="3463925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WordArt 6"/>
          <p:cNvSpPr>
            <a:spLocks noChangeArrowheads="1" noChangeShapeType="1" noTextEdit="1"/>
          </p:cNvSpPr>
          <p:nvPr/>
        </p:nvSpPr>
        <p:spPr bwMode="auto">
          <a:xfrm>
            <a:off x="4356100" y="692150"/>
            <a:ext cx="4154488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9472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ПИСЬМА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 descr="бабушка Зимфиры7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50" y="3214688"/>
            <a:ext cx="27860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" name="Рисунок 2" descr="Зимфир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1" y="357166"/>
            <a:ext cx="3168652" cy="3429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357554" y="642918"/>
            <a:ext cx="340029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Зайнуллина</a:t>
            </a:r>
            <a:endParaRPr lang="ru-RU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ru-RU" sz="54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Зимфира</a:t>
            </a:r>
            <a:endParaRPr lang="ru-RU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4143380"/>
            <a:ext cx="312297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</a:t>
            </a:r>
          </a:p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её  бабушка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4325" y="500042"/>
            <a:ext cx="81403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Зайнуллина</a:t>
            </a: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ru-RU" sz="4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Минибика</a:t>
            </a: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itchFamily="66" charset="0"/>
              </a:rPr>
              <a:t>Гарифоловна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I:\Мои документы\Илона\мой славный прадед\Бабушка Зимфиры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1357298"/>
            <a:ext cx="3587750" cy="4686300"/>
          </a:xfrm>
          <a:prstGeom prst="flowChartConnector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0" y="1571625"/>
            <a:ext cx="294503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Monotype Corsiva" pitchFamily="66" charset="0"/>
              </a:rPr>
              <a:t>Родилась в  1924 году.</a:t>
            </a:r>
          </a:p>
          <a:p>
            <a:r>
              <a:rPr lang="ru-RU" dirty="0">
                <a:latin typeface="Monotype Corsiva" pitchFamily="66" charset="0"/>
              </a:rPr>
              <a:t>Работала на лесоповале</a:t>
            </a:r>
          </a:p>
          <a:p>
            <a:r>
              <a:rPr lang="ru-RU" dirty="0">
                <a:latin typeface="Monotype Corsiva" pitchFamily="66" charset="0"/>
              </a:rPr>
              <a:t>в Башкирии, </a:t>
            </a:r>
          </a:p>
          <a:p>
            <a:r>
              <a:rPr lang="ru-RU" dirty="0">
                <a:latin typeface="Monotype Corsiva" pitchFamily="66" charset="0"/>
              </a:rPr>
              <a:t>в  Красноусольском  лесхозе.</a:t>
            </a:r>
          </a:p>
          <a:p>
            <a:r>
              <a:rPr lang="ru-RU" dirty="0">
                <a:latin typeface="Monotype Corsiva" pitchFamily="66" charset="0"/>
              </a:rPr>
              <a:t>Когда </a:t>
            </a:r>
            <a:r>
              <a:rPr lang="en-US" dirty="0"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началась  война</a:t>
            </a:r>
          </a:p>
          <a:p>
            <a:r>
              <a:rPr lang="ru-RU" dirty="0" err="1">
                <a:latin typeface="Monotype Corsiva" pitchFamily="66" charset="0"/>
              </a:rPr>
              <a:t>Минибика</a:t>
            </a:r>
            <a:r>
              <a:rPr lang="ru-RU" dirty="0">
                <a:latin typeface="Monotype Corsiva" pitchFamily="66" charset="0"/>
              </a:rPr>
              <a:t>  заканчивала  школу.</a:t>
            </a:r>
          </a:p>
          <a:p>
            <a:r>
              <a:rPr lang="ru-RU" dirty="0">
                <a:latin typeface="Monotype Corsiva" pitchFamily="66" charset="0"/>
              </a:rPr>
              <a:t>Война </a:t>
            </a:r>
            <a:r>
              <a:rPr lang="en-US" dirty="0"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нарушила </a:t>
            </a:r>
            <a:r>
              <a:rPr lang="en-US" dirty="0">
                <a:latin typeface="Monotype Corsiva" pitchFamily="66" charset="0"/>
              </a:rPr>
              <a:t> </a:t>
            </a:r>
            <a:r>
              <a:rPr lang="ru-RU" dirty="0">
                <a:latin typeface="Monotype Corsiva" pitchFamily="66" charset="0"/>
              </a:rPr>
              <a:t>все планы.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3797" name="Прямоугольник 6"/>
          <p:cNvSpPr>
            <a:spLocks noChangeArrowheads="1"/>
          </p:cNvSpPr>
          <p:nvPr/>
        </p:nvSpPr>
        <p:spPr bwMode="auto">
          <a:xfrm>
            <a:off x="5857875" y="4643438"/>
            <a:ext cx="32861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Monotype Corsiva" pitchFamily="66" charset="0"/>
              </a:rPr>
              <a:t>Молоденькая  хрупкая девушка</a:t>
            </a:r>
          </a:p>
          <a:p>
            <a:r>
              <a:rPr lang="ru-RU" dirty="0">
                <a:latin typeface="Monotype Corsiva" pitchFamily="66" charset="0"/>
              </a:rPr>
              <a:t>стала  лесорубом, ежедневно </a:t>
            </a:r>
          </a:p>
          <a:p>
            <a:r>
              <a:rPr lang="ru-RU" dirty="0">
                <a:latin typeface="Monotype Corsiva" pitchFamily="66" charset="0"/>
              </a:rPr>
              <a:t>выполняя план  по  заготовке</a:t>
            </a:r>
          </a:p>
          <a:p>
            <a:r>
              <a:rPr lang="ru-RU" dirty="0">
                <a:latin typeface="Monotype Corsiva" pitchFamily="66" charset="0"/>
              </a:rPr>
              <a:t>древесины,  тот , который  </a:t>
            </a:r>
          </a:p>
          <a:p>
            <a:r>
              <a:rPr lang="ru-RU" dirty="0">
                <a:latin typeface="Monotype Corsiva" pitchFamily="66" charset="0"/>
              </a:rPr>
              <a:t>до  войны  удавалось  выполнить</a:t>
            </a:r>
          </a:p>
          <a:p>
            <a:r>
              <a:rPr lang="ru-RU" dirty="0">
                <a:latin typeface="Monotype Corsiva" pitchFamily="66" charset="0"/>
              </a:rPr>
              <a:t>крепким сибирским мужикам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3" descr="трудовая бригада 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313" y="285750"/>
            <a:ext cx="3998912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1538" y="3214686"/>
            <a:ext cx="702628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Трудовая  бригада  лесорубов</a:t>
            </a:r>
          </a:p>
          <a:p>
            <a:pPr algn="ctr">
              <a:defRPr/>
            </a:pPr>
            <a:r>
              <a:rPr lang="ru-RU" sz="480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1941-1946  годы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4663" y="4857750"/>
            <a:ext cx="8669337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  ударный труд 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Минибика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Гарифоловна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 награждена </a:t>
            </a:r>
          </a:p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медалями  «За доблестный   труд» и юбилейными медалями.</a:t>
            </a:r>
          </a:p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Сейчас ветеран труда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Зайнуллина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Минибика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Гарифоловна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проживает  </a:t>
            </a:r>
          </a:p>
          <a:p>
            <a:pPr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на станции  Карагай. Ей  86  лет.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Мои документы\Илона\урок музыки\карт\Лента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86116" y="1000116"/>
            <a:ext cx="1857356" cy="985841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1986" name="Picture 2" descr="D:\Мои документы\Мои рисунки\война 13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85728"/>
            <a:ext cx="2214578" cy="292895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832055" y="4286256"/>
            <a:ext cx="517321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Дети  войны</a:t>
            </a:r>
          </a:p>
        </p:txBody>
      </p:sp>
      <p:pic>
        <p:nvPicPr>
          <p:cNvPr id="7" name="Рисунок 6" descr="встреча  с папой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14678" y="1214422"/>
            <a:ext cx="2143140" cy="334077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на пепелище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86446" y="285728"/>
            <a:ext cx="2428892" cy="283370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Тан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21457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857364"/>
            <a:ext cx="35397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Опара Таня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0313" y="0"/>
            <a:ext cx="6643687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Моя  прабабушка</a:t>
            </a:r>
          </a:p>
          <a:p>
            <a:pPr algn="ctr">
              <a:defRPr/>
            </a:pPr>
            <a:r>
              <a:rPr lang="ru-RU" sz="4000" dirty="0">
                <a:solidFill>
                  <a:srgbClr val="92D050"/>
                </a:solidFill>
                <a:latin typeface="Monotype Corsiva" pitchFamily="66" charset="0"/>
              </a:rPr>
              <a:t>Агафонова  Зинаида  Ефимовна.</a:t>
            </a:r>
            <a:endParaRPr lang="ru-RU" dirty="0">
              <a:solidFill>
                <a:srgbClr val="92D05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ru-RU" dirty="0">
                <a:latin typeface="Monotype Corsiva" pitchFamily="66" charset="0"/>
              </a:rPr>
              <a:t>Родилась  20  декабря  1930  года. Во  время  войны  наравне  </a:t>
            </a:r>
          </a:p>
          <a:p>
            <a:pPr algn="ctr">
              <a:defRPr/>
            </a:pPr>
            <a:r>
              <a:rPr lang="ru-RU" dirty="0">
                <a:latin typeface="Monotype Corsiva" pitchFamily="66" charset="0"/>
              </a:rPr>
              <a:t>со  взрослыми  работала  в  колхозе.  Будучи  ещё  юной девушкой   стала  шофёром.  За  свой   Доблестный  труд  во  время  войны  </a:t>
            </a:r>
          </a:p>
          <a:p>
            <a:pPr algn="ctr">
              <a:defRPr/>
            </a:pPr>
            <a:r>
              <a:rPr lang="ru-RU" dirty="0">
                <a:latin typeface="Monotype Corsiva" pitchFamily="66" charset="0"/>
              </a:rPr>
              <a:t>бабушка  получила  медали.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6247" y="2143116"/>
            <a:ext cx="485775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  </a:t>
            </a:r>
          </a:p>
          <a:p>
            <a:pPr algn="ctr">
              <a:defRPr/>
            </a:pPr>
            <a:r>
              <a:rPr lang="ru-RU" sz="4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её прабабушка</a:t>
            </a:r>
          </a:p>
        </p:txBody>
      </p:sp>
      <p:pic>
        <p:nvPicPr>
          <p:cNvPr id="8" name="Рисунок 7" descr="Зинаида Ефимовн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43504" y="3857628"/>
            <a:ext cx="3214678" cy="300037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9943" name="Picture 2" descr="I:\Мои документы\Илона\мой славный прадед\медали Агафоновой Зинаиды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357562"/>
            <a:ext cx="3929058" cy="307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42910" y="3143248"/>
            <a:ext cx="23262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награды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0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0"/>
            <a:ext cx="3714744" cy="685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Изображение 04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6248" y="285728"/>
            <a:ext cx="4071966" cy="300039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Изображение 0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9124" y="3500438"/>
            <a:ext cx="3849244" cy="289655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00166" y="1357298"/>
            <a:ext cx="807249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Никто  не  забыт,</a:t>
            </a:r>
          </a:p>
          <a:p>
            <a:pPr>
              <a:defRPr/>
            </a:pP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   ничто  не  забыто…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1604" y="3929066"/>
            <a:ext cx="7572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Исследовательский   проект  4 «Б»  класса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5000636"/>
            <a:ext cx="7000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Monotype Corsiva" pitchFamily="66" charset="0"/>
              </a:rPr>
              <a:t>Наши  славные  предки</a:t>
            </a:r>
          </a:p>
        </p:txBody>
      </p:sp>
      <p:pic>
        <p:nvPicPr>
          <p:cNvPr id="10" name="Picture 2" descr="I:\Мои документы\Илона\урок музыки\карт\Лента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857356" cy="6858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Шабан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 Наташа  о  своей  прабабушке:</a:t>
            </a:r>
          </a:p>
          <a:p>
            <a:pPr algn="ctr"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Моя  прабабушка  </a:t>
            </a:r>
          </a:p>
          <a:p>
            <a:pPr algn="ctr">
              <a:defRPr/>
            </a:pPr>
            <a:r>
              <a:rPr lang="ru-RU" sz="3600" dirty="0" err="1">
                <a:solidFill>
                  <a:srgbClr val="92D050"/>
                </a:solidFill>
                <a:latin typeface="Monotype Corsiva" pitchFamily="66" charset="0"/>
              </a:rPr>
              <a:t>Шербак</a:t>
            </a:r>
            <a:r>
              <a:rPr lang="ru-RU" sz="3600" dirty="0">
                <a:solidFill>
                  <a:srgbClr val="92D050"/>
                </a:solidFill>
                <a:latin typeface="Monotype Corsiva" pitchFamily="66" charset="0"/>
              </a:rPr>
              <a:t>  Екатерина  Федосеевна.</a:t>
            </a:r>
          </a:p>
          <a:p>
            <a:pPr>
              <a:defRPr/>
            </a:pP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  <a:latin typeface="Lucida Console" pitchFamily="49" charset="0"/>
            </a:endParaRPr>
          </a:p>
          <a:p>
            <a:pPr>
              <a:defRPr/>
            </a:pP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  <a:latin typeface="Lucida Console" pitchFamily="49" charset="0"/>
            </a:endParaRPr>
          </a:p>
        </p:txBody>
      </p:sp>
      <p:pic>
        <p:nvPicPr>
          <p:cNvPr id="3" name="Рисунок 2" descr="тракторист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4000504"/>
            <a:ext cx="2286016" cy="257176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57438" y="4303713"/>
            <a:ext cx="6500812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latin typeface="Lucida Console" pitchFamily="49" charset="0"/>
              </a:rPr>
              <a:t>6 месяцев  они  отучились,  а  весной  уже  поехали  пахать  и  сеять  нашу  землю.  Всю  войну   прабабушка   работала  не  жалея  своих  сил,  также  продолжала  и  после  войны.  С  прадедушкой  они  вырастили  5  детей,  прадедушки давно нет в живых, а бабушка  жива  и  здорова.</a:t>
            </a:r>
            <a:endParaRPr lang="ru-RU" dirty="0"/>
          </a:p>
        </p:txBody>
      </p:sp>
      <p:pic>
        <p:nvPicPr>
          <p:cNvPr id="6" name="Picture 12" descr="Нат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434841">
            <a:off x="43659" y="39360"/>
            <a:ext cx="1683841" cy="1858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Рисунок 6" descr="Изображение 06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93280" y="0"/>
            <a:ext cx="1950720" cy="221455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1928813"/>
            <a:ext cx="9144000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latin typeface="Lucida Console" pitchFamily="49" charset="0"/>
              </a:rPr>
              <a:t>Родилась в 1924 году в селе </a:t>
            </a:r>
            <a:r>
              <a:rPr lang="ru-RU" b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Lucida Console" pitchFamily="49" charset="0"/>
              </a:rPr>
              <a:t>Раисовка</a:t>
            </a: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latin typeface="Lucida Console" pitchFamily="49" charset="0"/>
              </a:rPr>
              <a:t> Кокчетавской области.</a:t>
            </a: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latin typeface="Lucida Console" pitchFamily="49" charset="0"/>
              </a:rPr>
              <a:t>Когда  началась  война  прабабушка  закончила  7 классов,  ей  было  16  лет.  В  те  годы  всех  мужчин  из  села  забрали  на  фронт,  а   в  колхозе  некому  было  работать.  Мою  бабушку  с  её   подружкой  отправили  на  срочные  курсы трактористов-комбайнёров  в село Лобаново.. </a:t>
            </a:r>
            <a:endParaRPr lang="ru-RU" sz="3200" b="1" dirty="0">
              <a:solidFill>
                <a:srgbClr val="92D050"/>
              </a:solidFill>
              <a:latin typeface="Lucida Console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06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818970">
            <a:off x="7602750" y="-21355"/>
            <a:ext cx="1525229" cy="199233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357422" y="428604"/>
            <a:ext cx="5500687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  1955  году  ей  вручили  «Медаль  Материнства», </a:t>
            </a:r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                              а </a:t>
            </a: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также  она  награждена  медалями  </a:t>
            </a: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«Ветеран  труда»  и  юбилейными  медалями.  </a:t>
            </a:r>
          </a:p>
        </p:txBody>
      </p:sp>
      <p:pic>
        <p:nvPicPr>
          <p:cNvPr id="7" name="Рисунок 6" descr="Materinstvo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214290"/>
            <a:ext cx="2763323" cy="221457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ветеран  труда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714620"/>
            <a:ext cx="1928826" cy="335757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 descr="Изображение 06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918083">
            <a:off x="5401386" y="3854551"/>
            <a:ext cx="3000396" cy="235745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Изображение 064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20850198">
            <a:off x="2379346" y="3749940"/>
            <a:ext cx="2576064" cy="246556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857500" y="2357438"/>
            <a:ext cx="60007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0000"/>
                    <a:lumOff val="80000"/>
                  </a:schemeClr>
                </a:solidFill>
                <a:latin typeface="Lucida Console" pitchFamily="49" charset="0"/>
              </a:rPr>
              <a:t>Сейчас  моей  прабабушке  86  лет.  Мы  очень  рады,  что  она  с  нами,  пусть  живёт   и   радует  нас  своим   присутствием  многие   годы!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урзайкина Баба Таня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351509">
            <a:off x="6688985" y="115007"/>
            <a:ext cx="2357454" cy="203226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Моргунова   Александра  о своей  прабабушке</a:t>
            </a:r>
          </a:p>
          <a:p>
            <a:pPr algn="ctr">
              <a:defRPr/>
            </a:pPr>
            <a:r>
              <a:rPr lang="ru-RU" sz="2800" dirty="0">
                <a:solidFill>
                  <a:schemeClr val="tx2">
                    <a:lumMod val="90000"/>
                  </a:schemeClr>
                </a:solidFill>
                <a:latin typeface="Monotype Corsiva" pitchFamily="66" charset="0"/>
              </a:rPr>
              <a:t>Моя прабабушка  </a:t>
            </a:r>
          </a:p>
          <a:p>
            <a:pPr>
              <a:defRPr/>
            </a:pPr>
            <a:r>
              <a:rPr lang="ru-RU" sz="2800" dirty="0">
                <a:solidFill>
                  <a:schemeClr val="tx2">
                    <a:lumMod val="90000"/>
                  </a:schemeClr>
                </a:solidFill>
              </a:rPr>
              <a:t>                 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Мурзайкина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 Татьяна  Михайловна  </a:t>
            </a:r>
          </a:p>
        </p:txBody>
      </p:sp>
      <p:pic>
        <p:nvPicPr>
          <p:cNvPr id="3" name="Рисунок 2" descr="в оккупацииjp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446104">
            <a:off x="555437" y="3326631"/>
            <a:ext cx="1866657" cy="251781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фаш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96722">
            <a:off x="4623434" y="3442253"/>
            <a:ext cx="3752336" cy="301269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Picture 9" descr="Cашуля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1166673">
            <a:off x="357240" y="71520"/>
            <a:ext cx="1214446" cy="121444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1428750"/>
            <a:ext cx="6858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родилась  1 января  1931  года в  Белгородской  области  России. Когда  началась  война,  ей  исполнилось  10  лет.  Её  папа  ушёл  на  фронт,  где  был  пулемётчиком  и  погиб  под Смоленском.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357563" y="2357438"/>
            <a:ext cx="5786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Моя  прабабушка  осталась  со  своей  мамой в  тылу  врага  в  деревне  Фощеватово.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ru-RU" sz="2400" dirty="0">
                <a:latin typeface="Monotype Corsiva" pitchFamily="66" charset="0"/>
              </a:rPr>
              <a:t>После  освобождения  нашими  войсками  </a:t>
            </a:r>
            <a:r>
              <a:rPr lang="ru-RU" sz="2400" dirty="0" err="1">
                <a:latin typeface="Monotype Corsiva" pitchFamily="66" charset="0"/>
              </a:rPr>
              <a:t>Белгородщины</a:t>
            </a:r>
            <a:r>
              <a:rPr lang="ru-RU" sz="2400" dirty="0">
                <a:latin typeface="Monotype Corsiva" pitchFamily="66" charset="0"/>
              </a:rPr>
              <a:t>  от  фашистов </a:t>
            </a:r>
          </a:p>
          <a:p>
            <a:pPr marL="457200" indent="-457200" algn="ctr"/>
            <a:r>
              <a:rPr lang="ru-RU" sz="2400" dirty="0">
                <a:latin typeface="Monotype Corsiva" pitchFamily="66" charset="0"/>
              </a:rPr>
              <a:t> моя  прабабушка , вместе  со  своей  мамой  работала в  госпитале  </a:t>
            </a:r>
          </a:p>
          <a:p>
            <a:pPr marL="457200" indent="-457200" algn="ctr"/>
            <a:r>
              <a:rPr lang="ru-RU" sz="2400" dirty="0">
                <a:latin typeface="Monotype Corsiva" pitchFamily="66" charset="0"/>
              </a:rPr>
              <a:t>и  в  колхозе.  Работы  было  много,  так  как  было  много  раненых </a:t>
            </a:r>
            <a:r>
              <a:rPr lang="ru-RU" sz="2400" dirty="0" smtClean="0">
                <a:latin typeface="Monotype Corsiva" pitchFamily="66" charset="0"/>
              </a:rPr>
              <a:t>! 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995738"/>
            <a:ext cx="9144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ru-RU" dirty="0">
                <a:latin typeface="Monotype Corsiva" pitchFamily="66" charset="0"/>
              </a:rPr>
              <a:t>В  то  время  было  очень  голодно,  холодно.  </a:t>
            </a:r>
          </a:p>
          <a:p>
            <a:pPr marL="457200" indent="-457200">
              <a:defRPr/>
            </a:pPr>
            <a:r>
              <a:rPr lang="ru-RU" dirty="0">
                <a:latin typeface="Monotype Corsiva" pitchFamily="66" charset="0"/>
              </a:rPr>
              <a:t>Дом , где  жила  прабабушка ,  отапливать  было  нечем,  когда  наступали  холода, в  доме   </a:t>
            </a:r>
          </a:p>
          <a:p>
            <a:pPr marL="457200" indent="-457200">
              <a:defRPr/>
            </a:pPr>
            <a:r>
              <a:rPr lang="ru-RU" dirty="0">
                <a:latin typeface="Monotype Corsiva" pitchFamily="66" charset="0"/>
              </a:rPr>
              <a:t>замерзала  вода.  Одежды  и  обуви  не  было  как  таковой,  одевались  в  рваньё и  обноски.</a:t>
            </a:r>
          </a:p>
          <a:p>
            <a:pPr>
              <a:defRPr/>
            </a:pPr>
            <a:r>
              <a:rPr lang="ru-RU" dirty="0">
                <a:latin typeface="Monotype Corsiva" pitchFamily="66" charset="0"/>
              </a:rPr>
              <a:t>Но  бабушка  несмотря  ни  на  что , даже  в  мороз  ходила  босиком  за  хворостом  в  лес,  </a:t>
            </a:r>
          </a:p>
          <a:p>
            <a:pPr>
              <a:defRPr/>
            </a:pPr>
            <a:r>
              <a:rPr lang="ru-RU" dirty="0">
                <a:latin typeface="Monotype Corsiva" pitchFamily="66" charset="0"/>
              </a:rPr>
              <a:t>чтобы  помочь  своей  маме.  Летом  было  полегче,  можно  было  найти  хоть  какую-то  </a:t>
            </a:r>
          </a:p>
          <a:p>
            <a:pPr>
              <a:defRPr/>
            </a:pPr>
            <a:r>
              <a:rPr lang="ru-RU" dirty="0">
                <a:latin typeface="Monotype Corsiva" pitchFamily="66" charset="0"/>
              </a:rPr>
              <a:t>пищу.  Варили  борщ  из  крапивы,  жевали  корешки,  ели  жёлуди  и  всё,  что  можно  было  </a:t>
            </a:r>
          </a:p>
          <a:p>
            <a:pPr>
              <a:defRPr/>
            </a:pPr>
            <a:r>
              <a:rPr lang="ru-RU" dirty="0">
                <a:latin typeface="Monotype Corsiva" pitchFamily="66" charset="0"/>
              </a:rPr>
              <a:t>есть. Занимались  нехитрым  земледелием:  сеяли  кукурузу,  овощи,  но  независимо  от  того, был  урожай  или  нет,  40  кг   обязательно  нужно  было  отдать  в  колхоз. Готовили  </a:t>
            </a:r>
          </a:p>
          <a:p>
            <a:pPr>
              <a:defRPr/>
            </a:pPr>
            <a:r>
              <a:rPr lang="ru-RU" dirty="0">
                <a:latin typeface="Monotype Corsiva" pitchFamily="66" charset="0"/>
              </a:rPr>
              <a:t>запасы  на  зиму :  сушили  сухофрукты,  семена  подсолнечника.</a:t>
            </a:r>
          </a:p>
        </p:txBody>
      </p:sp>
      <p:pic>
        <p:nvPicPr>
          <p:cNvPr id="7" name="Рисунок 6" descr="баба Таня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962035" y="1437496"/>
            <a:ext cx="1856105" cy="236061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Прямоугольник 1"/>
          <p:cNvSpPr>
            <a:spLocks noChangeArrowheads="1"/>
          </p:cNvSpPr>
          <p:nvPr/>
        </p:nvSpPr>
        <p:spPr bwMode="auto">
          <a:xfrm>
            <a:off x="0" y="21431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Monotype Corsiva" pitchFamily="66" charset="0"/>
              </a:rPr>
              <a:t>Всё  бы ничего,  да  только  взрывы  гранат  и  выстрелы  пушек,  доносящихся  с   линии  </a:t>
            </a:r>
          </a:p>
          <a:p>
            <a:r>
              <a:rPr lang="ru-RU" dirty="0">
                <a:latin typeface="Monotype Corsiva" pitchFamily="66" charset="0"/>
              </a:rPr>
              <a:t>Фронта,  сотрясали  стены ,  пугали  детей.  Небо  было  покрыто  облаком  дыма,  </a:t>
            </a:r>
          </a:p>
          <a:p>
            <a:r>
              <a:rPr lang="ru-RU" dirty="0">
                <a:latin typeface="Monotype Corsiva" pitchFamily="66" charset="0"/>
              </a:rPr>
              <a:t>в  воздухе  чувствовался  запах  пороха,  красный  закат  напоминал  пылающие  деревни, </a:t>
            </a:r>
          </a:p>
          <a:p>
            <a:r>
              <a:rPr lang="ru-RU" dirty="0">
                <a:latin typeface="Monotype Corsiva" pitchFamily="66" charset="0"/>
              </a:rPr>
              <a:t> но  каждый  житель  деревни  был  уверен,  что  победа  будет  за  нами!</a:t>
            </a:r>
          </a:p>
        </p:txBody>
      </p:sp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0" y="3929063"/>
            <a:ext cx="9144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В  этом  году  моей  прабабушке  исполнилось  79  лет.  Она  в  добром  здравии  и  памяти.</a:t>
            </a:r>
          </a:p>
          <a:p>
            <a:pPr algn="ctr">
              <a:defRPr/>
            </a:pPr>
            <a:r>
              <a:rPr lang="ru-RU" dirty="0"/>
              <a:t>Всё ,  что  я  про  неё  рассказала,  она  мне  поведала  сама.  </a:t>
            </a:r>
          </a:p>
          <a:p>
            <a:pPr algn="ctr">
              <a:defRPr/>
            </a:pPr>
            <a:r>
              <a:rPr lang="ru-RU" sz="2800" dirty="0">
                <a:solidFill>
                  <a:schemeClr val="tx2">
                    <a:lumMod val="90000"/>
                  </a:schemeClr>
                </a:solidFill>
              </a:rPr>
              <a:t>Живи  100  лет   прабабушка!</a:t>
            </a:r>
          </a:p>
        </p:txBody>
      </p:sp>
      <p:pic>
        <p:nvPicPr>
          <p:cNvPr id="9" name="Рисунок 8" descr="баба Таня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21301431">
            <a:off x="3071035" y="1832766"/>
            <a:ext cx="2803262" cy="17512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Мурзайкина Баба Таня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88507">
            <a:off x="3473520" y="5079461"/>
            <a:ext cx="2388546" cy="169035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Наташ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67770">
            <a:off x="283775" y="40409"/>
            <a:ext cx="2449513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2428875" y="285750"/>
            <a:ext cx="63500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Лымарева</a:t>
            </a:r>
            <a:r>
              <a:rPr lang="ru-RU" sz="3200" dirty="0">
                <a:solidFill>
                  <a:schemeClr val="bg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 Наташа  о своей прабабушке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6388" y="857250"/>
            <a:ext cx="6297612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tx2">
                    <a:lumMod val="90000"/>
                  </a:schemeClr>
                </a:solidFill>
                <a:latin typeface="Monotype Corsiva" pitchFamily="66" charset="0"/>
              </a:rPr>
              <a:t>              Моя прабабушка</a:t>
            </a:r>
          </a:p>
          <a:p>
            <a:pPr>
              <a:defRPr/>
            </a:pPr>
            <a:r>
              <a:rPr lang="ru-RU" sz="3600" dirty="0">
                <a:solidFill>
                  <a:schemeClr val="tx2">
                    <a:lumMod val="90000"/>
                  </a:schemeClr>
                </a:solidFill>
                <a:latin typeface="Monotype Corsiva" pitchFamily="66" charset="0"/>
              </a:rPr>
              <a:t>Вишнякова  Валентина  Петровна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214688"/>
            <a:ext cx="9429750" cy="295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В</a:t>
            </a:r>
            <a:r>
              <a:rPr lang="ru-RU" dirty="0">
                <a:latin typeface="Monotype Corsiva" pitchFamily="66" charset="0"/>
              </a:rPr>
              <a:t>о  время  войны  ребёнком  прабабушка  работала  в  колхозе ,  помогала  в хозяйстве.</a:t>
            </a:r>
          </a:p>
          <a:p>
            <a:pPr>
              <a:defRPr/>
            </a:pPr>
            <a:r>
              <a:rPr lang="ru-RU" dirty="0">
                <a:latin typeface="Monotype Corsiva" pitchFamily="66" charset="0"/>
              </a:rPr>
              <a:t>Из  бабушкиных  воспоминаний   запомнилось.,  что  и в  войну  дети  продолжали  учиться  в  школе.  Тетрадок  не  было,  писать  приходилось  на  обрывках   газет.  Было  очень  голодно.  </a:t>
            </a:r>
          </a:p>
          <a:p>
            <a:pPr>
              <a:defRPr/>
            </a:pPr>
            <a:r>
              <a:rPr lang="ru-RU" dirty="0">
                <a:latin typeface="Monotype Corsiva" pitchFamily="66" charset="0"/>
              </a:rPr>
              <a:t>После  войны   молодой  девушкой  прабабушка  поехала  в  колхоз  имени Калинина .  Начиналось  освоение  целины.  Жили  в  землянках,  работали  много  и  тяжело.  Бабушка  была  и  дояркой,  и  работала  на  </a:t>
            </a:r>
            <a:r>
              <a:rPr lang="ru-RU" dirty="0" err="1">
                <a:latin typeface="Monotype Corsiva" pitchFamily="66" charset="0"/>
              </a:rPr>
              <a:t>мехтоку</a:t>
            </a:r>
            <a:r>
              <a:rPr lang="ru-RU" dirty="0">
                <a:latin typeface="Monotype Corsiva" pitchFamily="66" charset="0"/>
              </a:rPr>
              <a:t>,  но  потом  стала  поваром.  </a:t>
            </a:r>
          </a:p>
          <a:p>
            <a:pPr>
              <a:defRPr/>
            </a:pPr>
            <a:r>
              <a:rPr lang="ru-RU" dirty="0">
                <a:latin typeface="Monotype Corsiva" pitchFamily="66" charset="0"/>
              </a:rPr>
              <a:t>За  свою  нелёгкую  трудовую  жизнь  моя  прабабушка  награждена  медалями: </a:t>
            </a:r>
          </a:p>
          <a:p>
            <a:pPr>
              <a:defRPr/>
            </a:pPr>
            <a:r>
              <a:rPr lang="ru-RU" dirty="0">
                <a:latin typeface="Monotype Corsiva" pitchFamily="66" charset="0"/>
              </a:rPr>
              <a:t>                                        «За трудовую  доблесть»  и  «Ветеран  труда».  </a:t>
            </a:r>
          </a:p>
          <a:p>
            <a:pPr>
              <a:defRPr/>
            </a:pPr>
            <a:r>
              <a:rPr lang="ru-RU" dirty="0">
                <a:latin typeface="Monotype Corsiva" pitchFamily="66" charset="0"/>
              </a:rPr>
              <a:t>Умерла   прабабушка  в  2004  году,  но  память  о  ней  живёт  в  моём  сердце!</a:t>
            </a:r>
          </a:p>
          <a:p>
            <a:pPr>
              <a:defRPr/>
            </a:pP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>
                <a:solidFill>
                  <a:schemeClr val="bg1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Моя  прабабушка  -  пример  трудолюбия,  доброты   и   мужества  для  меня!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750" y="2286000"/>
            <a:ext cx="81438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родилась  19 января 1931 года  в Китае селение </a:t>
            </a:r>
            <a:r>
              <a:rPr lang="ru-RU" sz="28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Буртала</a:t>
            </a:r>
            <a:r>
              <a:rPr lang="ru-RU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.  Семья со временем перебралась в Казахстан.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шнякова Валентина Петровн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71736" y="714356"/>
            <a:ext cx="4214842" cy="43577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 descr="за доблестный труд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0984358">
            <a:off x="160724" y="4537949"/>
            <a:ext cx="2974717" cy="20716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медаль за трудовую доблесть обрат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43042" y="928670"/>
            <a:ext cx="1283782" cy="33011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медаль за трудовую доблесть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1000108"/>
            <a:ext cx="1502870" cy="34137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ветеран  труда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786578" y="1285860"/>
            <a:ext cx="1714511" cy="342900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156463" y="4786322"/>
            <a:ext cx="598753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Вишнякова  </a:t>
            </a:r>
          </a:p>
          <a:p>
            <a:pPr algn="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Валентина  Петровна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ашул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357188"/>
            <a:ext cx="2357437" cy="335756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220" name="Picture 4" descr="I:\Мои документы\Илона\мой славный прадед\Моргунов Пантиле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25" y="1814513"/>
            <a:ext cx="3357563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85918" y="4521684"/>
            <a:ext cx="334237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</a:p>
          <a:p>
            <a:pPr algn="ctr">
              <a:defRPr/>
            </a:pPr>
            <a:r>
              <a:rPr lang="ru-RU" sz="48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её  прадед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571875"/>
            <a:ext cx="6357950" cy="8302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Александра</a:t>
            </a:r>
            <a:r>
              <a:rPr lang="ru-RU" sz="4800" dirty="0">
                <a:latin typeface="Monotype Corsiva" pitchFamily="66" charset="0"/>
              </a:rPr>
              <a:t> </a:t>
            </a:r>
            <a:r>
              <a:rPr lang="ru-RU" sz="4800" dirty="0">
                <a:solidFill>
                  <a:schemeClr val="accent1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Моргунова</a:t>
            </a:r>
            <a:r>
              <a:rPr lang="ru-RU" sz="4800" dirty="0"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:\Мои документы\Илона\мой славный прадед\Моргунов Пантилей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57232"/>
            <a:ext cx="2724150" cy="3971925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  <a:scene3d>
            <a:camera prst="perspectiveFront"/>
            <a:lightRig rig="morning" dir="t"/>
          </a:scene3d>
          <a:sp3d prstMaterial="powder">
            <a:bevelT/>
            <a:bevelB w="165100" prst="coolSlant"/>
          </a:sp3d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857500" y="1"/>
            <a:ext cx="62865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Monotype Corsiva" pitchFamily="66" charset="0"/>
              </a:rPr>
              <a:t>Моргунов Пантелей Максимович</a:t>
            </a:r>
          </a:p>
          <a:p>
            <a:r>
              <a:rPr lang="ru-RU" sz="3200" dirty="0">
                <a:latin typeface="Monotype Corsiva" pitchFamily="66" charset="0"/>
              </a:rPr>
              <a:t>Родился в 1922 году в г.Шахты Ростовской области. В 1936 году  </a:t>
            </a:r>
          </a:p>
          <a:p>
            <a:r>
              <a:rPr lang="ru-RU" sz="3200" dirty="0">
                <a:latin typeface="Monotype Corsiva" pitchFamily="66" charset="0"/>
              </a:rPr>
              <a:t>   из-за  сильного голода семья          переселилась в Казахстан в район Кугалы </a:t>
            </a:r>
            <a:r>
              <a:rPr lang="ru-RU" sz="3200" dirty="0" smtClean="0">
                <a:latin typeface="Monotype Corsiva" pitchFamily="66" charset="0"/>
              </a:rPr>
              <a:t> </a:t>
            </a:r>
            <a:r>
              <a:rPr lang="ru-RU" sz="3200" dirty="0" err="1" smtClean="0">
                <a:latin typeface="Monotype Corsiva" pitchFamily="66" charset="0"/>
              </a:rPr>
              <a:t>Талдыкурганской</a:t>
            </a:r>
            <a:r>
              <a:rPr lang="ru-RU" sz="3200" dirty="0" smtClean="0">
                <a:latin typeface="Monotype Corsiva" pitchFamily="66" charset="0"/>
              </a:rPr>
              <a:t>  </a:t>
            </a:r>
            <a:r>
              <a:rPr lang="ru-RU" sz="3200" dirty="0">
                <a:latin typeface="Monotype Corsiva" pitchFamily="66" charset="0"/>
              </a:rPr>
              <a:t>области.</a:t>
            </a:r>
          </a:p>
          <a:p>
            <a:r>
              <a:rPr lang="ru-RU" sz="3200" dirty="0">
                <a:latin typeface="Monotype Corsiva" pitchFamily="66" charset="0"/>
              </a:rPr>
              <a:t>В  1939 году Пантелей закончил  курсы связистов, а в 1940 году был призван на службу в армию, а в 1941 году  попал на фронт.  Воевал на 1-ом Украинском, </a:t>
            </a:r>
          </a:p>
          <a:p>
            <a:r>
              <a:rPr lang="ru-RU" sz="3200" dirty="0">
                <a:latin typeface="Monotype Corsiva" pitchFamily="66" charset="0"/>
              </a:rPr>
              <a:t>2-ом Ленинградском и </a:t>
            </a:r>
          </a:p>
          <a:p>
            <a:r>
              <a:rPr lang="ru-RU" sz="3200" dirty="0">
                <a:latin typeface="Monotype Corsiva" pitchFamily="66" charset="0"/>
              </a:rPr>
              <a:t>1-ом Дальневосточном фронтах. Был сапёром, шофёром, связистом, радистом. Всю войну был на передовой.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0" y="285750"/>
            <a:ext cx="89249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00B0F0"/>
                </a:solidFill>
                <a:latin typeface="Monotype Corsiva" pitchFamily="66" charset="0"/>
              </a:rPr>
              <a:t>Пантелей</a:t>
            </a:r>
            <a:r>
              <a:rPr lang="ru-RU" sz="2400" dirty="0">
                <a:solidFill>
                  <a:srgbClr val="00B0F0"/>
                </a:solidFill>
                <a:latin typeface="Monotype Corsiva" pitchFamily="66" charset="0"/>
              </a:rPr>
              <a:t>  </a:t>
            </a:r>
            <a:r>
              <a:rPr lang="ru-RU" sz="3200" dirty="0">
                <a:solidFill>
                  <a:srgbClr val="00B0F0"/>
                </a:solidFill>
                <a:latin typeface="Monotype Corsiva" pitchFamily="66" charset="0"/>
              </a:rPr>
              <a:t>Максимович  был  фотограф – любитель, </a:t>
            </a:r>
          </a:p>
          <a:p>
            <a:pPr algn="ctr"/>
            <a:r>
              <a:rPr lang="ru-RU" sz="3200" dirty="0">
                <a:solidFill>
                  <a:srgbClr val="00B0F0"/>
                </a:solidFill>
                <a:latin typeface="Monotype Corsiva" pitchFamily="66" charset="0"/>
              </a:rPr>
              <a:t>имел  много  исторических  фотографий.  Дошёл  до   Берлина и с однополчанами фотографировался  у  стен                 Рейхстага</a:t>
            </a:r>
            <a:r>
              <a:rPr lang="ru-RU" sz="3200" dirty="0">
                <a:solidFill>
                  <a:srgbClr val="00B0F0"/>
                </a:solidFill>
              </a:rPr>
              <a:t>. 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5123" name="Picture 2" descr="I:\Мои документы\Илона\мой славный прадед\сапёрный отряд Моргунов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2286000"/>
            <a:ext cx="47863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71813" y="5929313"/>
            <a:ext cx="31750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Сапёрный отряд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Мои документы\Илона\мой славный прадед\Моргуно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0" y="285750"/>
            <a:ext cx="40719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071938"/>
            <a:ext cx="914400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Всю  войну  судьба  хранила   славного  воина  </a:t>
            </a:r>
          </a:p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Пантелея Моргунова.</a:t>
            </a:r>
          </a:p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Ни одна  вражеская пуля не коснулась  его.  </a:t>
            </a:r>
          </a:p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Пантелей  был   героем.  </a:t>
            </a:r>
          </a:p>
          <a:p>
            <a:pPr algn="ctr">
              <a:defRPr/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Командование  присылало  родителям  благодарственные письма</a:t>
            </a:r>
            <a:r>
              <a:rPr lang="ru-RU" dirty="0">
                <a:latin typeface="Monotype Corsiva" pitchFamily="66" charset="0"/>
              </a:rPr>
              <a:t>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Мои документы\Илона\мой славный прадед\Благодарност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714356"/>
            <a:ext cx="3929073" cy="562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Мои документы\Илона\мой славный прадед\благодарственное письмо (начало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785794"/>
            <a:ext cx="414340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I:\Мои документы\Илона\мой славный прадед\благодарственное письмо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857232"/>
            <a:ext cx="450056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1694</Words>
  <Application>Microsoft Office PowerPoint</Application>
  <PresentationFormat>Экран (4:3)</PresentationFormat>
  <Paragraphs>212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Алина</cp:lastModifiedBy>
  <cp:revision>125</cp:revision>
  <dcterms:created xsi:type="dcterms:W3CDTF">2012-12-02T19:24:16Z</dcterms:created>
  <dcterms:modified xsi:type="dcterms:W3CDTF">2012-12-03T16:18:51Z</dcterms:modified>
</cp:coreProperties>
</file>