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6" r:id="rId4"/>
    <p:sldId id="267" r:id="rId5"/>
    <p:sldId id="268" r:id="rId6"/>
    <p:sldId id="258" r:id="rId7"/>
    <p:sldId id="262" r:id="rId8"/>
    <p:sldId id="263" r:id="rId9"/>
    <p:sldId id="259" r:id="rId10"/>
    <p:sldId id="261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800000"/>
    <a:srgbClr val="CC0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6ABDBA-CC87-45AC-AC19-459D4EDD2D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B204D6-D305-49BB-88A1-3274070539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1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29D0C-4F22-472E-929C-C3D57BB10A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1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72338" y="274638"/>
            <a:ext cx="1803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58963" y="274638"/>
            <a:ext cx="52609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AB388-19CC-4DC8-A709-6ACB8FDF51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1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D8A59-6858-4E81-9B84-04F73ADFBD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1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FA1AC-B6D8-45BB-AD23-AE72479B89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1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58963" y="1600200"/>
            <a:ext cx="35321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43550" y="1600200"/>
            <a:ext cx="35321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4BD69-A66B-407C-BC35-987BAC324D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1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1188A-7367-4BE2-B0E6-D301C0131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1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6354F-01BD-47BA-90C2-B1039B7B6E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1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CB7AF-9DD3-4741-85CC-52D8B5943A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1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76ABF-E846-4D23-ABF8-05A334CAB0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1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F6EDB-AAC1-4515-91F4-D21D97174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1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8963" y="274638"/>
            <a:ext cx="7216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58963" y="1600200"/>
            <a:ext cx="72167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1151B7-4D35-4E73-BAAC-2CCF3027E30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1000">
    <p:wedge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6269561" y="5440363"/>
            <a:ext cx="2156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Классный час</a:t>
            </a:r>
            <a:endParaRPr lang="ru-RU" sz="2400" dirty="0"/>
          </a:p>
        </p:txBody>
      </p:sp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238125"/>
            <a:ext cx="4511675" cy="638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1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223838"/>
            <a:ext cx="8894763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/>
              <a:t>Памятник Минину и Пожарскому - самый первый в Москве! Однако, изначально его планировали установить в Нижнем Новгороде - в городе, где было собрано ополчение. Сбор средств начали в 1803 году, а работу поручили Ивану Мартосу. Скульптор изобразил момент, когда Кузьма Минин, указывая рукой на Москву, вручает князю Пожарскому старинный меч и призывает его встать во главе русского войска. Опираясь на щит, раненый воевода приподнимается со своего ложа, что символизирует пробуждение народного самосознания в трудный для Отечества час. Установить памятник решили в Москве, на Красной площади. </a:t>
            </a:r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881313"/>
            <a:ext cx="4991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1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85750" y="845652"/>
            <a:ext cx="442595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25000"/>
                  </a:schemeClr>
                </a:solidFill>
              </a:rPr>
              <a:t>С</a:t>
            </a: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</a:rPr>
              <a:t>1917 года </a:t>
            </a: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</a:rPr>
              <a:t>традиция отмечать освобождение Москвы от польских завоевателей  прервалась, а с 2005 года снова восстановлена.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25000"/>
                  </a:schemeClr>
                </a:solidFill>
              </a:rPr>
              <a:t>Таким образом, можно сказать, что День народного единства не новый праздник, а возвращение к старой традиции</a:t>
            </a:r>
          </a:p>
          <a:p>
            <a:pPr algn="ctr" eaLnBrk="0" hangingPunct="0"/>
            <a:endParaRPr lang="ru-RU" sz="2400" b="1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150" y="354013"/>
            <a:ext cx="4149725" cy="622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1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WordArt 2"/>
          <p:cNvSpPr>
            <a:spLocks noChangeArrowheads="1" noChangeShapeType="1" noTextEdit="1"/>
          </p:cNvSpPr>
          <p:nvPr/>
        </p:nvSpPr>
        <p:spPr bwMode="auto">
          <a:xfrm>
            <a:off x="1103313" y="703263"/>
            <a:ext cx="7011987" cy="1858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 праздником!</a:t>
            </a:r>
          </a:p>
        </p:txBody>
      </p:sp>
    </p:spTree>
  </p:cSld>
  <p:clrMapOvr>
    <a:masterClrMapping/>
  </p:clrMapOvr>
  <p:transition spd="slow" advClick="0" advTm="11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498720" y="632133"/>
            <a:ext cx="551657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1" dirty="0"/>
              <a:t>В День единства будем рядом,</a:t>
            </a:r>
          </a:p>
          <a:p>
            <a:pPr algn="ctr"/>
            <a:r>
              <a:rPr lang="ru-RU" sz="2400" b="1" dirty="0"/>
              <a:t>Будем вместе навсегда,</a:t>
            </a:r>
          </a:p>
          <a:p>
            <a:pPr algn="ctr"/>
            <a:r>
              <a:rPr lang="ru-RU" sz="2400" b="1" dirty="0"/>
              <a:t>Все народности России</a:t>
            </a:r>
          </a:p>
          <a:p>
            <a:pPr algn="ctr"/>
            <a:r>
              <a:rPr lang="ru-RU" sz="2400" b="1" dirty="0"/>
              <a:t>В дальних селах, городах!</a:t>
            </a:r>
          </a:p>
          <a:p>
            <a:pPr algn="ctr"/>
            <a:r>
              <a:rPr lang="ru-RU" sz="2400" b="1" dirty="0"/>
              <a:t>Вместе жить, работать, строить,</a:t>
            </a:r>
          </a:p>
          <a:p>
            <a:pPr algn="ctr"/>
            <a:r>
              <a:rPr lang="ru-RU" sz="2400" b="1" dirty="0"/>
              <a:t>Сеять хлеб, растить детей,</a:t>
            </a:r>
          </a:p>
          <a:p>
            <a:pPr algn="ctr"/>
            <a:r>
              <a:rPr lang="ru-RU" sz="2400" b="1" dirty="0"/>
              <a:t>Созидать, любить и спорить,</a:t>
            </a:r>
          </a:p>
          <a:p>
            <a:pPr algn="ctr"/>
            <a:r>
              <a:rPr lang="ru-RU" sz="2400" b="1" dirty="0"/>
              <a:t>Охранять покой людей,</a:t>
            </a:r>
          </a:p>
          <a:p>
            <a:pPr algn="ctr"/>
            <a:r>
              <a:rPr lang="ru-RU" sz="2400" b="1" dirty="0"/>
              <a:t>Предков чтить, дела их помнить,</a:t>
            </a:r>
          </a:p>
          <a:p>
            <a:pPr algn="ctr"/>
            <a:r>
              <a:rPr lang="ru-RU" sz="2400" b="1" dirty="0"/>
              <a:t>Войн, конфликтов избегать,</a:t>
            </a:r>
          </a:p>
          <a:p>
            <a:pPr algn="ctr"/>
            <a:r>
              <a:rPr lang="ru-RU" sz="2400" b="1" dirty="0"/>
              <a:t>Чтобы счастьем жизнь наполнить,</a:t>
            </a:r>
          </a:p>
          <a:p>
            <a:pPr algn="ctr"/>
            <a:r>
              <a:rPr lang="ru-RU" sz="2400" b="1" dirty="0"/>
              <a:t>Чтоб под мирным небом спать</a:t>
            </a:r>
            <a:r>
              <a:rPr lang="ru-RU" sz="2400" dirty="0"/>
              <a:t>!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ransition spd="slow" advClick="0" advTm="11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7637" y="951344"/>
            <a:ext cx="47798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</a:rPr>
              <a:t>Смутное время на Руси</a:t>
            </a:r>
          </a:p>
          <a:p>
            <a:pPr algn="ctr"/>
            <a:endParaRPr lang="ru-RU" sz="2400" b="1" dirty="0" smtClean="0">
              <a:solidFill>
                <a:srgbClr val="800000"/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rgbClr val="800000"/>
                </a:solidFill>
              </a:rPr>
              <a:t>1591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 году, в Угличе умер царевич Дмитрий. </a:t>
            </a:r>
            <a:b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К </a:t>
            </a:r>
            <a:r>
              <a:rPr lang="ru-RU" sz="2400" dirty="0" smtClean="0">
                <a:solidFill>
                  <a:srgbClr val="800000"/>
                </a:solidFill>
              </a:rPr>
              <a:t>1598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 г. на царство был избран Борис Годунов. </a:t>
            </a:r>
            <a:b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rgbClr val="800000"/>
                </a:solidFill>
              </a:rPr>
              <a:t>1601—03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 гг. в стране разразился небывалый голод. Голод и другие несчастья обострили все противоречия. Народ связывал бедствия страны с убийством Дмитрия и неправедным воцарением Годунова.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slow" advClick="0" advTm="11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a-minin.ru/Presentation/minin_pogarsky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556" y="662565"/>
            <a:ext cx="6858000" cy="52025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1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Презентация Минин и Пожарский. Слайд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2847" y="681036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1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71463" y="139700"/>
            <a:ext cx="86217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/>
              <a:t>В 1612 г. вся Русская земля встала против польских захватчиков и предателей. Начались бои за Москву. Князь Пожарский оказался талантливым полководцем. А Козьма Минин, не жалея жизни, сражался под стенами столицы, как простой ратник. </a:t>
            </a:r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2175" y="2247900"/>
            <a:ext cx="6748463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1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23838" y="355600"/>
            <a:ext cx="399415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И вот наступил славный день: вражеское войско сдалось на милость победителей!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2400" b="1"/>
              <a:t> Князь Пожарский вступил в Китай-город с Казанскою иконой Божьей Матери и поклялся построить храм в память этой победы 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7513" y="482600"/>
            <a:ext cx="4587875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1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73050" y="284163"/>
            <a:ext cx="426878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/>
              <a:t>В 1649 году указом царя Алексея Михайловича Романова день Казанской иконы Божьей Матери, </a:t>
            </a:r>
          </a:p>
          <a:p>
            <a:pPr algn="ctr"/>
            <a:r>
              <a:rPr lang="ru-RU" sz="2400" b="1"/>
              <a:t>4 ноября, был объявлен государственным праздником, за избавление Москвы и всей России от нашествия поляков в 1612 году. Этот день праздновался в течение столетий до 1917 года.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6925" y="273050"/>
            <a:ext cx="4181475" cy="627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1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493713" y="536575"/>
            <a:ext cx="32289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Наградой Минину и Пожарскому</a:t>
            </a:r>
            <a:r>
              <a:rPr lang="ru-RU" sz="2400"/>
              <a:t> </a:t>
            </a:r>
            <a:r>
              <a:rPr lang="ru-RU" sz="2400" b="1"/>
              <a:t>стала память народная. Недаром памятник им стоит на Красной площади - в самом сердце России. </a:t>
            </a: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0263" y="352425"/>
            <a:ext cx="4229100" cy="62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1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лаг РОссии 2">
  <a:themeElements>
    <a:clrScheme name="флаг РОссии 2 1">
      <a:dk1>
        <a:srgbClr val="000000"/>
      </a:dk1>
      <a:lt1>
        <a:srgbClr val="FFFFFF"/>
      </a:lt1>
      <a:dk2>
        <a:srgbClr val="4682B4"/>
      </a:dk2>
      <a:lt2>
        <a:srgbClr val="FFFFFF"/>
      </a:lt2>
      <a:accent1>
        <a:srgbClr val="058CFF"/>
      </a:accent1>
      <a:accent2>
        <a:srgbClr val="B5CFE7"/>
      </a:accent2>
      <a:accent3>
        <a:srgbClr val="B0C1D6"/>
      </a:accent3>
      <a:accent4>
        <a:srgbClr val="DADADA"/>
      </a:accent4>
      <a:accent5>
        <a:srgbClr val="AAC5FF"/>
      </a:accent5>
      <a:accent6>
        <a:srgbClr val="A4BBD1"/>
      </a:accent6>
      <a:hlink>
        <a:srgbClr val="DBEFFF"/>
      </a:hlink>
      <a:folHlink>
        <a:srgbClr val="D1E0FF"/>
      </a:folHlink>
    </a:clrScheme>
    <a:fontScheme name="флаг РОссии 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флаг РОссии 2 1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058CFF"/>
        </a:accent1>
        <a:accent2>
          <a:srgbClr val="B5CFE7"/>
        </a:accent2>
        <a:accent3>
          <a:srgbClr val="B0C1D6"/>
        </a:accent3>
        <a:accent4>
          <a:srgbClr val="DADADA"/>
        </a:accent4>
        <a:accent5>
          <a:srgbClr val="AAC5FF"/>
        </a:accent5>
        <a:accent6>
          <a:srgbClr val="A4BBD1"/>
        </a:accent6>
        <a:hlink>
          <a:srgbClr val="DBEFFF"/>
        </a:hlink>
        <a:folHlink>
          <a:srgbClr val="D1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лаг РОссии 2 2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0F94FF"/>
        </a:accent1>
        <a:accent2>
          <a:srgbClr val="05EFFF"/>
        </a:accent2>
        <a:accent3>
          <a:srgbClr val="B0C1D6"/>
        </a:accent3>
        <a:accent4>
          <a:srgbClr val="DADADA"/>
        </a:accent4>
        <a:accent5>
          <a:srgbClr val="AAC8FF"/>
        </a:accent5>
        <a:accent6>
          <a:srgbClr val="04D9E7"/>
        </a:accent6>
        <a:hlink>
          <a:srgbClr val="DBFDFF"/>
        </a:hlink>
        <a:folHlink>
          <a:srgbClr val="DBE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лаг РОссии 2 3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FF4F05"/>
        </a:accent1>
        <a:accent2>
          <a:srgbClr val="FFBB05"/>
        </a:accent2>
        <a:accent3>
          <a:srgbClr val="B0C1D6"/>
        </a:accent3>
        <a:accent4>
          <a:srgbClr val="DADADA"/>
        </a:accent4>
        <a:accent5>
          <a:srgbClr val="FFB2AA"/>
        </a:accent5>
        <a:accent6>
          <a:srgbClr val="E7A904"/>
        </a:accent6>
        <a:hlink>
          <a:srgbClr val="DBEEFF"/>
        </a:hlink>
        <a:folHlink>
          <a:srgbClr val="FFE7D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лаг РОссии 2 4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FF8A05"/>
        </a:accent1>
        <a:accent2>
          <a:srgbClr val="E8FF05"/>
        </a:accent2>
        <a:accent3>
          <a:srgbClr val="B0C1D6"/>
        </a:accent3>
        <a:accent4>
          <a:srgbClr val="DADADA"/>
        </a:accent4>
        <a:accent5>
          <a:srgbClr val="FFC4AA"/>
        </a:accent5>
        <a:accent6>
          <a:srgbClr val="D2E704"/>
        </a:accent6>
        <a:hlink>
          <a:srgbClr val="FCDBFF"/>
        </a:hlink>
        <a:folHlink>
          <a:srgbClr val="DBE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лаг РОссии 2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58CFF"/>
        </a:accent1>
        <a:accent2>
          <a:srgbClr val="B5CFE7"/>
        </a:accent2>
        <a:accent3>
          <a:srgbClr val="FFFFFF"/>
        </a:accent3>
        <a:accent4>
          <a:srgbClr val="000000"/>
        </a:accent4>
        <a:accent5>
          <a:srgbClr val="AAC5FF"/>
        </a:accent5>
        <a:accent6>
          <a:srgbClr val="A4BBD1"/>
        </a:accent6>
        <a:hlink>
          <a:srgbClr val="DBEFFF"/>
        </a:hlink>
        <a:folHlink>
          <a:srgbClr val="D1E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лаг РОссии 2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F94FF"/>
        </a:accent1>
        <a:accent2>
          <a:srgbClr val="05EFFF"/>
        </a:accent2>
        <a:accent3>
          <a:srgbClr val="FFFFFF"/>
        </a:accent3>
        <a:accent4>
          <a:srgbClr val="000000"/>
        </a:accent4>
        <a:accent5>
          <a:srgbClr val="AAC8FF"/>
        </a:accent5>
        <a:accent6>
          <a:srgbClr val="04D9E7"/>
        </a:accent6>
        <a:hlink>
          <a:srgbClr val="DBFDFF"/>
        </a:hlink>
        <a:folHlink>
          <a:srgbClr val="DBE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лаг РОссии 2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4F05"/>
        </a:accent1>
        <a:accent2>
          <a:srgbClr val="FFBB05"/>
        </a:accent2>
        <a:accent3>
          <a:srgbClr val="FFFFFF"/>
        </a:accent3>
        <a:accent4>
          <a:srgbClr val="000000"/>
        </a:accent4>
        <a:accent5>
          <a:srgbClr val="FFB2AA"/>
        </a:accent5>
        <a:accent6>
          <a:srgbClr val="E7A904"/>
        </a:accent6>
        <a:hlink>
          <a:srgbClr val="DBEEFF"/>
        </a:hlink>
        <a:folHlink>
          <a:srgbClr val="FFE7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лаг РОссии 2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8A05"/>
        </a:accent1>
        <a:accent2>
          <a:srgbClr val="E8FF05"/>
        </a:accent2>
        <a:accent3>
          <a:srgbClr val="FFFFFF"/>
        </a:accent3>
        <a:accent4>
          <a:srgbClr val="000000"/>
        </a:accent4>
        <a:accent5>
          <a:srgbClr val="FFC4AA"/>
        </a:accent5>
        <a:accent6>
          <a:srgbClr val="D2E704"/>
        </a:accent6>
        <a:hlink>
          <a:srgbClr val="FCDBFF"/>
        </a:hlink>
        <a:folHlink>
          <a:srgbClr val="DBE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флаг РОссии 2</Template>
  <TotalTime>133</TotalTime>
  <Words>362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Arial</vt:lpstr>
      <vt:lpstr>флаг РОссии 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Sveta</cp:lastModifiedBy>
  <cp:revision>6</cp:revision>
  <dcterms:created xsi:type="dcterms:W3CDTF">2009-11-02T15:56:05Z</dcterms:created>
  <dcterms:modified xsi:type="dcterms:W3CDTF">2011-10-31T15:53:41Z</dcterms:modified>
</cp:coreProperties>
</file>