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2070EC-5CC3-48EE-8439-8F8C0E11D4E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</dgm:pt>
    <dgm:pt modelId="{EF028C40-42D0-408B-8882-E59D2F9091BD}">
      <dgm:prSet phldrT="[Текст]" custT="1"/>
      <dgm:spPr/>
      <dgm:t>
        <a:bodyPr/>
        <a:lstStyle/>
        <a:p>
          <a:r>
            <a:rPr lang="ru-RU" sz="2000" dirty="0" err="1" smtClean="0"/>
            <a:t>Стандарт-инвариантное</a:t>
          </a:r>
          <a:r>
            <a:rPr lang="ru-RU" sz="2000" dirty="0" smtClean="0"/>
            <a:t> ядро</a:t>
          </a:r>
          <a:endParaRPr lang="ru-RU" sz="2000" dirty="0"/>
        </a:p>
      </dgm:t>
    </dgm:pt>
    <dgm:pt modelId="{96BF16CB-4378-4192-96B4-205D089EB83C}" type="parTrans" cxnId="{44C6FD1C-9B59-4BB4-A3CA-57E04E98164D}">
      <dgm:prSet/>
      <dgm:spPr/>
      <dgm:t>
        <a:bodyPr/>
        <a:lstStyle/>
        <a:p>
          <a:endParaRPr lang="ru-RU"/>
        </a:p>
      </dgm:t>
    </dgm:pt>
    <dgm:pt modelId="{BFC9C78B-BD96-45ED-A9A9-690204C332C9}" type="sibTrans" cxnId="{44C6FD1C-9B59-4BB4-A3CA-57E04E98164D}">
      <dgm:prSet/>
      <dgm:spPr/>
      <dgm:t>
        <a:bodyPr/>
        <a:lstStyle/>
        <a:p>
          <a:endParaRPr lang="ru-RU"/>
        </a:p>
      </dgm:t>
    </dgm:pt>
    <dgm:pt modelId="{FDB421F9-C40D-4E70-91F8-C97AE8FCDAEC}">
      <dgm:prSet phldrT="[Текст]"/>
      <dgm:spPr/>
    </dgm:pt>
    <dgm:pt modelId="{1E90C95E-52C7-4332-BD5D-FD4894074F16}" type="parTrans" cxnId="{26E3BDB6-40B5-4B85-AA89-754B612F1A8F}">
      <dgm:prSet/>
      <dgm:spPr/>
      <dgm:t>
        <a:bodyPr/>
        <a:lstStyle/>
        <a:p>
          <a:endParaRPr lang="ru-RU"/>
        </a:p>
      </dgm:t>
    </dgm:pt>
    <dgm:pt modelId="{47862F48-FF24-40C8-9BEE-8743F221F901}" type="sibTrans" cxnId="{26E3BDB6-40B5-4B85-AA89-754B612F1A8F}">
      <dgm:prSet/>
      <dgm:spPr/>
      <dgm:t>
        <a:bodyPr/>
        <a:lstStyle/>
        <a:p>
          <a:endParaRPr lang="ru-RU"/>
        </a:p>
      </dgm:t>
    </dgm:pt>
    <dgm:pt modelId="{895328D5-05EC-4F3F-8BA0-880F607AF0DF}">
      <dgm:prSet phldrT="[Текст]"/>
      <dgm:spPr/>
    </dgm:pt>
    <dgm:pt modelId="{4CC12BF2-9C8C-4976-91E9-DCABCFE0A902}" type="parTrans" cxnId="{4068DA55-4C5E-4CCF-9D61-D653A72AC0CB}">
      <dgm:prSet/>
      <dgm:spPr/>
      <dgm:t>
        <a:bodyPr/>
        <a:lstStyle/>
        <a:p>
          <a:endParaRPr lang="ru-RU"/>
        </a:p>
      </dgm:t>
    </dgm:pt>
    <dgm:pt modelId="{CBD8FFE4-D3F5-4A8D-A733-46E8C69C140C}" type="sibTrans" cxnId="{4068DA55-4C5E-4CCF-9D61-D653A72AC0CB}">
      <dgm:prSet/>
      <dgm:spPr/>
      <dgm:t>
        <a:bodyPr/>
        <a:lstStyle/>
        <a:p>
          <a:endParaRPr lang="ru-RU"/>
        </a:p>
      </dgm:t>
    </dgm:pt>
    <dgm:pt modelId="{6BFF20E9-8A6D-4C55-97B7-46448435F0A0}">
      <dgm:prSet custT="1"/>
      <dgm:spPr/>
      <dgm:t>
        <a:bodyPr/>
        <a:lstStyle/>
        <a:p>
          <a:r>
            <a:rPr lang="ru-RU" sz="1800" dirty="0" smtClean="0"/>
            <a:t>На его основе разрабатываются вариативные программы и учебники</a:t>
          </a:r>
          <a:endParaRPr lang="ru-RU" sz="1800" dirty="0"/>
        </a:p>
      </dgm:t>
    </dgm:pt>
    <dgm:pt modelId="{18AF21AC-B1B1-45AB-9B36-33D675209CAB}" type="parTrans" cxnId="{52BC49D6-A810-4250-89AE-1A79454D4C22}">
      <dgm:prSet/>
      <dgm:spPr/>
      <dgm:t>
        <a:bodyPr/>
        <a:lstStyle/>
        <a:p>
          <a:endParaRPr lang="ru-RU"/>
        </a:p>
      </dgm:t>
    </dgm:pt>
    <dgm:pt modelId="{C2434ECC-872F-4953-A5F2-4349EB733E20}" type="sibTrans" cxnId="{52BC49D6-A810-4250-89AE-1A79454D4C22}">
      <dgm:prSet/>
      <dgm:spPr/>
      <dgm:t>
        <a:bodyPr/>
        <a:lstStyle/>
        <a:p>
          <a:endParaRPr lang="ru-RU"/>
        </a:p>
      </dgm:t>
    </dgm:pt>
    <dgm:pt modelId="{C68590E0-0C19-40F5-B6D7-7370F4DEA38F}">
      <dgm:prSet custT="1"/>
      <dgm:spPr/>
      <dgm:t>
        <a:bodyPr/>
        <a:lstStyle/>
        <a:p>
          <a:r>
            <a:rPr lang="ru-RU" sz="1800" dirty="0" smtClean="0"/>
            <a:t>В рабочей программе учителя  должно быть реализовано инвариантное (неизменное) ядро образования </a:t>
          </a:r>
          <a:endParaRPr lang="ru-RU" sz="1800" dirty="0"/>
        </a:p>
      </dgm:t>
    </dgm:pt>
    <dgm:pt modelId="{97138ABA-F8E6-4E70-9326-78C75BDA0E34}" type="parTrans" cxnId="{D1D18678-8E5D-4C24-8E83-AC0CABCD8D41}">
      <dgm:prSet/>
      <dgm:spPr/>
      <dgm:t>
        <a:bodyPr/>
        <a:lstStyle/>
        <a:p>
          <a:endParaRPr lang="ru-RU"/>
        </a:p>
      </dgm:t>
    </dgm:pt>
    <dgm:pt modelId="{8CCBB822-9D5E-4FB1-92D2-E1A45DAE0D8A}" type="sibTrans" cxnId="{D1D18678-8E5D-4C24-8E83-AC0CABCD8D41}">
      <dgm:prSet/>
      <dgm:spPr/>
      <dgm:t>
        <a:bodyPr/>
        <a:lstStyle/>
        <a:p>
          <a:endParaRPr lang="ru-RU"/>
        </a:p>
      </dgm:t>
    </dgm:pt>
    <dgm:pt modelId="{CC748C4A-F80E-49B2-94DD-DCEE5325F3EE}">
      <dgm:prSet custT="1"/>
      <dgm:spPr/>
      <dgm:t>
        <a:bodyPr/>
        <a:lstStyle/>
        <a:p>
          <a:r>
            <a:rPr lang="ru-RU" sz="1200" b="1" i="0" dirty="0" smtClean="0"/>
            <a:t>Принцип вариативности</a:t>
          </a:r>
          <a:r>
            <a:rPr lang="ru-RU" sz="1200" b="0" i="0" dirty="0" smtClean="0"/>
            <a:t> содержания образования предполагает возможность сосуществования различных подходов к отбору содержания и технологий обучения. Вариативность обеспечивает дифференциацию образования, то есть возможность для индивидуального подхода к каждому ребенку. При этом сохраняется инвариантный минимум образования как условие, обеспечивающее право каждого ребенка на получение равного с другими  образования.</a:t>
          </a:r>
          <a:endParaRPr lang="ru-RU" sz="1200" dirty="0"/>
        </a:p>
      </dgm:t>
    </dgm:pt>
    <dgm:pt modelId="{95536E2A-5B8A-4962-A107-7BB82F090ADE}" type="parTrans" cxnId="{A965DCB8-D87B-4BFF-A736-59EFE5B31929}">
      <dgm:prSet/>
      <dgm:spPr/>
      <dgm:t>
        <a:bodyPr/>
        <a:lstStyle/>
        <a:p>
          <a:endParaRPr lang="ru-RU"/>
        </a:p>
      </dgm:t>
    </dgm:pt>
    <dgm:pt modelId="{D85982BB-25CE-4EF9-970E-B6D11A1B7A77}" type="sibTrans" cxnId="{A965DCB8-D87B-4BFF-A736-59EFE5B31929}">
      <dgm:prSet/>
      <dgm:spPr/>
      <dgm:t>
        <a:bodyPr/>
        <a:lstStyle/>
        <a:p>
          <a:endParaRPr lang="ru-RU"/>
        </a:p>
      </dgm:t>
    </dgm:pt>
    <dgm:pt modelId="{4EDC2E41-DD22-4097-9C9F-2F6D98A75CED}">
      <dgm:prSet/>
      <dgm:spPr/>
      <dgm:t>
        <a:bodyPr/>
        <a:lstStyle/>
        <a:p>
          <a:r>
            <a:rPr lang="ru-RU" b="1" i="1" dirty="0" smtClean="0"/>
            <a:t>Инвариантная часть</a:t>
          </a:r>
          <a:r>
            <a:rPr lang="ru-RU" b="0" i="0" dirty="0" smtClean="0"/>
            <a:t> каждого урока содержит новый материал и задания на его первичное закрепление. Эта часть урока обеспечивает реализацию обязательного минимума содержания образования и требований к уровню подготовки учащихся по русскому языку к концу обучения в школе.</a:t>
          </a:r>
          <a:endParaRPr lang="ru-RU" dirty="0"/>
        </a:p>
      </dgm:t>
    </dgm:pt>
    <dgm:pt modelId="{46C81D04-D0C1-4187-B22A-364C7F3DCC3B}" type="parTrans" cxnId="{E38EA922-E5E4-430C-ACF3-BF4705A8134D}">
      <dgm:prSet/>
      <dgm:spPr/>
    </dgm:pt>
    <dgm:pt modelId="{3321BA3C-B298-4833-83D2-DFC1C75F6525}" type="sibTrans" cxnId="{E38EA922-E5E4-430C-ACF3-BF4705A8134D}">
      <dgm:prSet/>
      <dgm:spPr/>
    </dgm:pt>
    <dgm:pt modelId="{3C48532A-A4A8-4BBF-8625-3195B37B3358}" type="pres">
      <dgm:prSet presAssocID="{452070EC-5CC3-48EE-8439-8F8C0E11D4E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3737CAE-98AF-445E-8629-85D229CC2637}" type="pres">
      <dgm:prSet presAssocID="{452070EC-5CC3-48EE-8439-8F8C0E11D4E2}" presName="matrix" presStyleCnt="0"/>
      <dgm:spPr/>
    </dgm:pt>
    <dgm:pt modelId="{4A56EE06-B6B7-4EF5-B1BB-40A5F139E1CF}" type="pres">
      <dgm:prSet presAssocID="{452070EC-5CC3-48EE-8439-8F8C0E11D4E2}" presName="tile1" presStyleLbl="node1" presStyleIdx="0" presStyleCnt="4"/>
      <dgm:spPr/>
      <dgm:t>
        <a:bodyPr/>
        <a:lstStyle/>
        <a:p>
          <a:endParaRPr lang="ru-RU"/>
        </a:p>
      </dgm:t>
    </dgm:pt>
    <dgm:pt modelId="{13B62B6E-D1DB-4661-A7CD-9D87F1558991}" type="pres">
      <dgm:prSet presAssocID="{452070EC-5CC3-48EE-8439-8F8C0E11D4E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E11EEC-EC0F-46F4-86FA-57D56B11534B}" type="pres">
      <dgm:prSet presAssocID="{452070EC-5CC3-48EE-8439-8F8C0E11D4E2}" presName="tile2" presStyleLbl="node1" presStyleIdx="1" presStyleCnt="4"/>
      <dgm:spPr/>
      <dgm:t>
        <a:bodyPr/>
        <a:lstStyle/>
        <a:p>
          <a:endParaRPr lang="ru-RU"/>
        </a:p>
      </dgm:t>
    </dgm:pt>
    <dgm:pt modelId="{7D485FE0-1ECD-40F6-A650-3FB815D343EF}" type="pres">
      <dgm:prSet presAssocID="{452070EC-5CC3-48EE-8439-8F8C0E11D4E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4E5CC-AB77-4F67-8AB6-3F97D29AACC8}" type="pres">
      <dgm:prSet presAssocID="{452070EC-5CC3-48EE-8439-8F8C0E11D4E2}" presName="tile3" presStyleLbl="node1" presStyleIdx="2" presStyleCnt="4" custScaleX="100000"/>
      <dgm:spPr/>
      <dgm:t>
        <a:bodyPr/>
        <a:lstStyle/>
        <a:p>
          <a:endParaRPr lang="ru-RU"/>
        </a:p>
      </dgm:t>
    </dgm:pt>
    <dgm:pt modelId="{2CC58959-462A-4137-BBEB-438EAAE010FA}" type="pres">
      <dgm:prSet presAssocID="{452070EC-5CC3-48EE-8439-8F8C0E11D4E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B3255-983C-48E1-80D6-530878A61A0B}" type="pres">
      <dgm:prSet presAssocID="{452070EC-5CC3-48EE-8439-8F8C0E11D4E2}" presName="tile4" presStyleLbl="node1" presStyleIdx="3" presStyleCnt="4"/>
      <dgm:spPr/>
      <dgm:t>
        <a:bodyPr/>
        <a:lstStyle/>
        <a:p>
          <a:endParaRPr lang="ru-RU"/>
        </a:p>
      </dgm:t>
    </dgm:pt>
    <dgm:pt modelId="{0EB48FDA-CEA2-436F-99AF-E8E8F7C8E058}" type="pres">
      <dgm:prSet presAssocID="{452070EC-5CC3-48EE-8439-8F8C0E11D4E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3FD49-E8D6-4F8A-B916-E7DA4F501720}" type="pres">
      <dgm:prSet presAssocID="{452070EC-5CC3-48EE-8439-8F8C0E11D4E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26E3BDB6-40B5-4B85-AA89-754B612F1A8F}" srcId="{452070EC-5CC3-48EE-8439-8F8C0E11D4E2}" destId="{FDB421F9-C40D-4E70-91F8-C97AE8FCDAEC}" srcOrd="1" destOrd="0" parTransId="{1E90C95E-52C7-4332-BD5D-FD4894074F16}" sibTransId="{47862F48-FF24-40C8-9BEE-8743F221F901}"/>
    <dgm:cxn modelId="{268DC6D2-29E3-40FE-BD11-4CA09D8067F0}" type="presOf" srcId="{C68590E0-0C19-40F5-B6D7-7370F4DEA38F}" destId="{62E11EEC-EC0F-46F4-86FA-57D56B11534B}" srcOrd="0" destOrd="0" presId="urn:microsoft.com/office/officeart/2005/8/layout/matrix1"/>
    <dgm:cxn modelId="{867E430C-44FF-4D7C-B75D-672F484C21B2}" type="presOf" srcId="{C68590E0-0C19-40F5-B6D7-7370F4DEA38F}" destId="{7D485FE0-1ECD-40F6-A650-3FB815D343EF}" srcOrd="1" destOrd="0" presId="urn:microsoft.com/office/officeart/2005/8/layout/matrix1"/>
    <dgm:cxn modelId="{EA160813-D5BC-475D-A070-6001717BC23D}" type="presOf" srcId="{CC748C4A-F80E-49B2-94DD-DCEE5325F3EE}" destId="{2CC58959-462A-4137-BBEB-438EAAE010FA}" srcOrd="1" destOrd="0" presId="urn:microsoft.com/office/officeart/2005/8/layout/matrix1"/>
    <dgm:cxn modelId="{F4351F38-DA2C-497A-8ED6-F0E523AEED11}" type="presOf" srcId="{CC748C4A-F80E-49B2-94DD-DCEE5325F3EE}" destId="{E2E4E5CC-AB77-4F67-8AB6-3F97D29AACC8}" srcOrd="0" destOrd="0" presId="urn:microsoft.com/office/officeart/2005/8/layout/matrix1"/>
    <dgm:cxn modelId="{FA02E3E7-B9CE-42DF-9484-687D3B48923A}" type="presOf" srcId="{EF028C40-42D0-408B-8882-E59D2F9091BD}" destId="{8283FD49-E8D6-4F8A-B916-E7DA4F501720}" srcOrd="0" destOrd="0" presId="urn:microsoft.com/office/officeart/2005/8/layout/matrix1"/>
    <dgm:cxn modelId="{A965DCB8-D87B-4BFF-A736-59EFE5B31929}" srcId="{EF028C40-42D0-408B-8882-E59D2F9091BD}" destId="{CC748C4A-F80E-49B2-94DD-DCEE5325F3EE}" srcOrd="2" destOrd="0" parTransId="{95536E2A-5B8A-4962-A107-7BB82F090ADE}" sibTransId="{D85982BB-25CE-4EF9-970E-B6D11A1B7A77}"/>
    <dgm:cxn modelId="{387A00A7-A8AE-46B9-B74F-6AEEC5567745}" type="presOf" srcId="{6BFF20E9-8A6D-4C55-97B7-46448435F0A0}" destId="{4A56EE06-B6B7-4EF5-B1BB-40A5F139E1CF}" srcOrd="0" destOrd="0" presId="urn:microsoft.com/office/officeart/2005/8/layout/matrix1"/>
    <dgm:cxn modelId="{52BC49D6-A810-4250-89AE-1A79454D4C22}" srcId="{EF028C40-42D0-408B-8882-E59D2F9091BD}" destId="{6BFF20E9-8A6D-4C55-97B7-46448435F0A0}" srcOrd="0" destOrd="0" parTransId="{18AF21AC-B1B1-45AB-9B36-33D675209CAB}" sibTransId="{C2434ECC-872F-4953-A5F2-4349EB733E20}"/>
    <dgm:cxn modelId="{43F5E73E-AB94-4BEF-89EB-A5BAF8F924B2}" type="presOf" srcId="{4EDC2E41-DD22-4097-9C9F-2F6D98A75CED}" destId="{0EB48FDA-CEA2-436F-99AF-E8E8F7C8E058}" srcOrd="1" destOrd="0" presId="urn:microsoft.com/office/officeart/2005/8/layout/matrix1"/>
    <dgm:cxn modelId="{66C6A780-9BE6-41C4-AF72-78B126656739}" type="presOf" srcId="{6BFF20E9-8A6D-4C55-97B7-46448435F0A0}" destId="{13B62B6E-D1DB-4661-A7CD-9D87F1558991}" srcOrd="1" destOrd="0" presId="urn:microsoft.com/office/officeart/2005/8/layout/matrix1"/>
    <dgm:cxn modelId="{C020C4CA-EB3D-4442-B6A3-03780ED25102}" type="presOf" srcId="{452070EC-5CC3-48EE-8439-8F8C0E11D4E2}" destId="{3C48532A-A4A8-4BBF-8625-3195B37B3358}" srcOrd="0" destOrd="0" presId="urn:microsoft.com/office/officeart/2005/8/layout/matrix1"/>
    <dgm:cxn modelId="{DBC1F404-CB56-4CB8-AD43-F4CD647DAC00}" type="presOf" srcId="{4EDC2E41-DD22-4097-9C9F-2F6D98A75CED}" destId="{D2CB3255-983C-48E1-80D6-530878A61A0B}" srcOrd="0" destOrd="0" presId="urn:microsoft.com/office/officeart/2005/8/layout/matrix1"/>
    <dgm:cxn modelId="{44C6FD1C-9B59-4BB4-A3CA-57E04E98164D}" srcId="{452070EC-5CC3-48EE-8439-8F8C0E11D4E2}" destId="{EF028C40-42D0-408B-8882-E59D2F9091BD}" srcOrd="0" destOrd="0" parTransId="{96BF16CB-4378-4192-96B4-205D089EB83C}" sibTransId="{BFC9C78B-BD96-45ED-A9A9-690204C332C9}"/>
    <dgm:cxn modelId="{4068DA55-4C5E-4CCF-9D61-D653A72AC0CB}" srcId="{452070EC-5CC3-48EE-8439-8F8C0E11D4E2}" destId="{895328D5-05EC-4F3F-8BA0-880F607AF0DF}" srcOrd="2" destOrd="0" parTransId="{4CC12BF2-9C8C-4976-91E9-DCABCFE0A902}" sibTransId="{CBD8FFE4-D3F5-4A8D-A733-46E8C69C140C}"/>
    <dgm:cxn modelId="{D1D18678-8E5D-4C24-8E83-AC0CABCD8D41}" srcId="{EF028C40-42D0-408B-8882-E59D2F9091BD}" destId="{C68590E0-0C19-40F5-B6D7-7370F4DEA38F}" srcOrd="1" destOrd="0" parTransId="{97138ABA-F8E6-4E70-9326-78C75BDA0E34}" sibTransId="{8CCBB822-9D5E-4FB1-92D2-E1A45DAE0D8A}"/>
    <dgm:cxn modelId="{E38EA922-E5E4-430C-ACF3-BF4705A8134D}" srcId="{EF028C40-42D0-408B-8882-E59D2F9091BD}" destId="{4EDC2E41-DD22-4097-9C9F-2F6D98A75CED}" srcOrd="3" destOrd="0" parTransId="{46C81D04-D0C1-4187-B22A-364C7F3DCC3B}" sibTransId="{3321BA3C-B298-4833-83D2-DFC1C75F6525}"/>
    <dgm:cxn modelId="{34C8A5B9-81B6-4DD1-B598-4034040A8919}" type="presParOf" srcId="{3C48532A-A4A8-4BBF-8625-3195B37B3358}" destId="{F3737CAE-98AF-445E-8629-85D229CC2637}" srcOrd="0" destOrd="0" presId="urn:microsoft.com/office/officeart/2005/8/layout/matrix1"/>
    <dgm:cxn modelId="{2209690C-8F62-42F7-A751-A248235CEFBC}" type="presParOf" srcId="{F3737CAE-98AF-445E-8629-85D229CC2637}" destId="{4A56EE06-B6B7-4EF5-B1BB-40A5F139E1CF}" srcOrd="0" destOrd="0" presId="urn:microsoft.com/office/officeart/2005/8/layout/matrix1"/>
    <dgm:cxn modelId="{C3C561F0-9136-4FA6-AF12-64CEBF670618}" type="presParOf" srcId="{F3737CAE-98AF-445E-8629-85D229CC2637}" destId="{13B62B6E-D1DB-4661-A7CD-9D87F1558991}" srcOrd="1" destOrd="0" presId="urn:microsoft.com/office/officeart/2005/8/layout/matrix1"/>
    <dgm:cxn modelId="{AF4466AB-623B-4402-9801-A6F4956AFE6E}" type="presParOf" srcId="{F3737CAE-98AF-445E-8629-85D229CC2637}" destId="{62E11EEC-EC0F-46F4-86FA-57D56B11534B}" srcOrd="2" destOrd="0" presId="urn:microsoft.com/office/officeart/2005/8/layout/matrix1"/>
    <dgm:cxn modelId="{C8C884C7-322E-413B-9E00-8AF67D3ED86F}" type="presParOf" srcId="{F3737CAE-98AF-445E-8629-85D229CC2637}" destId="{7D485FE0-1ECD-40F6-A650-3FB815D343EF}" srcOrd="3" destOrd="0" presId="urn:microsoft.com/office/officeart/2005/8/layout/matrix1"/>
    <dgm:cxn modelId="{B872165B-4662-4DB3-813D-265D0771E18D}" type="presParOf" srcId="{F3737CAE-98AF-445E-8629-85D229CC2637}" destId="{E2E4E5CC-AB77-4F67-8AB6-3F97D29AACC8}" srcOrd="4" destOrd="0" presId="urn:microsoft.com/office/officeart/2005/8/layout/matrix1"/>
    <dgm:cxn modelId="{4EE71BB4-32D1-40E6-A161-6F1B8DF3BF96}" type="presParOf" srcId="{F3737CAE-98AF-445E-8629-85D229CC2637}" destId="{2CC58959-462A-4137-BBEB-438EAAE010FA}" srcOrd="5" destOrd="0" presId="urn:microsoft.com/office/officeart/2005/8/layout/matrix1"/>
    <dgm:cxn modelId="{36DB90F7-DBD9-4207-B45E-02C07BA19070}" type="presParOf" srcId="{F3737CAE-98AF-445E-8629-85D229CC2637}" destId="{D2CB3255-983C-48E1-80D6-530878A61A0B}" srcOrd="6" destOrd="0" presId="urn:microsoft.com/office/officeart/2005/8/layout/matrix1"/>
    <dgm:cxn modelId="{B42909EC-9C74-4C1C-A2B2-5D0A62B927AB}" type="presParOf" srcId="{F3737CAE-98AF-445E-8629-85D229CC2637}" destId="{0EB48FDA-CEA2-436F-99AF-E8E8F7C8E058}" srcOrd="7" destOrd="0" presId="urn:microsoft.com/office/officeart/2005/8/layout/matrix1"/>
    <dgm:cxn modelId="{48FC5AB1-8DC2-455F-AE95-26C3493C2763}" type="presParOf" srcId="{3C48532A-A4A8-4BBF-8625-3195B37B3358}" destId="{8283FD49-E8D6-4F8A-B916-E7DA4F501720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1052736"/>
            <a:ext cx="727280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Принципы отбора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учебного материала по русскому языку</a:t>
            </a: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653136"/>
            <a:ext cx="3992488" cy="1752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Чиркова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Оксана Александровна, учитель русского языка и литературы МБОУ СОШ № 51 </a:t>
            </a:r>
            <a:endParaRPr lang="ru-RU" sz="2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71604" y="928670"/>
          <a:ext cx="6715172" cy="446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Технологическая карта урока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548462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4231"/>
                <a:gridCol w="32742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Инвариантная</a:t>
                      </a:r>
                      <a:r>
                        <a:rPr lang="ru-RU" baseline="0" dirty="0" smtClean="0"/>
                        <a:t> часть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Вариативная</a:t>
                      </a:r>
                      <a:r>
                        <a:rPr lang="ru-RU" baseline="0" dirty="0" smtClean="0"/>
                        <a:t> часть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Изучение теоретического</a:t>
                      </a:r>
                      <a:r>
                        <a:rPr lang="ru-RU" baseline="0" dirty="0" smtClean="0"/>
                        <a:t> материала (параграф учебника)</a:t>
                      </a:r>
                    </a:p>
                    <a:p>
                      <a:r>
                        <a:rPr lang="ru-RU" baseline="0" dirty="0" smtClean="0"/>
                        <a:t>Выполнение упражнений из учебника .</a:t>
                      </a:r>
                    </a:p>
                    <a:p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Предусматривает изучение материала, который позволяет расширить знания учащихся по данной теме. Здесь содержатся задания на дополнительное закрепление основного материала урока, а также задания, предоставляющие возможность применить полученные знания в нестандартных ситуациях. В вариативной части представлены также задания, дифференцированные по уровню сложности, и творческие задания.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428992" y="2428868"/>
            <a:ext cx="2428892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</a:t>
            </a:r>
          </a:p>
          <a:p>
            <a:pPr algn="ctr"/>
            <a:r>
              <a:rPr lang="ru-RU" dirty="0" smtClean="0"/>
              <a:t> УУД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714480" y="2571744"/>
            <a:ext cx="164307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Диктант на сопоставление нескольких орфографических правил.</a:t>
            </a:r>
            <a:endParaRPr lang="ru-RU" sz="1400" dirty="0"/>
          </a:p>
        </p:txBody>
      </p:sp>
      <p:sp>
        <p:nvSpPr>
          <p:cNvPr id="5" name="Овал 4"/>
          <p:cNvSpPr/>
          <p:nvPr/>
        </p:nvSpPr>
        <p:spPr>
          <a:xfrm>
            <a:off x="3857620" y="500042"/>
            <a:ext cx="164307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Изучение ИВС </a:t>
            </a:r>
            <a:endParaRPr lang="ru-RU" sz="1400" dirty="0"/>
          </a:p>
        </p:txBody>
      </p:sp>
      <p:sp>
        <p:nvSpPr>
          <p:cNvPr id="6" name="Овал 5"/>
          <p:cNvSpPr/>
          <p:nvPr/>
        </p:nvSpPr>
        <p:spPr>
          <a:xfrm>
            <a:off x="3786182" y="4572008"/>
            <a:ext cx="164307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Проведение </a:t>
            </a:r>
            <a:r>
              <a:rPr lang="ru-RU" sz="1400" dirty="0" smtClean="0"/>
              <a:t>различных видов анализа слова </a:t>
            </a:r>
            <a:endParaRPr lang="ru-RU" sz="1400" dirty="0"/>
          </a:p>
        </p:txBody>
      </p:sp>
      <p:sp>
        <p:nvSpPr>
          <p:cNvPr id="7" name="Овал 6"/>
          <p:cNvSpPr/>
          <p:nvPr/>
        </p:nvSpPr>
        <p:spPr>
          <a:xfrm>
            <a:off x="5929322" y="2643182"/>
            <a:ext cx="164307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Изложение с творческим заданием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2071670" y="4214818"/>
            <a:ext cx="164307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Диктант на основе тематической группы слов или на основе лексико-грамматической группы слов.</a:t>
            </a:r>
            <a:endParaRPr lang="ru-RU" sz="1100" dirty="0"/>
          </a:p>
        </p:txBody>
      </p:sp>
      <p:sp>
        <p:nvSpPr>
          <p:cNvPr id="9" name="Овал 8"/>
          <p:cNvSpPr/>
          <p:nvPr/>
        </p:nvSpPr>
        <p:spPr>
          <a:xfrm>
            <a:off x="5429256" y="4214818"/>
            <a:ext cx="164307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Проектные задания </a:t>
            </a:r>
            <a:endParaRPr lang="ru-RU" sz="1400" dirty="0"/>
          </a:p>
        </p:txBody>
      </p:sp>
      <p:sp>
        <p:nvSpPr>
          <p:cNvPr id="10" name="Овал 9"/>
          <p:cNvSpPr/>
          <p:nvPr/>
        </p:nvSpPr>
        <p:spPr>
          <a:xfrm>
            <a:off x="5429256" y="1071546"/>
            <a:ext cx="164307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Работа  со словарями 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2285984" y="1000108"/>
            <a:ext cx="164307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Диктант </a:t>
            </a:r>
            <a:r>
              <a:rPr lang="ru-RU" sz="1400" dirty="0" smtClean="0"/>
              <a:t>по вариантам трудности одной орфограммы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Принципы отбора учебного материала: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 текстов книжных стилей речи (приемы осмысления содержания высказывания)</a:t>
            </a:r>
          </a:p>
          <a:p>
            <a:r>
              <a:rPr lang="ru-RU" dirty="0" smtClean="0"/>
              <a:t>Пересказ лингвистического текста (навыки говорения, употребления терминов)</a:t>
            </a:r>
          </a:p>
          <a:p>
            <a:r>
              <a:rPr lang="ru-RU" dirty="0" smtClean="0"/>
              <a:t>Письменное объяснение пословиц, поговорок, афоризмов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Варианты заданий: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i="1" dirty="0" smtClean="0"/>
              <a:t>В разделе</a:t>
            </a:r>
            <a:r>
              <a:rPr lang="ru-RU" sz="1600" dirty="0" smtClean="0"/>
              <a:t> </a:t>
            </a:r>
            <a:r>
              <a:rPr lang="ru-RU" sz="1600" b="1" i="1" dirty="0" smtClean="0"/>
              <a:t>«Синтаксис»</a:t>
            </a:r>
            <a:r>
              <a:rPr lang="ru-RU" sz="1600" smtClean="0"/>
              <a:t> </a:t>
            </a:r>
            <a:r>
              <a:rPr lang="ru-RU" sz="1600" smtClean="0"/>
              <a:t>обучающиеся </a:t>
            </a:r>
            <a:r>
              <a:rPr lang="ru-RU" sz="1600" dirty="0" smtClean="0"/>
              <a:t>продолжают знакомство со знаками препинания в конце предложения, работают с деформированным текстом и предложением, дополняют предложения недостающими словами, распространяют предложения, учатся отвечать на вопросы по содержанию текста, делить текст на предложения, подбирать к тексту правильное название, составлять текст по заданной </a:t>
            </a:r>
            <a:r>
              <a:rPr lang="ru-RU" sz="1600" dirty="0" smtClean="0"/>
              <a:t>теме.</a:t>
            </a:r>
          </a:p>
          <a:p>
            <a:r>
              <a:rPr lang="ru-RU" sz="1600" b="1" dirty="0" smtClean="0"/>
              <a:t>систематическая орфографическая работа</a:t>
            </a:r>
            <a:r>
              <a:rPr lang="ru-RU" sz="1600" dirty="0" smtClean="0"/>
              <a:t>, целью которой </a:t>
            </a:r>
            <a:r>
              <a:rPr lang="ru-RU" sz="1600" dirty="0" smtClean="0"/>
              <a:t>является </a:t>
            </a:r>
            <a:r>
              <a:rPr lang="ru-RU" sz="1600" b="1" dirty="0" smtClean="0"/>
              <a:t>формирование</a:t>
            </a:r>
            <a:r>
              <a:rPr lang="ru-RU" sz="1600" dirty="0" smtClean="0"/>
              <a:t> у </a:t>
            </a:r>
            <a:r>
              <a:rPr lang="ru-RU" sz="1600" dirty="0" smtClean="0"/>
              <a:t>обучающихся</a:t>
            </a:r>
            <a:r>
              <a:rPr lang="ru-RU" sz="1600" dirty="0" smtClean="0"/>
              <a:t> </a:t>
            </a:r>
            <a:r>
              <a:rPr lang="ru-RU" sz="1600" b="1" dirty="0" smtClean="0"/>
              <a:t>орфографической зоркости:</a:t>
            </a:r>
            <a:r>
              <a:rPr lang="ru-RU" sz="1600" dirty="0" smtClean="0"/>
              <a:t> умения видеть орфограмму в слове, объяснять ее и </a:t>
            </a:r>
            <a:r>
              <a:rPr lang="ru-RU" sz="1600" dirty="0" smtClean="0"/>
              <a:t>проверять</a:t>
            </a:r>
          </a:p>
          <a:p>
            <a:r>
              <a:rPr lang="ru-RU" sz="1600" b="1" dirty="0" smtClean="0"/>
              <a:t>Лексическая работа</a:t>
            </a:r>
            <a:r>
              <a:rPr lang="ru-RU" sz="1600" dirty="0" smtClean="0"/>
              <a:t> </a:t>
            </a:r>
            <a:r>
              <a:rPr lang="ru-RU" sz="1600" dirty="0" smtClean="0"/>
              <a:t>:обучающиеся </a:t>
            </a:r>
            <a:r>
              <a:rPr lang="ru-RU" sz="1600" dirty="0" smtClean="0"/>
              <a:t>систематически ведут наблюдения за значением слов, знакомятся со словами, близкими и противоположными по смыслу; ведут наблюдения за многозначностью слова; учатся использовать слова в прямом и переносном значениях. На представленных в учебнике примерах дети рассматривают приемы словообразования на базе родственных слов, учатся проводить аналогичную работу по образцу.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223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Принципы отбора учебного материала: </vt:lpstr>
      <vt:lpstr>Варианты заданий: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13</cp:revision>
  <dcterms:created xsi:type="dcterms:W3CDTF">2013-08-20T23:50:31Z</dcterms:created>
  <dcterms:modified xsi:type="dcterms:W3CDTF">2015-03-29T20:49:49Z</dcterms:modified>
</cp:coreProperties>
</file>