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57" r:id="rId5"/>
    <p:sldId id="267" r:id="rId6"/>
    <p:sldId id="259" r:id="rId7"/>
    <p:sldId id="260" r:id="rId8"/>
    <p:sldId id="270" r:id="rId9"/>
    <p:sldId id="283" r:id="rId10"/>
    <p:sldId id="289" r:id="rId11"/>
    <p:sldId id="261" r:id="rId12"/>
    <p:sldId id="262" r:id="rId13"/>
    <p:sldId id="263" r:id="rId14"/>
    <p:sldId id="264" r:id="rId15"/>
    <p:sldId id="265" r:id="rId16"/>
    <p:sldId id="288" r:id="rId17"/>
    <p:sldId id="272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2" r:id="rId27"/>
    <p:sldId id="303" r:id="rId28"/>
    <p:sldId id="304" r:id="rId29"/>
    <p:sldId id="306" r:id="rId30"/>
    <p:sldId id="286" r:id="rId31"/>
    <p:sldId id="287" r:id="rId32"/>
    <p:sldId id="290" r:id="rId33"/>
    <p:sldId id="291" r:id="rId34"/>
    <p:sldId id="30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DEB"/>
    <a:srgbClr val="CC9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BC02-9807-4936-9E5B-3F642289FDA6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F5CA-6DAF-4117-BEE3-2106DB3CD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5457836" cy="57150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B0F0"/>
                </a:solidFill>
              </a:rPr>
              <a:t>Викторина по ПДД</a:t>
            </a:r>
            <a:endParaRPr lang="ru-RU" sz="1800" b="1" i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000108"/>
            <a:ext cx="5214942" cy="1752600"/>
          </a:xfrm>
        </p:spPr>
        <p:txBody>
          <a:bodyPr>
            <a:normAutofit fontScale="47500" lnSpcReduction="20000"/>
          </a:bodyPr>
          <a:lstStyle/>
          <a:p>
            <a:r>
              <a:rPr lang="ru-RU" sz="10300" b="1" i="1" dirty="0" smtClean="0">
                <a:solidFill>
                  <a:srgbClr val="7030A0"/>
                </a:solidFill>
                <a:latin typeface="Cambria" pitchFamily="18" charset="0"/>
              </a:rPr>
              <a:t>«Знатоки ПДД»</a:t>
            </a:r>
          </a:p>
          <a:p>
            <a:r>
              <a:rPr lang="ru-RU" dirty="0" smtClean="0"/>
              <a:t>2 класс</a:t>
            </a:r>
            <a:endParaRPr lang="ru-RU" dirty="0"/>
          </a:p>
        </p:txBody>
      </p:sp>
      <p:pic>
        <p:nvPicPr>
          <p:cNvPr id="5" name="Рисунок 4" descr="http://svetlograd-info.ru/images/1%2835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3325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Переменка </a:t>
            </a:r>
            <a:br>
              <a:rPr lang="ru-RU" dirty="0" smtClean="0"/>
            </a:br>
            <a:r>
              <a:rPr lang="ru-RU" dirty="0" smtClean="0"/>
              <a:t>Игра «Светофор»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Красный </a:t>
            </a:r>
            <a:r>
              <a:rPr lang="ru-RU" dirty="0"/>
              <a:t>свет – ученики тихо стоят.</a:t>
            </a:r>
          </a:p>
          <a:p>
            <a:r>
              <a:rPr lang="ru-RU" dirty="0"/>
              <a:t>Желтый свет – ученики хлопают в ладони.</a:t>
            </a:r>
          </a:p>
          <a:p>
            <a:r>
              <a:rPr lang="ru-RU" dirty="0"/>
              <a:t>Зеленый свет – топают ногами.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3114668" cy="1511288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3 раунд «Загадки»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2500306"/>
            <a:ext cx="4038600" cy="3840171"/>
          </a:xfrm>
          <a:solidFill>
            <a:srgbClr val="92D050">
              <a:alpha val="42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ru-RU" sz="3600" dirty="0"/>
              <a:t>Это встал для нас в дозор</a:t>
            </a:r>
          </a:p>
          <a:p>
            <a:r>
              <a:rPr lang="ru-RU" sz="3600" dirty="0"/>
              <a:t>Пучеглазый …? </a:t>
            </a:r>
            <a:endParaRPr lang="ru-RU" sz="3600" dirty="0" smtClean="0"/>
          </a:p>
          <a:p>
            <a:r>
              <a:rPr lang="ru-RU" dirty="0" smtClean="0"/>
              <a:t>(</a:t>
            </a:r>
            <a:r>
              <a:rPr lang="ru-RU" b="1" u="sng" dirty="0"/>
              <a:t>Светофор</a:t>
            </a:r>
            <a:r>
              <a:rPr lang="ru-RU" dirty="0"/>
              <a:t>!)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2500306"/>
            <a:ext cx="4038600" cy="3840171"/>
          </a:xfrm>
          <a:solidFill>
            <a:srgbClr val="FFFF00">
              <a:alpha val="54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/>
              <a:t>Желтым глазом он мигает.</a:t>
            </a:r>
          </a:p>
          <a:p>
            <a:r>
              <a:rPr lang="ru-RU" dirty="0"/>
              <a:t>Строго нас предупреждает:</a:t>
            </a:r>
          </a:p>
          <a:p>
            <a:r>
              <a:rPr lang="ru-RU" dirty="0"/>
              <a:t>Чтобы был счастливым путь.</a:t>
            </a:r>
          </a:p>
          <a:p>
            <a:r>
              <a:rPr lang="ru-RU" dirty="0"/>
              <a:t>Повнимательнее будь!</a:t>
            </a:r>
          </a:p>
          <a:p>
            <a:r>
              <a:rPr lang="ru-RU" dirty="0"/>
              <a:t>И не бегай, не играй,</a:t>
            </a:r>
          </a:p>
          <a:p>
            <a:r>
              <a:rPr lang="ru-RU" dirty="0"/>
              <a:t>Где автобус и трамвай!</a:t>
            </a:r>
          </a:p>
          <a:p>
            <a:r>
              <a:rPr lang="ru-RU" dirty="0"/>
              <a:t>Будь, малыш, всегда смышленый</a:t>
            </a:r>
          </a:p>
          <a:p>
            <a:r>
              <a:rPr lang="ru-RU" dirty="0"/>
              <a:t>И шагай на свет …? </a:t>
            </a:r>
          </a:p>
          <a:p>
            <a:r>
              <a:rPr lang="ru-RU" b="1" dirty="0"/>
              <a:t>                  </a:t>
            </a:r>
            <a:r>
              <a:rPr lang="ru-RU" b="1" u="sng" dirty="0"/>
              <a:t>(зелёный)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 descr="http://svetlograd-info.ru/images/1%2827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596" y="0"/>
            <a:ext cx="4143404" cy="2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olidFill>
            <a:srgbClr val="92D050">
              <a:alpha val="52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Да живее, не зевай –</a:t>
            </a:r>
          </a:p>
          <a:p>
            <a:r>
              <a:rPr lang="ru-RU" dirty="0"/>
              <a:t>Ждет автобус и трамвай.</a:t>
            </a:r>
          </a:p>
          <a:p>
            <a:r>
              <a:rPr lang="ru-RU" dirty="0"/>
              <a:t>Ты про это не забудь, </a:t>
            </a:r>
          </a:p>
          <a:p>
            <a:r>
              <a:rPr lang="ru-RU" dirty="0"/>
              <a:t>Продолжать им нужно путь.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Где ведут ступеньки вниз,</a:t>
            </a:r>
          </a:p>
          <a:p>
            <a:r>
              <a:rPr lang="ru-RU" dirty="0"/>
              <a:t>Ты спускайся, не ленись.</a:t>
            </a:r>
          </a:p>
          <a:p>
            <a:r>
              <a:rPr lang="ru-RU" dirty="0"/>
              <a:t>Знать обязан пешеход:</a:t>
            </a:r>
          </a:p>
          <a:p>
            <a:r>
              <a:rPr lang="ru-RU" dirty="0"/>
              <a:t>Тут …?</a:t>
            </a:r>
          </a:p>
          <a:p>
            <a:r>
              <a:rPr lang="ru-RU" b="1" u="sng" dirty="0"/>
              <a:t>(подземный переход!)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2840039"/>
          </a:xfrm>
          <a:solidFill>
            <a:srgbClr val="FFFF00">
              <a:alpha val="35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Не летает, не жужжит,</a:t>
            </a:r>
          </a:p>
          <a:p>
            <a:r>
              <a:rPr lang="ru-RU" dirty="0"/>
              <a:t>Жук по улице бежит.</a:t>
            </a:r>
          </a:p>
          <a:p>
            <a:r>
              <a:rPr lang="ru-RU" dirty="0"/>
              <a:t>И горят в глазах жука</a:t>
            </a:r>
          </a:p>
          <a:p>
            <a:r>
              <a:rPr lang="ru-RU" dirty="0"/>
              <a:t>Два блестящих огонька.</a:t>
            </a:r>
          </a:p>
          <a:p>
            <a:r>
              <a:rPr lang="ru-RU" b="1" u="sng" dirty="0"/>
              <a:t>(автомашина, автобус)</a:t>
            </a:r>
            <a:endParaRPr lang="ru-RU" dirty="0"/>
          </a:p>
          <a:p>
            <a:endParaRPr lang="ru-RU" dirty="0"/>
          </a:p>
        </p:txBody>
      </p:sp>
      <p:pic>
        <p:nvPicPr>
          <p:cNvPr id="7" name="Рисунок 6" descr="http://svetlograd-info.ru/images/1%2828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8604"/>
            <a:ext cx="28384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411543"/>
          </a:xfrm>
          <a:solidFill>
            <a:srgbClr val="92D050">
              <a:alpha val="63000"/>
            </a:srgbClr>
          </a:solidFill>
        </p:spPr>
        <p:txBody>
          <a:bodyPr/>
          <a:lstStyle/>
          <a:p>
            <a:r>
              <a:rPr lang="ru-RU" dirty="0"/>
              <a:t>Удивительный вагон!</a:t>
            </a:r>
          </a:p>
          <a:p>
            <a:r>
              <a:rPr lang="ru-RU" dirty="0"/>
              <a:t>Посудите сами:</a:t>
            </a:r>
          </a:p>
          <a:p>
            <a:r>
              <a:rPr lang="ru-RU" dirty="0"/>
              <a:t>Рельсы в воздухе, а он</a:t>
            </a:r>
          </a:p>
          <a:p>
            <a:r>
              <a:rPr lang="ru-RU" dirty="0"/>
              <a:t>Держит их руками.</a:t>
            </a:r>
          </a:p>
          <a:p>
            <a:r>
              <a:rPr lang="ru-RU" b="1" u="sng" dirty="0"/>
              <a:t>(троллейбус)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solidFill>
            <a:srgbClr val="FFFF00">
              <a:alpha val="50000"/>
            </a:srgbClr>
          </a:solidFill>
        </p:spPr>
        <p:txBody>
          <a:bodyPr/>
          <a:lstStyle/>
          <a:p>
            <a:r>
              <a:rPr lang="ru-RU" dirty="0"/>
              <a:t>Этот конь не ест овса,</a:t>
            </a:r>
          </a:p>
          <a:p>
            <a:r>
              <a:rPr lang="ru-RU" dirty="0"/>
              <a:t>Вместо ног – два колеса.</a:t>
            </a:r>
          </a:p>
          <a:p>
            <a:r>
              <a:rPr lang="ru-RU" dirty="0"/>
              <a:t>Сядь верхом и мчись на нем,</a:t>
            </a:r>
          </a:p>
          <a:p>
            <a:r>
              <a:rPr lang="ru-RU" dirty="0"/>
              <a:t>Только лучше правь рулем.</a:t>
            </a:r>
          </a:p>
          <a:p>
            <a:r>
              <a:rPr lang="ru-RU" b="1" u="sng" dirty="0"/>
              <a:t>(Велосипед.)</a:t>
            </a:r>
            <a:endParaRPr lang="ru-RU" dirty="0"/>
          </a:p>
          <a:p>
            <a:endParaRPr lang="ru-RU" dirty="0"/>
          </a:p>
        </p:txBody>
      </p:sp>
      <p:pic>
        <p:nvPicPr>
          <p:cNvPr id="7" name="Рисунок 6" descr="http://svetlograd-info.ru/images/1%2832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52"/>
            <a:ext cx="26860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525963"/>
          </a:xfrm>
          <a:solidFill>
            <a:srgbClr val="92D050">
              <a:alpha val="56000"/>
            </a:srgbClr>
          </a:solidFill>
        </p:spPr>
        <p:txBody>
          <a:bodyPr/>
          <a:lstStyle/>
          <a:p>
            <a:r>
              <a:rPr lang="ru-RU" dirty="0"/>
              <a:t>Братцы в гости снарядились,</a:t>
            </a:r>
          </a:p>
          <a:p>
            <a:r>
              <a:rPr lang="ru-RU" dirty="0"/>
              <a:t>Друг за другом уцепились,</a:t>
            </a:r>
          </a:p>
          <a:p>
            <a:r>
              <a:rPr lang="ru-RU" dirty="0"/>
              <a:t>И помчались в путь далек, </a:t>
            </a:r>
          </a:p>
          <a:p>
            <a:r>
              <a:rPr lang="ru-RU" dirty="0"/>
              <a:t>Лишь оставили дымок.</a:t>
            </a:r>
          </a:p>
          <a:p>
            <a:r>
              <a:rPr lang="ru-RU" b="1" u="sng" dirty="0"/>
              <a:t>(Поезд.)</a:t>
            </a:r>
            <a:endParaRPr lang="ru-RU" dirty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  <a:solidFill>
            <a:srgbClr val="FFFF00">
              <a:alpha val="42000"/>
            </a:srgbClr>
          </a:solidFill>
        </p:spPr>
        <p:txBody>
          <a:bodyPr/>
          <a:lstStyle/>
          <a:p>
            <a:r>
              <a:rPr lang="ru-RU" dirty="0"/>
              <a:t>Полосатые лошадки</a:t>
            </a:r>
          </a:p>
          <a:p>
            <a:r>
              <a:rPr lang="ru-RU" dirty="0"/>
              <a:t>Поперёк дорог легли-</a:t>
            </a:r>
          </a:p>
          <a:p>
            <a:r>
              <a:rPr lang="ru-RU" dirty="0"/>
              <a:t>Все авто остановились</a:t>
            </a:r>
          </a:p>
          <a:p>
            <a:r>
              <a:rPr lang="ru-RU" dirty="0"/>
              <a:t>Если здесь проходим мы.</a:t>
            </a:r>
          </a:p>
          <a:p>
            <a:r>
              <a:rPr lang="ru-RU" b="1" u="sng" dirty="0"/>
              <a:t>(Переход-зебра)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svetlograd-info.ru/images/1%2829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1949442" cy="193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1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Конь его – из прочной стали,</a:t>
            </a:r>
          </a:p>
          <a:p>
            <a:r>
              <a:rPr lang="ru-RU" dirty="0"/>
              <a:t>Руль, седло есть и педали,</a:t>
            </a:r>
          </a:p>
          <a:p>
            <a:r>
              <a:rPr lang="ru-RU" dirty="0"/>
              <a:t>Всадник транспортом гордится, </a:t>
            </a:r>
          </a:p>
          <a:p>
            <a:r>
              <a:rPr lang="ru-RU" dirty="0"/>
              <a:t>По дороге быстро мчится.</a:t>
            </a:r>
          </a:p>
          <a:p>
            <a:r>
              <a:rPr lang="ru-RU" b="1" u="sng" dirty="0"/>
              <a:t>(Мотоцикл.)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svetlograd-info.ru/images/1%2831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786190"/>
            <a:ext cx="22669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Игра </a:t>
            </a:r>
            <a:r>
              <a:rPr lang="ru-RU" b="1" dirty="0" smtClean="0">
                <a:solidFill>
                  <a:srgbClr val="7030A0"/>
                </a:solidFill>
              </a:rPr>
              <a:t>“Перейди улицу”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285860"/>
            <a:ext cx="6572296" cy="5429288"/>
          </a:xfrm>
        </p:spPr>
        <p:txBody>
          <a:bodyPr>
            <a:normAutofit/>
          </a:bodyPr>
          <a:lstStyle/>
          <a:p>
            <a:r>
              <a:rPr lang="ru-RU" b="1" dirty="0" smtClean="0"/>
              <a:t>Ведущий </a:t>
            </a:r>
            <a:r>
              <a:rPr lang="ru-RU" dirty="0"/>
              <a:t>держит в руках – </a:t>
            </a:r>
            <a:r>
              <a:rPr lang="ru-RU" dirty="0" smtClean="0"/>
              <a:t>3 кружка.</a:t>
            </a:r>
          </a:p>
          <a:p>
            <a:r>
              <a:rPr lang="ru-RU" dirty="0" smtClean="0"/>
              <a:t>Ведущий делает взмах </a:t>
            </a:r>
            <a:r>
              <a:rPr lang="ru-RU" dirty="0" smtClean="0">
                <a:solidFill>
                  <a:srgbClr val="00B050"/>
                </a:solidFill>
              </a:rPr>
              <a:t>зеленым кружком – играющие делают шаг вперед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красный – шаг назад,</a:t>
            </a:r>
            <a:r>
              <a:rPr lang="ru-RU" dirty="0" smtClean="0"/>
              <a:t> желтый – стоят на месте.</a:t>
            </a:r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>
                <a:solidFill>
                  <a:srgbClr val="C00000"/>
                </a:solidFill>
              </a:rPr>
              <a:t>Те</a:t>
            </a:r>
            <a:r>
              <a:rPr lang="ru-RU" u="sng" dirty="0">
                <a:solidFill>
                  <a:srgbClr val="C00000"/>
                </a:solidFill>
              </a:rPr>
              <a:t>, кто ошибся, выбывают из игры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Побеждает та команда, в которой меньше нарушителей. </a:t>
            </a:r>
            <a:endParaRPr lang="ru-RU" dirty="0"/>
          </a:p>
        </p:txBody>
      </p:sp>
      <p:pic>
        <p:nvPicPr>
          <p:cNvPr id="4" name="Рисунок 3" descr="http://svetlograd-info.ru/images/1%2833%29.jpg"/>
          <p:cNvPicPr/>
          <p:nvPr/>
        </p:nvPicPr>
        <p:blipFill>
          <a:blip r:embed="rId2"/>
          <a:srcRect r="15179"/>
          <a:stretch>
            <a:fillRect/>
          </a:stretch>
        </p:blipFill>
        <p:spPr bwMode="auto">
          <a:xfrm>
            <a:off x="0" y="0"/>
            <a:ext cx="2714612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5 «Назови знак»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Подберите к знакам их названия</a:t>
            </a:r>
            <a:endParaRPr lang="ru-RU" dirty="0"/>
          </a:p>
        </p:txBody>
      </p:sp>
      <p:pic>
        <p:nvPicPr>
          <p:cNvPr id="4" name="Рисунок 3" descr="http://svetlograd-info.ru/images/1%2834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00306"/>
            <a:ext cx="4895875" cy="375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/>
              <a:t>Дорожные работы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</a:t>
            </a:r>
          </a:p>
          <a:p>
            <a:pPr>
              <a:buFontTx/>
              <a:buNone/>
            </a:pPr>
            <a:r>
              <a:rPr lang="ru-RU"/>
              <a:t>                </a:t>
            </a:r>
          </a:p>
          <a:p>
            <a:pPr>
              <a:buFontTx/>
              <a:buNone/>
            </a:pPr>
            <a:r>
              <a:rPr lang="ru-RU"/>
              <a:t>           </a:t>
            </a:r>
          </a:p>
          <a:p>
            <a:endParaRPr lang="ru-RU"/>
          </a:p>
        </p:txBody>
      </p:sp>
      <p:pic>
        <p:nvPicPr>
          <p:cNvPr id="3081" name="Picture 9" descr="znaki003_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30000" contrast="36000"/>
          </a:blip>
          <a:srcRect l="41431" t="5669" r="42276" b="78426"/>
          <a:stretch>
            <a:fillRect/>
          </a:stretch>
        </p:blipFill>
        <p:spPr>
          <a:xfrm>
            <a:off x="428596" y="1000108"/>
            <a:ext cx="7993063" cy="55451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Велосипедная </a:t>
            </a:r>
            <a:r>
              <a:rPr lang="ru-RU" dirty="0"/>
              <a:t>дорожка</a:t>
            </a:r>
          </a:p>
        </p:txBody>
      </p:sp>
      <p:pic>
        <p:nvPicPr>
          <p:cNvPr id="9220" name="Picture 4" descr="znaki0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24000" contrast="30000"/>
          </a:blip>
          <a:srcRect l="71025" t="40195" b="47993"/>
          <a:stretch>
            <a:fillRect/>
          </a:stretch>
        </p:blipFill>
        <p:spPr>
          <a:xfrm>
            <a:off x="-396875" y="981075"/>
            <a:ext cx="9540875" cy="55435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8DEB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48" y="274638"/>
            <a:ext cx="8286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072462" cy="435774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Город, в котором с тобой мы живем,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Можно по праву сравнить с букварем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Азбукой улиц и наших дорог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Город дает нам все время урок.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Вот она, азбука – над головой: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Знаки развешаны вдоль мостовой.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Азбуку города помни всегда,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Чтоб не случилась с тобою беда.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http://svetlograd-info.ru/images/1%2825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6600" y="3886200"/>
            <a:ext cx="332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</a:t>
            </a:r>
            <a:r>
              <a:rPr lang="ru-RU" dirty="0"/>
              <a:t>питания</a:t>
            </a:r>
          </a:p>
        </p:txBody>
      </p:sp>
      <p:pic>
        <p:nvPicPr>
          <p:cNvPr id="10246" name="Picture 6" descr="znaki0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6000"/>
          </a:blip>
          <a:srcRect l="52423" t="23109" r="26212" b="55910"/>
          <a:stretch>
            <a:fillRect/>
          </a:stretch>
        </p:blipFill>
        <p:spPr>
          <a:xfrm>
            <a:off x="1835150" y="908050"/>
            <a:ext cx="6119813" cy="56165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</a:t>
            </a:r>
            <a:r>
              <a:rPr lang="ru-RU" dirty="0"/>
              <a:t>отдыха</a:t>
            </a:r>
          </a:p>
        </p:txBody>
      </p:sp>
      <p:pic>
        <p:nvPicPr>
          <p:cNvPr id="11268" name="Picture 4" descr="znaki0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52423" t="47710" r="28748" b="32056"/>
          <a:stretch>
            <a:fillRect/>
          </a:stretch>
        </p:blipFill>
        <p:spPr>
          <a:xfrm>
            <a:off x="2339975" y="765175"/>
            <a:ext cx="4827588" cy="54006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Движение </a:t>
            </a:r>
            <a:r>
              <a:rPr lang="ru-RU" sz="4000" dirty="0"/>
              <a:t>на велосипедах запрещено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D09B"/>
              </a:clrFrom>
              <a:clrTo>
                <a:srgbClr val="E5D09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857364"/>
            <a:ext cx="6358934" cy="480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</a:t>
            </a:r>
            <a:endParaRPr lang="ru-RU" dirty="0"/>
          </a:p>
        </p:txBody>
      </p:sp>
      <p:pic>
        <p:nvPicPr>
          <p:cNvPr id="49156" name="Picture 4" descr="Дорожный знак 1.23 — Дети"/>
          <p:cNvPicPr>
            <a:picLocks noChangeAspect="1" noChangeArrowheads="1"/>
          </p:cNvPicPr>
          <p:nvPr/>
        </p:nvPicPr>
        <p:blipFill>
          <a:blip r:embed="rId2"/>
          <a:srcRect b="66037"/>
          <a:stretch>
            <a:fillRect/>
          </a:stretch>
        </p:blipFill>
        <p:spPr bwMode="auto">
          <a:xfrm>
            <a:off x="1928794" y="1500174"/>
            <a:ext cx="5054600" cy="45720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Пешеходный </a:t>
            </a:r>
            <a:r>
              <a:rPr lang="ru-RU" dirty="0"/>
              <a:t>переход </a:t>
            </a:r>
          </a:p>
        </p:txBody>
      </p:sp>
      <p:pic>
        <p:nvPicPr>
          <p:cNvPr id="14340" name="Picture 4" descr="znaki008_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79644" t="30331" r="6487" b="56770"/>
          <a:stretch>
            <a:fillRect/>
          </a:stretch>
        </p:blipFill>
        <p:spPr>
          <a:xfrm>
            <a:off x="2428860" y="1714488"/>
            <a:ext cx="4429156" cy="48101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/>
              <a:t>Подземный переход</a:t>
            </a:r>
          </a:p>
        </p:txBody>
      </p:sp>
      <p:pic>
        <p:nvPicPr>
          <p:cNvPr id="15364" name="Picture 4" descr="znaki008_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5202" t="55739" r="81026" b="31885"/>
          <a:stretch>
            <a:fillRect/>
          </a:stretch>
        </p:blipFill>
        <p:spPr>
          <a:xfrm>
            <a:off x="2357422" y="1714488"/>
            <a:ext cx="4429156" cy="46672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/>
              <a:t>Движение пешеходов запрещено</a:t>
            </a:r>
          </a:p>
        </p:txBody>
      </p:sp>
      <p:pic>
        <p:nvPicPr>
          <p:cNvPr id="18436" name="Picture 4" descr="znaki0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6000"/>
          </a:blip>
          <a:srcRect l="30397" t="36561" r="55912" b="55254"/>
          <a:stretch>
            <a:fillRect/>
          </a:stretch>
        </p:blipFill>
        <p:spPr>
          <a:xfrm>
            <a:off x="1571604" y="1714488"/>
            <a:ext cx="5929354" cy="500066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Пункт </a:t>
            </a:r>
            <a:r>
              <a:rPr lang="ru-RU" sz="4000" dirty="0"/>
              <a:t>медицинской помощи</a:t>
            </a:r>
          </a:p>
        </p:txBody>
      </p:sp>
      <p:pic>
        <p:nvPicPr>
          <p:cNvPr id="19460" name="Picture 4" descr="znaki0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6000" contrast="6000"/>
          </a:blip>
          <a:srcRect r="77789" b="80510"/>
          <a:stretch>
            <a:fillRect/>
          </a:stretch>
        </p:blipFill>
        <p:spPr>
          <a:xfrm>
            <a:off x="1116013" y="1139898"/>
            <a:ext cx="6527821" cy="552919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/>
              <a:t>Телефон</a:t>
            </a:r>
          </a:p>
        </p:txBody>
      </p:sp>
      <p:pic>
        <p:nvPicPr>
          <p:cNvPr id="20492" name="Picture 12" descr="znaki0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27057" t="23856" r="53268" b="55910"/>
          <a:stretch>
            <a:fillRect/>
          </a:stretch>
        </p:blipFill>
        <p:spPr>
          <a:xfrm>
            <a:off x="1428728" y="857232"/>
            <a:ext cx="5976938" cy="58324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Автобусная остановка</a:t>
            </a:r>
          </a:p>
        </p:txBody>
      </p:sp>
      <p:pic>
        <p:nvPicPr>
          <p:cNvPr id="81926" name="Picture 6" descr="znaki008_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50732" r="26212" b="78546"/>
          <a:stretch>
            <a:fillRect/>
          </a:stretch>
        </p:blipFill>
        <p:spPr>
          <a:xfrm>
            <a:off x="1619250" y="908050"/>
            <a:ext cx="5976938" cy="561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команды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40017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Светофор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25729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Свисток </a:t>
            </a:r>
            <a:endParaRPr lang="ru-RU" sz="5400" b="1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http://svetlograd-info.ru/images/1%2826%29.jpg"/>
          <p:cNvPicPr/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571472" y="2714620"/>
            <a:ext cx="292895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www.seron.com/assets/images/whistle-neon-green-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071810"/>
            <a:ext cx="48577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 descr="Ребус ПД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6250"/>
            <a:ext cx="74168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 descr="Ребус ПД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76250"/>
            <a:ext cx="648176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5" descr="ребус газ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476250"/>
            <a:ext cx="63373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7" descr="ребус перех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692150"/>
            <a:ext cx="73453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vetlograd-info.ru/images/1%2835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85818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1 раунд «Верю- не верю»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txBody>
          <a:bodyPr>
            <a:normAutofit/>
          </a:bodyPr>
          <a:lstStyle/>
          <a:p>
            <a:r>
              <a:rPr lang="ru-RU" dirty="0" smtClean="0"/>
              <a:t>Отвечаем только этими словами.</a:t>
            </a:r>
          </a:p>
        </p:txBody>
      </p:sp>
      <p:pic>
        <p:nvPicPr>
          <p:cNvPr id="4" name="Рисунок 3" descr="article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357430"/>
            <a:ext cx="4163082" cy="402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Вопросы 1 команде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404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В штате Флорида и сейчас существует закон, который разрешает обезьянам водить </a:t>
            </a:r>
            <a:r>
              <a:rPr lang="ru-RU" dirty="0" smtClean="0"/>
              <a:t>автомобиль</a:t>
            </a:r>
            <a:r>
              <a:rPr lang="ru-RU" dirty="0"/>
              <a:t>?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 Нет (он, наоборот, запрещает).</a:t>
            </a:r>
          </a:p>
          <a:p>
            <a:r>
              <a:rPr lang="ru-RU" dirty="0" smtClean="0"/>
              <a:t> </a:t>
            </a:r>
            <a:r>
              <a:rPr lang="ru-RU" dirty="0"/>
              <a:t>В Калифорнии женщине, одетой в домашний халат,  нельзя водить автомобиль?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Да.</a:t>
            </a:r>
          </a:p>
          <a:p>
            <a:r>
              <a:rPr lang="ru-RU" dirty="0" smtClean="0"/>
              <a:t> </a:t>
            </a:r>
            <a:r>
              <a:rPr lang="ru-RU" dirty="0"/>
              <a:t>Таксистам некоторых городов штата Нью-Мексико нельзя силой заталкивать своих </a:t>
            </a:r>
            <a:r>
              <a:rPr lang="ru-RU" dirty="0" smtClean="0"/>
              <a:t>пассажиров </a:t>
            </a:r>
            <a:r>
              <a:rPr lang="ru-RU" dirty="0"/>
              <a:t>в автомобиль?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Да.</a:t>
            </a:r>
          </a:p>
          <a:p>
            <a:r>
              <a:rPr lang="ru-RU" dirty="0" smtClean="0"/>
              <a:t> </a:t>
            </a:r>
            <a:r>
              <a:rPr lang="ru-RU" dirty="0"/>
              <a:t>В Оклахоме существует разрешение 90-лет­ней давности, которое позволяет перевозить мел­кие породы лошадей на задних сиденьях лег­ковых автомобилей?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Нет (он, наоборот, запрещает).</a:t>
            </a:r>
          </a:p>
          <a:p>
            <a:r>
              <a:rPr lang="ru-RU" dirty="0" smtClean="0"/>
              <a:t> </a:t>
            </a:r>
            <a:r>
              <a:rPr lang="ru-RU" dirty="0"/>
              <a:t>В далёкой Индии во время езды на слоне ночью обязательно нужно на хвост животному повесить фонарь?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Да.</a:t>
            </a:r>
          </a:p>
          <a:p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 Рио-де-Жанейро полицейские могут заклеивать стекла некоторых автомашин большими плакатами? </a:t>
            </a:r>
          </a:p>
          <a:p>
            <a:r>
              <a:rPr lang="ru-RU" dirty="0">
                <a:solidFill>
                  <a:srgbClr val="00B050"/>
                </a:solidFill>
              </a:rPr>
              <a:t>Ответ: Да (надпись гласит: «Здесь парковка запрещена</a:t>
            </a:r>
            <a:r>
              <a:rPr lang="ru-RU" dirty="0" smtClean="0">
                <a:solidFill>
                  <a:srgbClr val="00B050"/>
                </a:solidFill>
              </a:rPr>
              <a:t>»).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Вопросы 2 команде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Законы Германии разрешают управлять ав­томобилем не совсем трезвым водителям?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городе Бейкер (он находится в штате Огайо), светофоры в некоторых местах имеют 4 цвета: крас­ный, желтый, зеленый и синий?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Нет.</a:t>
            </a:r>
          </a:p>
          <a:p>
            <a:r>
              <a:rPr lang="ru-RU" dirty="0" smtClean="0"/>
              <a:t> В Германии на автострадах есть специальные пе­реходы для лягушек и жаб на случай голо­леда?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Да (они представляет собой трубы под полотном дороги).</a:t>
            </a:r>
          </a:p>
          <a:p>
            <a:r>
              <a:rPr lang="ru-RU" dirty="0" smtClean="0"/>
              <a:t> Полицейским нескольких немецких городов можно забирать в некоторых случаях вещи из чужих автомобилей?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Да. (если машина не закрыта – владелец вещей может потом вещи выкупить).</a:t>
            </a:r>
          </a:p>
          <a:p>
            <a:r>
              <a:rPr lang="ru-RU" dirty="0" smtClean="0"/>
              <a:t> В штате </a:t>
            </a:r>
            <a:r>
              <a:rPr lang="ru-RU" dirty="0" err="1" smtClean="0"/>
              <a:t>Монтана</a:t>
            </a:r>
            <a:r>
              <a:rPr lang="ru-RU" dirty="0" smtClean="0"/>
              <a:t> во время проезда по мостам через реки шириной -более 200м шофер и его пассажиры обязаны надевать спасательные круги?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Нет.</a:t>
            </a:r>
          </a:p>
          <a:p>
            <a:r>
              <a:rPr lang="ru-RU" dirty="0" smtClean="0"/>
              <a:t>В Калифорнии водителей, которые </a:t>
            </a:r>
            <a:r>
              <a:rPr lang="ru-RU" dirty="0" err="1" smtClean="0"/>
              <a:t>превышаютско­рость</a:t>
            </a:r>
            <a:r>
              <a:rPr lang="ru-RU" dirty="0" smtClean="0"/>
              <a:t>, в принудительном порядке заставляют сходить на экскурсию морг?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Ответ: 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9B00"/>
                </a:solidFill>
              </a:rPr>
              <a:t>2 раунд. «Правила знаю!»</a:t>
            </a:r>
            <a:endParaRPr lang="ru-RU" b="1" dirty="0">
              <a:solidFill>
                <a:srgbClr val="CC9B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Вставьте недостающие слова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2357429"/>
            <a:ext cx="4040188" cy="3768733"/>
          </a:xfrm>
          <a:solidFill>
            <a:srgbClr val="E48DEB">
              <a:alpha val="57000"/>
            </a:srgbClr>
          </a:solidFill>
        </p:spPr>
        <p:txBody>
          <a:bodyPr/>
          <a:lstStyle/>
          <a:p>
            <a:r>
              <a:rPr lang="ru-RU" b="1" i="1" dirty="0"/>
              <a:t>1. Переходите дорогу только </a:t>
            </a:r>
            <a:r>
              <a:rPr lang="ru-RU" b="1" i="1" dirty="0" smtClean="0"/>
              <a:t>по …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2. </a:t>
            </a:r>
            <a:r>
              <a:rPr lang="ru-RU" b="1" i="1" dirty="0"/>
              <a:t>Не пугайте водителей, </a:t>
            </a:r>
            <a:r>
              <a:rPr lang="ru-RU" b="1" i="1" dirty="0" smtClean="0"/>
              <a:t>не   …  дорогу </a:t>
            </a:r>
            <a:r>
              <a:rPr lang="ru-RU" b="1" i="1" dirty="0"/>
              <a:t>перед автомобилями</a:t>
            </a:r>
            <a:r>
              <a:rPr lang="ru-RU" b="1" i="1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Вставьте недостающие слова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2357429"/>
            <a:ext cx="4041775" cy="3768733"/>
          </a:xfrm>
          <a:solidFill>
            <a:srgbClr val="92D050">
              <a:alpha val="46000"/>
            </a:srgbClr>
          </a:solidFill>
        </p:spPr>
        <p:txBody>
          <a:bodyPr/>
          <a:lstStyle/>
          <a:p>
            <a:r>
              <a:rPr lang="ru-RU" b="1" i="1" dirty="0" smtClean="0"/>
              <a:t>1.Переходя </a:t>
            </a:r>
            <a:r>
              <a:rPr lang="ru-RU" b="1" i="1" dirty="0"/>
              <a:t>дорогу, обязательно сначала посмотри </a:t>
            </a:r>
            <a:r>
              <a:rPr lang="ru-RU" b="1" i="1" dirty="0" smtClean="0"/>
              <a:t>…, </a:t>
            </a:r>
            <a:r>
              <a:rPr lang="ru-RU" b="1" i="1" dirty="0"/>
              <a:t>а дойдя до середины дороги — </a:t>
            </a:r>
            <a:r>
              <a:rPr lang="ru-RU" b="1" i="1" dirty="0" smtClean="0"/>
              <a:t>….</a:t>
            </a:r>
          </a:p>
          <a:p>
            <a:endParaRPr lang="ru-RU" b="1" i="1" dirty="0" smtClean="0"/>
          </a:p>
          <a:p>
            <a:r>
              <a:rPr lang="ru-RU" b="1" i="1" dirty="0" smtClean="0"/>
              <a:t>2.Не </a:t>
            </a:r>
            <a:r>
              <a:rPr lang="ru-RU" b="1" i="1" dirty="0"/>
              <a:t>играйте на </a:t>
            </a:r>
            <a:r>
              <a:rPr lang="ru-RU" b="1" i="1" dirty="0" smtClean="0"/>
              <a:t>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  <a:solidFill>
            <a:srgbClr val="E48DEB">
              <a:alpha val="34000"/>
            </a:srgb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 </a:t>
            </a:r>
          </a:p>
          <a:p>
            <a:r>
              <a:rPr lang="ru-RU" dirty="0" smtClean="0"/>
              <a:t> </a:t>
            </a:r>
            <a:r>
              <a:rPr lang="ru-RU" dirty="0"/>
              <a:t>Разрешается ли водителю мопеда движение по пешеходным дорожкам?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ru-RU" dirty="0">
                <a:solidFill>
                  <a:srgbClr val="00B050"/>
                </a:solidFill>
              </a:rPr>
              <a:t>не разрешается).</a:t>
            </a:r>
          </a:p>
          <a:p>
            <a:r>
              <a:rPr lang="ru-RU" dirty="0"/>
              <a:t>  </a:t>
            </a:r>
          </a:p>
          <a:p>
            <a:r>
              <a:rPr lang="ru-RU" dirty="0" smtClean="0"/>
              <a:t>Можно </a:t>
            </a:r>
            <a:r>
              <a:rPr lang="ru-RU" dirty="0"/>
              <a:t>ли велосипедисту ехать по дороге, если недалеко имеется велосипедная дорожка?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ru-RU" dirty="0">
                <a:solidFill>
                  <a:srgbClr val="00B050"/>
                </a:solidFill>
              </a:rPr>
              <a:t>нет).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r>
              <a:rPr lang="ru-RU" dirty="0"/>
              <a:t>Какой дорожный знак устанавливают вблизи школ?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ru-RU" dirty="0">
                <a:solidFill>
                  <a:srgbClr val="00B050"/>
                </a:solidFill>
              </a:rPr>
              <a:t>дети).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554683"/>
          </a:xfrm>
          <a:solidFill>
            <a:srgbClr val="92D050">
              <a:alpha val="32000"/>
            </a:srgb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 какого возраста разрешено передвигаться на велосипеде по дорогам общего пользования?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(с 14 лет). 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endParaRPr lang="ru-RU" dirty="0"/>
          </a:p>
          <a:p>
            <a:r>
              <a:rPr lang="ru-RU" dirty="0" smtClean="0"/>
              <a:t> Кого мы называем "участниками дорожного движения"?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(пешеходы, водители, пассажиры).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 называется "зебра" на дороге?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(пешеходный переход).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900" y="274638"/>
            <a:ext cx="5429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  <a:solidFill>
            <a:srgbClr val="E48DEB">
              <a:alpha val="33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Кому должны подчиняться пешеходы и водители, если на перекрестке работают одновременно и светофор и регулировщик?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(регулировщику).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Со скольких лет детям разрешено ездить на переднем сиденье автомобиля?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(с 12 лет).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Сколько сигналов имеет пешеходный светофор?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(два: красный и зеленый).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  <a:solidFill>
            <a:srgbClr val="92D050">
              <a:alpha val="48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Какой сигнал светофора включается одновременно для всех сторон перекрестка?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(желтый). </a:t>
            </a:r>
          </a:p>
          <a:p>
            <a:endParaRPr lang="ru-RU" dirty="0"/>
          </a:p>
          <a:p>
            <a:r>
              <a:rPr lang="ru-RU" dirty="0" smtClean="0"/>
              <a:t>Какой стороны нужно придерживаться, шагая по тротуару?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(правой стороны).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Всегда ли пассажирам нужно пристегиваться ремнями безопасности?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(да, всегда).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538</Words>
  <Application>Microsoft Office PowerPoint</Application>
  <PresentationFormat>Экран (4:3)</PresentationFormat>
  <Paragraphs>167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Викторина по ПДД</vt:lpstr>
      <vt:lpstr>Слайд 2</vt:lpstr>
      <vt:lpstr>2 команды</vt:lpstr>
      <vt:lpstr>1 раунд «Верю- не верю»</vt:lpstr>
      <vt:lpstr>Вопросы 1 команде </vt:lpstr>
      <vt:lpstr>Вопросы 2 команде</vt:lpstr>
      <vt:lpstr>2 раунд. «Правила знаю!»</vt:lpstr>
      <vt:lpstr>Слайд 8</vt:lpstr>
      <vt:lpstr>Слайд 9</vt:lpstr>
      <vt:lpstr>Переменка  Игра «Светофор»</vt:lpstr>
      <vt:lpstr>3 раунд «Загадки»</vt:lpstr>
      <vt:lpstr>Слайд 12</vt:lpstr>
      <vt:lpstr> </vt:lpstr>
      <vt:lpstr>Слайд 14</vt:lpstr>
      <vt:lpstr>Слайд 15</vt:lpstr>
      <vt:lpstr>Игра “Перейди улицу” </vt:lpstr>
      <vt:lpstr>Раунд 5 «Назови знак»</vt:lpstr>
      <vt:lpstr>   Дорожные работы</vt:lpstr>
      <vt:lpstr>Велосипедная дорожка</vt:lpstr>
      <vt:lpstr>Пункт питания</vt:lpstr>
      <vt:lpstr>Место отдыха</vt:lpstr>
      <vt:lpstr>Движение на велосипедах запрещено</vt:lpstr>
      <vt:lpstr>Дети </vt:lpstr>
      <vt:lpstr>Пешеходный переход </vt:lpstr>
      <vt:lpstr>   Подземный переход</vt:lpstr>
      <vt:lpstr> Движение пешеходов запрещено</vt:lpstr>
      <vt:lpstr>Пункт медицинской помощи</vt:lpstr>
      <vt:lpstr>  Телефон</vt:lpstr>
      <vt:lpstr> Автобусная остановка</vt:lpstr>
      <vt:lpstr>Слайд 30</vt:lpstr>
      <vt:lpstr>Слайд 31</vt:lpstr>
      <vt:lpstr>Слайд 32</vt:lpstr>
      <vt:lpstr>Слайд 33</vt:lpstr>
      <vt:lpstr>Подводим итоги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ПДД</dc:title>
  <dc:creator>User</dc:creator>
  <cp:lastModifiedBy>User</cp:lastModifiedBy>
  <cp:revision>20</cp:revision>
  <dcterms:created xsi:type="dcterms:W3CDTF">2012-09-26T12:45:30Z</dcterms:created>
  <dcterms:modified xsi:type="dcterms:W3CDTF">2012-11-11T12:36:15Z</dcterms:modified>
</cp:coreProperties>
</file>