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8" r:id="rId10"/>
    <p:sldId id="262" r:id="rId11"/>
    <p:sldId id="269" r:id="rId12"/>
    <p:sldId id="270" r:id="rId13"/>
    <p:sldId id="271" r:id="rId14"/>
    <p:sldId id="272" r:id="rId15"/>
    <p:sldId id="263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64" r:id="rId31"/>
    <p:sldId id="287" r:id="rId32"/>
    <p:sldId id="265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F34D8F-9DA0-4389-AD06-2B6C8824C1DA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D31454-9F43-4B79-A33B-344B827BC0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ap/blog/literaturnoe-tvorchestvo/2015/02/21/pismo-mame" TargetMode="External"/><Relationship Id="rId3" Type="http://schemas.openxmlformats.org/officeDocument/2006/relationships/hyperlink" Target="http://nsportal.ru/ap/blog/literaturnoe-tvorchestvo/2015/02/21/pritcha-chto-vybrat" TargetMode="External"/><Relationship Id="rId7" Type="http://schemas.openxmlformats.org/officeDocument/2006/relationships/hyperlink" Target="http://nsportal.ru/ap/blog/literaturnoe-tvorchestvo/2015/02/21/stikhotvorenie-lyudi-beregite-les" TargetMode="External"/><Relationship Id="rId2" Type="http://schemas.openxmlformats.org/officeDocument/2006/relationships/hyperlink" Target="http://nsportal.ru/ap/library/literaturnoe-tvorchestvo/2012/04/02/stikhotvorenie-voyna-s-napoleon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sportal.ru/ap/blog/literaturnoe-tvorchestvo/2015/02/18/1812" TargetMode="External"/><Relationship Id="rId5" Type="http://schemas.openxmlformats.org/officeDocument/2006/relationships/hyperlink" Target="http://nsportal.ru/ap/blog/literaturnoe-tvorchestvo/2015/02/19/drug-moy-pyatnitsa" TargetMode="External"/><Relationship Id="rId4" Type="http://schemas.openxmlformats.org/officeDocument/2006/relationships/hyperlink" Target="http://nsportal.ru/ap/blog/literaturnoe-tvorchestvo/2015/02/18/shkolnye-gody-chudesny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zolotareva-natalya-nikolaevn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-collection.edu.ru/catalog/rubr/5440b855-2f75-4cff-9182-7ec5cad43d52/?inter" TargetMode="External"/><Relationship Id="rId13" Type="http://schemas.openxmlformats.org/officeDocument/2006/relationships/hyperlink" Target="http://www.uchmet.ru/people/user/52901/edit/" TargetMode="External"/><Relationship Id="rId3" Type="http://schemas.openxmlformats.org/officeDocument/2006/relationships/hyperlink" Target="http://dnevnik.ru/user/" TargetMode="External"/><Relationship Id="rId7" Type="http://schemas.openxmlformats.org/officeDocument/2006/relationships/hyperlink" Target="http://school-collection.edu.ru/catalog/rubr/0194dabc-c6b3-4ebc-92ae-b64057b18a2e/?inter" TargetMode="External"/><Relationship Id="rId12" Type="http://schemas.openxmlformats.org/officeDocument/2006/relationships/hyperlink" Target="http://www.it-n.ru/profil.aspx?cat_no=692&amp;d_no=374538&amp;all=1" TargetMode="External"/><Relationship Id="rId2" Type="http://schemas.openxmlformats.org/officeDocument/2006/relationships/hyperlink" Target="http://nsportal.ru/zolotareva-natalya-nikolaev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-collection.edu.ru/catalog/rubr/5fd29eac-bff8-4a43-8085-ccd0694dae63/?inter" TargetMode="External"/><Relationship Id="rId11" Type="http://schemas.openxmlformats.org/officeDocument/2006/relationships/hyperlink" Target="http://pedsovet.org/forum/member108166.html" TargetMode="External"/><Relationship Id="rId5" Type="http://schemas.openxmlformats.org/officeDocument/2006/relationships/hyperlink" Target="http://school-collection.edu.ru/catalog/rubr/410e0051-235f-466b-b305-1844a886147b/?inter" TargetMode="External"/><Relationship Id="rId10" Type="http://schemas.openxmlformats.org/officeDocument/2006/relationships/hyperlink" Target="http://www.proshkolu.ru/user/natazolotaryova/folder/" TargetMode="External"/><Relationship Id="rId4" Type="http://schemas.openxmlformats.org/officeDocument/2006/relationships/hyperlink" Target="http://school-collection.edu.ru/catalog/rubr/75dfb919-ae4e-4811-aa20-fe0ca45d78e0/?inter" TargetMode="External"/><Relationship Id="rId9" Type="http://schemas.openxmlformats.org/officeDocument/2006/relationships/hyperlink" Target="http://school-collection.edu.ru/catalog/rubr/79d01730-0a01-00ee-00b5-5129c5112329/?inter" TargetMode="External"/><Relationship Id="rId14" Type="http://schemas.openxmlformats.org/officeDocument/2006/relationships/hyperlink" Target="http://www.openclass.ru/user/59531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user/36608/page/distantsionnyy-kurs-po-russkomu-yazyku-teoriya-i-praktika-napisaniya-sochineniya" TargetMode="External"/><Relationship Id="rId2" Type="http://schemas.openxmlformats.org/officeDocument/2006/relationships/hyperlink" Target="http://www.uchmet.ru/people/user/52901/edit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shk15.forum2x2.ru/" TargetMode="External"/><Relationship Id="rId3" Type="http://schemas.openxmlformats.org/officeDocument/2006/relationships/hyperlink" Target="http://pedsovet.org/forum/member108166.html" TargetMode="External"/><Relationship Id="rId7" Type="http://schemas.openxmlformats.org/officeDocument/2006/relationships/hyperlink" Target="http://dnevnik.ru/user/" TargetMode="External"/><Relationship Id="rId2" Type="http://schemas.openxmlformats.org/officeDocument/2006/relationships/hyperlink" Target="http://www.proshkolu.ru/user/natazolotaryova/fold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class.ru/user/595318" TargetMode="External"/><Relationship Id="rId5" Type="http://schemas.openxmlformats.org/officeDocument/2006/relationships/hyperlink" Target="http://www.uchmet.ru/people/user/52901/edit/" TargetMode="External"/><Relationship Id="rId4" Type="http://schemas.openxmlformats.org/officeDocument/2006/relationships/hyperlink" Target="http://www.it-n.ru/profil.aspx?cat_no=692&amp;d_no=374538&amp;all=1" TargetMode="External"/><Relationship Id="rId9" Type="http://schemas.openxmlformats.org/officeDocument/2006/relationships/hyperlink" Target="http://nsportal.ru/zolotareva-natalya-nikolaevna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pedolimp.ru/results.php?kid=303&amp;knum=4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effectLst/>
              </a:rPr>
              <a:t>Публичная </a:t>
            </a:r>
            <a:r>
              <a:rPr lang="ru-RU" sz="4400" dirty="0">
                <a:effectLst/>
              </a:rPr>
              <a:t>презентация профессиональному и местному сообществу в рамках мероприятий ПНПО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18149" y="3685032"/>
            <a:ext cx="5230315" cy="2480272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Золотарева Наталья </a:t>
            </a: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Николаевна,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учитель русского языка и литературы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2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высшей квалификационной категории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7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500" b="1" i="1" dirty="0">
                <a:latin typeface="Times New Roman"/>
                <a:ea typeface="Times New Roman"/>
                <a:cs typeface="Times New Roman"/>
              </a:rPr>
              <a:t>муниципального общеобразовательного автономного учреждения средней общеобразовательной школы №15 городского округа города Райчихинска Амурской области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900" b="1" i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I:\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79773"/>
            <a:ext cx="3122613" cy="311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8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316236"/>
              </p:ext>
            </p:extLst>
          </p:nvPr>
        </p:nvGraphicFramePr>
        <p:xfrm>
          <a:off x="827583" y="1637550"/>
          <a:ext cx="7488833" cy="46568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64097"/>
                <a:gridCol w="936104"/>
                <a:gridCol w="576064"/>
                <a:gridCol w="842138"/>
                <a:gridCol w="2135215"/>
                <a:gridCol w="2135215"/>
              </a:tblGrid>
              <a:tr h="233829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внеурочных форм деятельности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Факультативы, с/к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2011 –  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1.Элективный курс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«Школа юного филолога».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1.Работа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одаренными детьми.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2012 - 13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10А,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1.Элективный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«Подготовка к ЕГЭ».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2.Элективный курс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«Школа юного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филогога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3990" algn="l"/>
                          <a:tab pos="2286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1.Работа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одаренными детьми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2013 - 14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10А,Б,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1.Элективный курс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«Подготовка к ЕГЭ».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2.Элективный курс «Основы журналистики».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3.Дистанционный курс по русскому языку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1.Работа с одаренными детьми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2014 - 15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11А,Б,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10Б,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7А,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1.Элективный курс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«Подготовка к ЕГЭ».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2.Элективный курс «Учусь создавать проект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3.Дистанционный курс по русскому языку</a:t>
                      </a:r>
                      <a:endParaRPr lang="ru-RU" sz="105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1.Работа с одаренными детьми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283332"/>
            <a:ext cx="9291241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74625" algn="l"/>
                <a:tab pos="228600" algn="l"/>
              </a:tabLst>
            </a:pP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74625" algn="l"/>
                <a:tab pos="2286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высокий процент учащихся, посещающих элективные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74625" algn="l"/>
                <a:tab pos="22860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курсы учителя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944830"/>
              </p:ext>
            </p:extLst>
          </p:nvPr>
        </p:nvGraphicFramePr>
        <p:xfrm>
          <a:off x="539551" y="2060848"/>
          <a:ext cx="8208913" cy="2709272"/>
        </p:xfrm>
        <a:graphic>
          <a:graphicData uri="http://schemas.openxmlformats.org/drawingml/2006/table">
            <a:tbl>
              <a:tblPr firstRow="1" firstCol="1" bandRow="1"/>
              <a:tblGrid>
                <a:gridCol w="3198188"/>
                <a:gridCol w="1721433"/>
                <a:gridCol w="1965246"/>
                <a:gridCol w="1324046"/>
              </a:tblGrid>
              <a:tr h="3386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 Название проекта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Дата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Документ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2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Всероссийская дистанционная предметная неделя по русскому языку (Институт образования человека Центр дистанционного образования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Эйдос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»)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24 – 30 ноября 2014 г.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командное первенство: 1 место – МОАУ СОШ №15 г. Райчихинск;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место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Лауреат  - 2 чел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Протокол № 20141212-1 от 12 декабря 2014 г.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77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Городской межшкольный Интернет – проект «Галерея Памяти»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февраля – 5 мая 2015 г.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880647"/>
            <a:ext cx="79208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Участие обучающихся в сетевых Интернет-проектах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82861"/>
              </p:ext>
            </p:extLst>
          </p:nvPr>
        </p:nvGraphicFramePr>
        <p:xfrm>
          <a:off x="503238" y="1700808"/>
          <a:ext cx="8183562" cy="4666931"/>
        </p:xfrm>
        <a:graphic>
          <a:graphicData uri="http://schemas.openxmlformats.org/drawingml/2006/table">
            <a:tbl>
              <a:tblPr firstRow="1" firstCol="1" bandRow="1"/>
              <a:tblGrid>
                <a:gridCol w="1116434"/>
                <a:gridCol w="1440160"/>
                <a:gridCol w="1152128"/>
                <a:gridCol w="4474840"/>
              </a:tblGrid>
              <a:tr h="154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Учебный год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Фамилия Имя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Класс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</a:rPr>
                        <a:t>Название работы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2011-2012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Хананова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Анна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Стихотворение «Война с Наполеоном»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2"/>
                        </a:rPr>
                        <a:t>http://nsportal.ru/ap/library/literaturnoe-tvorchestvo/2012/04/02/stikhotvorenie-voyna-s-napoleonom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6488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2014-2015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Безруков Дима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5Б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Притча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«Что выбрать?»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3"/>
                        </a:rPr>
                        <a:t>http://nsportal.ru/ap/blog/literaturnoe-tvorchestvo/2015/02/21/pritcha-chto-vybrat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Левчук Анастасия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Школьные годы чудесные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4"/>
                        </a:rPr>
                        <a:t>http://nsportal.ru/ap/blog/literaturnoe-tvorchestvo/2015/02/18/shkolnye-gody-chudesnye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64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Гасанова Саша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Сказка «Друг мой – Пятница»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5"/>
                        </a:rPr>
                        <a:t>http://nsportal.ru/ap/blog/literaturnoe-tvorchestvo/2015/02/19/drug-moy-pyatnitsa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Казакова Ксения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Стихотворение «1812»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6"/>
                        </a:rPr>
                        <a:t>http://nsportal.ru/ap/blog/literaturnoe-tvorchestvo/2015/02/18/1812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33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Митюхина Геля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Стихотворение «Люди, берегите лес!»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7"/>
                        </a:rPr>
                        <a:t>http://nsportal.ru/ap/blog/literaturnoe-tvorchestvo/2015/02/21/stikhotvorenie-lyudi-beregite-les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Митюхина Геля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Письмо маме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hlinkClick r:id="rId8"/>
                        </a:rPr>
                        <a:t>http://nsportal.ru/ap/blog/literaturnoe-tvorchestvo/2015/02/21/pismo-mame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393" marR="6339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3238" y="576949"/>
            <a:ext cx="80292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 – публикации в рамках социального проекта для одаренных детей «Алые паруса» (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nsportal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5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67751"/>
              </p:ext>
            </p:extLst>
          </p:nvPr>
        </p:nvGraphicFramePr>
        <p:xfrm>
          <a:off x="611560" y="696276"/>
          <a:ext cx="7992887" cy="5298932"/>
        </p:xfrm>
        <a:graphic>
          <a:graphicData uri="http://schemas.openxmlformats.org/drawingml/2006/table">
            <a:tbl>
              <a:tblPr firstRow="1" firstCol="1" bandRow="1"/>
              <a:tblGrid>
                <a:gridCol w="465780"/>
                <a:gridCol w="4879212"/>
                <a:gridCol w="2647895"/>
              </a:tblGrid>
              <a:tr h="2283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</a:rPr>
                        <a:t>Кураторство, просвещение, помощь в организации олимпиад и конкурсов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174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Всероссийская дистанционная олимпиада по русскому языку для 5 - 11 классов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Диплом педагога, подготовившего победителя серия ДУ-54-93852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Всероссийская олимпиада Центра поддержки талантливой молодежи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Благодарность за организацию и проведение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Всероссийский конкурс юных чтецов «Живая классика»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Грамота за подготовку участников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Областной конкурс детских творческих работ «Литературно – экологический портрет Дальнего Востока»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Благодарность за подготовку участников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Всероссийская олимпиада по русскому языку 5-6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«Вот задачка»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тур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Сертификат куратора №Т0487-0003410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VII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Всероссийская олимпиада по русскому языку для 5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«Вот задачка»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тур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Сертификат куратора №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W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4623-0003410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Всероссийская олимпиада по русскому языку 7-8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«Вот задачка»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II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тур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Сертификат куратора №Т0113-0003410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Всероссийский конкурс кроссвордов «Имя твое неизвестно, подвиг твой бессмертен»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Сертификат куратора №Т0153-0003410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83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Сетевой интернет – проект «Дистанционная предметная неделя по русскому языку» центра «Эйдос»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Локальный координатор. Справка.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685174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Городской межшкольный Интернет – проект «Галерея Памяти».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Автор и руководитель проекта. Справка. Приказ городского отдела Управления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обр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-я.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671231"/>
              </p:ext>
            </p:extLst>
          </p:nvPr>
        </p:nvGraphicFramePr>
        <p:xfrm>
          <a:off x="539552" y="437198"/>
          <a:ext cx="8064896" cy="5818407"/>
        </p:xfrm>
        <a:graphic>
          <a:graphicData uri="http://schemas.openxmlformats.org/drawingml/2006/table">
            <a:tbl>
              <a:tblPr firstRow="1" firstCol="1" bandRow="1"/>
              <a:tblGrid>
                <a:gridCol w="2587263"/>
                <a:gridCol w="5477633"/>
              </a:tblGrid>
              <a:tr h="434936">
                <a:tc>
                  <a:txBody>
                    <a:bodyPr/>
                    <a:lstStyle/>
                    <a:p>
                      <a:pPr indent="5778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Социально значимые качества личности учащегося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Средства, с помощью которых осуществляется влияние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4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Самостоятельность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Организую самоуправление класса, участвую в проведении Дней самоуправления; контролирую выполнение учащимися  поручений класса, школы.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936">
                <a:tc>
                  <a:txBody>
                    <a:bodyPr/>
                    <a:lstStyle/>
                    <a:p>
                      <a:pPr indent="-3238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Особенности    интеллекта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Работа в школьном научном обществе учащихся, выполнение проектных работ; участие в классных, школьных мероприятиях; участие в очных и заочных (дистанционных) конкурсах, проектах. 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Патриотизм, уважение прав и свобод человека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Под моим руководством учащиеся  участвуют в конкурсах, литературных гостиных, посвященных ВОВ; провожу классные часы на патриотические темы, организую встречи с ветеранами ВОВ, сотрудничаем с погранотрядом.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1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Нравственные чувства, этическое сознание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Учащиеся под моим руководством участвуют в акциях «Дом без одиночества», «Живи, ветеран»,  «Георгиевская ленточка», «Доброе дело», «Елка 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Новороссию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»; привлекаю учеников к участию в концертах  ко Дню матери и др. мероприятиям, совместно создаем презентации, посвященные мамам, папам; провожу классные часы и внеклассные мероприятия на нравственные и этические темы; привлекаю  сотрудников городской  библиотеки   к совместной работе по  развитию нравственных чувств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Трудолюбие, творческое отношение к учению, труду, жизни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Участвую вместе с учащимися в субботниках, генеральных уборках школы и класса, в проектах «Школьный дворик», «Мы за чистый город»,  «Спасем озеро «Кувшинка». Стараюсь личным примером показать ответственное отношение к труду; украшаем кабинет к различным мероприятиям и праздникам.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04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Ценностное отношение к здоровью и здоровому образу жизни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Разрабатываю и провожу классные часы на тему здоровья и здорового образа жизни; привлекаю обучающихся к участию  в Дне здоровья, во Всероссийских акциях «Спорт – альтернатива вредным привычкам», Лыжня России», «Кросс нации»,  в спортивных соревнованиях; ежегодно участвуем в конкурсе стенгазет на тему здорового образа жизни,  провожу на уроках физкультминутки, зарядку для глаз, использую музыкальное сопровождение (где оно уместно); организую встречи учащихся с медицинскими работниками.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4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Ценностное отношение к природе, окружающей среде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35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Ежегодно провожу акцию «Чистый двор», с 2012 года школа реализует проект «Школьный дворик», ежегодно участвую со своим классом в проекте «Мы за чистый город», принимали участие в проекте «Спасем озеро «Кувшинку» (разово); провожу беседы, классные часы на тему охраны природы.</a:t>
                      </a:r>
                    </a:p>
                  </a:txBody>
                  <a:tcPr marL="42830" marR="4283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71600" y="25385"/>
            <a:ext cx="58882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социализации учащихся: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b="1" i="1" u="sng" dirty="0">
                <a:latin typeface="Times New Roman"/>
                <a:ea typeface="Times New Roman"/>
                <a:cs typeface="Times New Roman"/>
              </a:rPr>
              <a:t>высокий уровень методической, инновационной деятельности учителя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рост количества методических материалов;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рост учащихся, реализующих свои проекты с помощью ИКТ</a:t>
            </a: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;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рост количества ежедневных посещений учителя и учащихся образовательных порталов;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web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-представление учителя на личном сайте </a:t>
            </a:r>
            <a:r>
              <a:rPr lang="ru-RU" sz="1600" u="sng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http://nsportal.ru/zolotareva-natalya-nikolaevna</a:t>
            </a:r>
            <a:r>
              <a:rPr lang="ru-RU" sz="16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проведение интегрированных уроков средствами информационных технологий;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проведение уроков на основе готовых программных продуктов;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создание, пополнение и использование </a:t>
            </a:r>
            <a:r>
              <a:rPr lang="ru-RU" sz="1600" dirty="0" err="1">
                <a:latin typeface="Times New Roman"/>
                <a:ea typeface="Times New Roman"/>
                <a:cs typeface="Times New Roman"/>
              </a:rPr>
              <a:t>ЦОРов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использование учениками и учителем информационных ресурсов сети Интернет в ходе самообразования;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использование компьютера и Интернета для подготовки к уроку и во время урока;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систематическая работа по распространению собственного педагогического опыта;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- наличие методических публикаций, отражающих отдельные элементы методической системы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учителя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по теме «</a:t>
            </a:r>
            <a:r>
              <a:rPr lang="ru-RU" sz="1400" dirty="0">
                <a:latin typeface="Times New Roman"/>
                <a:ea typeface="Times New Roman"/>
              </a:rPr>
              <a:t>Использование современных образовательных технологий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на уроках русского языка и литературы и во внеурочной деятельности с целью повышения познавательной активности </a:t>
            </a:r>
            <a:r>
              <a:rPr lang="ru-RU" sz="1400" dirty="0" smtClean="0">
                <a:latin typeface="Times New Roman"/>
                <a:ea typeface="Times New Roman"/>
              </a:rPr>
              <a:t>обучающихся»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3899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18940"/>
              </p:ext>
            </p:extLst>
          </p:nvPr>
        </p:nvGraphicFramePr>
        <p:xfrm>
          <a:off x="467544" y="494728"/>
          <a:ext cx="8208913" cy="5672282"/>
        </p:xfrm>
        <a:graphic>
          <a:graphicData uri="http://schemas.openxmlformats.org/drawingml/2006/table">
            <a:tbl>
              <a:tblPr firstRow="1" firstCol="1" bandRow="1"/>
              <a:tblGrid>
                <a:gridCol w="311528"/>
                <a:gridCol w="1143487"/>
                <a:gridCol w="3013379"/>
                <a:gridCol w="934580"/>
                <a:gridCol w="2805939"/>
              </a:tblGrid>
              <a:tr h="758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Название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используемых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технологий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Цель использования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Период (годы)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Результат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технологии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использования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118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Технологии проектного обучения.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1.Развитие навыков целеполагания, планирования.</a:t>
                      </a:r>
                      <a:b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2.Воспитание культуры сотрудничества, умственного и творческого труда.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 2005 года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Постоянное участие учеников в 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конференциях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разного уровня, успехи в творческих конкурсах </a:t>
                      </a: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(Приложение 1.7., Приложение 2.8.)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Проекты обучающихся</a:t>
                      </a: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. (Приложение 2.7)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just">
                        <a:spcAft>
                          <a:spcPts val="0"/>
                        </a:spcAft>
                        <a:tabLst>
                          <a:tab pos="342900" algn="l"/>
                          <a:tab pos="51435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Исследовательские  методы в  обучении  (авторы И.П. Волков,  Г.С. Альтшуллер);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1.Подготовить обучающихся к самостоятельному поиску информации, ее переработке. 2.Формировать социально-активную жизненную позицию.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2005 года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Обучает навыкам самостоятельной работы с различными источниками информации, организации наблюдений.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Знакомит с методами и приемами системного анализа.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Развивает умения вычленять и решать наиболее важные проблемы с учетом социальных, экономических, экологических условий и отражать новейшие достижения в области языка и литературы, творческую активность и самостоятельность.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Формирует логическое и научное мышление.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Воспитывает самостоятельность,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коммуникативность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самоконтроль.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Исследовательские работы </a:t>
                      </a:r>
                      <a:r>
                        <a:rPr lang="ru-RU" sz="12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обуч-ся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(</a:t>
                      </a: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Приложение 1.7.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176" marR="55176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34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648018"/>
              </p:ext>
            </p:extLst>
          </p:nvPr>
        </p:nvGraphicFramePr>
        <p:xfrm>
          <a:off x="395536" y="530225"/>
          <a:ext cx="8280920" cy="5779095"/>
        </p:xfrm>
        <a:graphic>
          <a:graphicData uri="http://schemas.openxmlformats.org/drawingml/2006/table">
            <a:tbl>
              <a:tblPr firstRow="1" firstCol="1" bandRow="1"/>
              <a:tblGrid>
                <a:gridCol w="314260"/>
                <a:gridCol w="1153517"/>
                <a:gridCol w="3039813"/>
                <a:gridCol w="942779"/>
                <a:gridCol w="2830551"/>
              </a:tblGrid>
              <a:tr h="1155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Проблемно - развивающие технологии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1.Приобретение знаний, умений и навыков.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2.Усвоение способов самостоятельной деятельности. 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3.Развитие познавательных и творческих способностей.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2006 года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познавательной активности, уровня мотивации.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Развитие творческих способностей, развитие логического мышления. Создание ситуации успеха.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Личностно  ориентированное обучение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Создание условий для познавательной активности учеников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2006 года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Умелое использование изучаемых языковых единиц в речи, возможность высказать свою точку зрения, привести свои аргументы в случае несогласия с членами группы, воспитывает уважение к чужой работе, к чужой точке зрения и др.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познавательной активности учащихся.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мотивации к изучению предмета. (</a:t>
                      </a: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Приложение 2.4.)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2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Технология развития критического мышления через чтение и письмо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умений и навыков работы с информацией: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1.Ориентироваться в источниках информации.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Адекватно понимать прочитанное. 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3.Выделять главное в информации.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Критически оценивать новые знания.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2013 года. (Работаю в 5 классах,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обуч-ся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по ФГОС.)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Повышение познавательной активности, уровня мотивации.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Создание ситуации успеха.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Умение работать с увеличивающимся и постоянно обновляющимся информационным потоком в разных областях знаний;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Обуч-ся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вырабатывают собственное мнение на основе осмысления различного опыта, идей и представлений;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аргументируют свою точку зрения и учитывают точки зрения других.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107" marR="57107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2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Times New Roman"/>
                <a:ea typeface="Calibri"/>
              </a:rPr>
              <a:t>- участие </a:t>
            </a:r>
            <a:r>
              <a:rPr lang="ru-RU" b="1" dirty="0">
                <a:latin typeface="Times New Roman"/>
                <a:ea typeface="Calibri"/>
              </a:rPr>
              <a:t>в </a:t>
            </a:r>
            <a:r>
              <a:rPr lang="ru-RU" b="1" dirty="0" smtClean="0">
                <a:latin typeface="Times New Roman"/>
                <a:ea typeface="Calibri"/>
              </a:rPr>
              <a:t>эксперименте </a:t>
            </a:r>
            <a:r>
              <a:rPr lang="ru-RU" sz="2000" b="1" dirty="0" smtClean="0">
                <a:latin typeface="Times New Roman"/>
                <a:ea typeface="Calibri"/>
              </a:rPr>
              <a:t>(</a:t>
            </a:r>
            <a:r>
              <a:rPr lang="ru-RU" sz="2400" dirty="0" smtClean="0">
                <a:latin typeface="Times New Roman"/>
                <a:ea typeface="Calibri"/>
              </a:rPr>
              <a:t>региональный уровень)</a:t>
            </a: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32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</a:rPr>
              <a:t>по введению Федерального государственного образовательного стандарта основного общего образования в практику общеобразовательных учреждений Амурской </a:t>
            </a:r>
            <a:r>
              <a:rPr lang="ru-RU" dirty="0" smtClean="0">
                <a:latin typeface="Times New Roman"/>
                <a:ea typeface="Calibri"/>
              </a:rPr>
              <a:t>области 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9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230044"/>
              </p:ext>
            </p:extLst>
          </p:nvPr>
        </p:nvGraphicFramePr>
        <p:xfrm>
          <a:off x="611560" y="2060848"/>
          <a:ext cx="7992888" cy="4145280"/>
        </p:xfrm>
        <a:graphic>
          <a:graphicData uri="http://schemas.openxmlformats.org/drawingml/2006/table">
            <a:tbl>
              <a:tblPr firstRow="1" firstCol="1" bandRow="1"/>
              <a:tblGrid>
                <a:gridCol w="325323"/>
                <a:gridCol w="1734039"/>
                <a:gridCol w="2600299"/>
                <a:gridCol w="650646"/>
                <a:gridCol w="2682581"/>
              </a:tblGrid>
              <a:tr h="3744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1.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" algn="just">
                        <a:spcAft>
                          <a:spcPts val="600"/>
                        </a:spcAft>
                        <a:tabLst>
                          <a:tab pos="342900" algn="l"/>
                          <a:tab pos="514350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Информационно-коммуникативные технологии  (автор И.П. Волков);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1.Развитие у обучающихся информационно-коммуникативных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общеучебных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 умений и навыков, формирование у них познавательных компетентностей.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2. Способствовать эффективному нахождению, переработке, использованию и передаче информации.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С 2002 года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Повышение качества знаний обучающихся по русскому языку и литературе.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Повышение уровня мотивации к изучению русского языка и литературы. 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(См. Критерии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I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,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II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)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Овладение навыками данной технологии еще за школьной партой во многом определяет успешность будущей профессиональной деятельности нынешних учеников.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567355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5143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Использование информационно – коммуникативных технологий в процессе обучения предмету.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Ф.И.О.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Золотарева Наталья Николаевна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Должность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учитель русского языка и литературы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Место работы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муниципальное общеобразовательное автономное учреждение средняя общеобразовательная школа № 15</a:t>
            </a:r>
            <a:r>
              <a:rPr lang="ru-RU" sz="3200" b="1" i="1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городского округа города Райчихинска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3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097553"/>
              </p:ext>
            </p:extLst>
          </p:nvPr>
        </p:nvGraphicFramePr>
        <p:xfrm>
          <a:off x="467545" y="0"/>
          <a:ext cx="8222747" cy="6590783"/>
        </p:xfrm>
        <a:graphic>
          <a:graphicData uri="http://schemas.openxmlformats.org/drawingml/2006/table">
            <a:tbl>
              <a:tblPr firstRow="1" firstCol="1" bandRow="1"/>
              <a:tblGrid>
                <a:gridCol w="2160239"/>
                <a:gridCol w="792088"/>
                <a:gridCol w="5270420"/>
              </a:tblGrid>
              <a:tr h="4651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Наименование программного обеспечения, ИТ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Дата создания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Продукт, используемый в обучении по предмету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056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Сайтостроение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Личный сайт учителя </a:t>
                      </a:r>
                      <a:r>
                        <a:rPr lang="ru-RU" sz="1100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http://nsportal.ru/zolotareva-natalya-nikolaevna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Сайт класса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 с электронным дневником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Ежедневное заполнение электронного журнала (выставление оценок, запись домашнего задания), общение с родителями, информирование их об учебных успехах детей и предстоящих мероприятиях </a:t>
                      </a:r>
                      <a:r>
                        <a:rPr lang="ru-RU" sz="1100" u="sng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http://dnevnik.ru/user/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6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Медиарепетиторы по школьным предметам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2010-2015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Тренинг-тестирование предметов ЕГЭ в сети Интернет.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Открытый банк заданий ЕГЭ (ФИПИ)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Единая коллекция цифровых образовательных ресурсов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2012-2015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Работаю по УМК под ред.  В.В.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Бабайцевой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 1996 года.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5-11 классов общеобразовательной школы по русскому языку обеспечена следующими цифровыми образовательными ресурсами: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Наборы цифровых ресурсов к учебникам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«Русский язык. Практика», 5 класс (под ред. А.Ю. Купаловой)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«Русский язык. Практика», 6 класс (под редакцией Г.К. </a:t>
                      </a:r>
                      <a:r>
                        <a:rPr lang="ru-RU" sz="1100" b="1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Лидман</a:t>
                      </a: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-Орловой)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6"/>
                        </a:rPr>
                        <a:t>«Русский язык. Практика», 7 класс (под редакцией С.Н. Пименовой)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7"/>
                        </a:rPr>
                        <a:t>«Русский язык. Практика», 8 класс (под редакцией Ю.С. Пичугова)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8"/>
                        </a:rPr>
                        <a:t>«Русский язык. Практика», 9 класс (под редакцией Ю.С. Пичугова)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«Русский язык. Теория», 5-9 классы (В.В. </a:t>
                      </a:r>
                      <a:r>
                        <a:rPr lang="ru-RU" sz="1100" b="1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Бабайцева</a:t>
                      </a: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, Л.Д. </a:t>
                      </a:r>
                      <a:r>
                        <a:rPr lang="ru-RU" sz="1100" b="1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Чеснокова</a:t>
                      </a:r>
                      <a:r>
                        <a:rPr lang="ru-RU" sz="1100" b="1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)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Movie Maker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2009-2015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Видеоролики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Microsoft Publisher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2005-2015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Буклеты «Подготовка к ЕГЭ», «Подготовка к ГИА», буклеты к открытым заседаниям городского МО учителей русского языка и литературы.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(Приложение 4.2.)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2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Adobe Reader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Методическое пособие «Олимпиадные задания по русскому языку», методическое пособие «Примеры олимпиадных заданий и работ для подготовки учащихся к участию в Интернет – проектах центра «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Эйдос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»,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методическое пособие «Использование современных образовательных технологий с целью повышения познавательной активности обучающихся».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(Приложение 4.3. см. на Диске).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Microsoft Exsel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2005-2015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Схемы, таблицы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Microsoft Word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2002-2015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Тексты, диаграммы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</a:t>
                      </a: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Microsoft Power Point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2002-2015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Электронные презентации, собственные ЦОРы (тестовые задания для 5 кл по всем разделам русского языка)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(Приложение 4.4. см. на Диске)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Способы медиатрансляции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2010-2015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«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ПроШколу.ру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- все школы России»  </a:t>
                      </a:r>
                      <a:r>
                        <a:rPr lang="ru-RU" sz="11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10"/>
                        </a:rPr>
                        <a:t>http://www.proshkolu.ru/user/natazolotaryova/folder/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«Всероссийский интернет- педсовет»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11"/>
                        </a:rPr>
                        <a:t>http://pedsovet.org/forum/member108166.html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 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«Сеть творческих учителей» </a:t>
                      </a:r>
                      <a:r>
                        <a:rPr lang="ru-RU" sz="11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12"/>
                        </a:rPr>
                        <a:t>http://www.it-n.ru/profil.aspx?cat_no=692&amp;d_no=374538&amp;all=1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«Учебно – методический портал» </a:t>
                      </a:r>
                      <a:r>
                        <a:rPr lang="ru-RU" sz="11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13"/>
                        </a:rPr>
                        <a:t>http://www.uchmet.ru/people/user/52901/edit/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«Открытый класс» </a:t>
                      </a:r>
                      <a:r>
                        <a:rPr lang="ru-RU" sz="11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14"/>
                        </a:rPr>
                        <a:t>http://www.openclass.ru/user/595318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923" marR="22923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3400" b="1" dirty="0">
                <a:solidFill>
                  <a:srgbClr val="000000"/>
                </a:solidFill>
                <a:latin typeface="Times New Roman"/>
                <a:ea typeface="Times New Roman"/>
              </a:rPr>
              <a:t> Кроме этого, уровень владения ИКТ позволяет мне </a:t>
            </a:r>
            <a:endParaRPr lang="ru-RU" sz="3400" b="1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Создавать страницу на сайте (сайт учителя).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Размещать материалы в сети Интернет.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Применять в работе современные информационные технологии.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Создавать собственные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ЦОРы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(тесты по русскому языку для 5 класса).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Участвовать в видеоконференциях Фонда поддержки образования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во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Всероссийском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проекте «Гимназический союз России» (на базе МОАУГ №8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гог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Райчихинска).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Участвовать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вебинарах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«Учебно – методического портала»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hlinkClick r:id="rId2"/>
              </a:rPr>
              <a:t>http://www.uchmet.ru/people/user/52901/edit/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Реализовывать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личностно – ориентированный подход при отборе и структурировании учебного материал урока.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Использовать ресурсы Интернета при обучении русскому языку с целью включения материалов сети в содержание урока, самостоятельного поиска информации учащимися, организации самостоятельного и дистанционного обучения, внеклассной работы по предмету. (</a:t>
            </a: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Дистанционный курс по русскому языку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u="sng" dirty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http://nsportal.ru/user/36608/page/distantsionnyy-kurs-po-russkomu-yazyku-teoriya-i-praktika-napisaniya-sochineniya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7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989332"/>
              </p:ext>
            </p:extLst>
          </p:nvPr>
        </p:nvGraphicFramePr>
        <p:xfrm>
          <a:off x="395536" y="1115376"/>
          <a:ext cx="8280920" cy="55093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5003"/>
                <a:gridCol w="3312535"/>
                <a:gridCol w="1270847"/>
                <a:gridCol w="2007521"/>
                <a:gridCol w="1335014"/>
              </a:tblGrid>
              <a:tr h="889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Тема выступления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Форма представления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Где представлен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186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Использование современных образовательных технологий, в частности ИКТ, на уроках русского языка.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Выступление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ГМО учителей русского языка и литературы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Март, 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Использование автоматизированного рабочего места учителя на уроках русского языка и литературы.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Выступление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Городской семинар директоров и завучей школ города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Апрель, 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89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Использование информационно – коммуникативных технологий на уроках русского языка и литературы.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Открытые уроки, доклад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МО словесников школы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Отябрь,2013 ноябрь, 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Создание системы дистанционной работы с одаренными детьми.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Выступление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Педсовет школы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89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Создание ситуации успеха средствами сетевого и дистанционного взаимод-я.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Выступление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ГМО учителей русского языка и литературы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0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34616"/>
              </p:ext>
            </p:extLst>
          </p:nvPr>
        </p:nvGraphicFramePr>
        <p:xfrm>
          <a:off x="611560" y="1484785"/>
          <a:ext cx="7992888" cy="4176543"/>
        </p:xfrm>
        <a:graphic>
          <a:graphicData uri="http://schemas.openxmlformats.org/drawingml/2006/table">
            <a:tbl>
              <a:tblPr firstRow="1" firstCol="1" bandRow="1"/>
              <a:tblGrid>
                <a:gridCol w="7992888"/>
              </a:tblGrid>
              <a:tr h="304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 Название проекта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653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10485" algn="l"/>
                          <a:tab pos="414083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 «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ПроШколу.ру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- все школы России»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610485" algn="l"/>
                          <a:tab pos="4140835" algn="l"/>
                        </a:tabLst>
                      </a:pP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://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www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proshkolu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ru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/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user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natazolotaryova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/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folder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/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 «Всероссийский интернет-педсовет» 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http://pedsovet.org/forum/member108166.html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«Сеть творческих учителей». Сообщество «ИКТ на уроках русского языка и литературы» 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http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://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www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it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-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n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ru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/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profil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.</a:t>
                      </a:r>
                      <a:r>
                        <a:rPr lang="en-US" sz="1800" u="sng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aspx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?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cat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_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no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=692&amp;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d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_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no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=374538&amp;</a:t>
                      </a:r>
                      <a:r>
                        <a:rPr lang="en-US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all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=1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4.«Учебно–методический портал»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http://www.uchmet.ru/people/user/52901/edit/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 Открытый класс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6"/>
                        </a:rPr>
                        <a:t>http://www.openclass.ru/user/595318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6. Электронный дневник </a:t>
                      </a:r>
                      <a:r>
                        <a:rPr lang="ru-RU" sz="16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7"/>
                        </a:rPr>
                        <a:t>http://dnevnik.ru/user/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1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Городской межшкольный Интернет – проект «Галерея Памяти»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8"/>
                        </a:rPr>
                        <a:t>http://shk15.forum2x2.ru/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Автор и руководитель проекта.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8. Личный сайт учителя </a:t>
                      </a:r>
                      <a:r>
                        <a:rPr lang="ru-RU" sz="1600" u="sng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http://nsportal.ru/zolotareva-natalya-nikolaevna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9. Всероссийский проект «Гимназический союз России» (на базе МОАУГ №8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гог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Райчихинска).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731169"/>
            <a:ext cx="82809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  <a:tab pos="4140200" algn="l"/>
              </a:tabLst>
            </a:pP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частие в сетевых Интернет-проектах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005614"/>
              </p:ext>
            </p:extLst>
          </p:nvPr>
        </p:nvGraphicFramePr>
        <p:xfrm>
          <a:off x="539552" y="1628800"/>
          <a:ext cx="8064896" cy="3854049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4111778"/>
                <a:gridCol w="3161030"/>
              </a:tblGrid>
              <a:tr h="693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Название авторской программы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Документ, подтверждающий авторство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040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Дистанционный курс  «Теория и практика написания сочинения – рассуждения как вида задания повышенной сложности на ЕГЭ по русскому языку»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Решение городского экспертного совета от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10.10.2013    № 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7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2007, 2014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Факультативный курс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«Подготовка к ЕГЭ».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Решение городского экспертного совета от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15.10.2014     № 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Инновационная авторская образовательная программа внеурочной деятельности «Создай свой проект».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Решение городского экспертного совета от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15.10.2014      № 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963" y="382108"/>
            <a:ext cx="81034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аличие сертифицированных авторских (инновационных) программ и УМК.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22554"/>
              </p:ext>
            </p:extLst>
          </p:nvPr>
        </p:nvGraphicFramePr>
        <p:xfrm>
          <a:off x="539553" y="1077570"/>
          <a:ext cx="8064895" cy="55394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0484"/>
                <a:gridCol w="1461723"/>
                <a:gridCol w="3946558"/>
                <a:gridCol w="1123426"/>
                <a:gridCol w="1122704"/>
              </a:tblGrid>
              <a:tr h="572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effectLst/>
                          <a:latin typeface="Times New Roman"/>
                          <a:ea typeface="Times New Roman"/>
                        </a:rPr>
                        <a:t>Форма публикации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</a:rPr>
                        <a:t>Название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</a:rPr>
                        <a:t>Выходные данные публикации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>
                          <a:effectLst/>
                          <a:latin typeface="Times New Roman"/>
                          <a:ea typeface="Times New Roman"/>
                        </a:rPr>
                        <a:t>Результаты использования разработки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32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Печатная (методическое пособие)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Использование современных образовательных технологий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на уроках русского языка и литературы и во внеурочной деятельности с целью повышения познавательной активности обучающихся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</a:rPr>
                        <a:t>nsportal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50">
                          <a:effectLst/>
                          <a:latin typeface="Times New Roman"/>
                          <a:ea typeface="Times New Roman"/>
                        </a:rPr>
                        <a:t>ru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</a:rPr>
                        <a:t>pedsovet</a:t>
                      </a: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050">
                          <a:effectLst/>
                          <a:latin typeface="Times New Roman"/>
                          <a:ea typeface="Times New Roman"/>
                        </a:rPr>
                        <a:t>org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</a:rPr>
                        <a:t>ИМЦ гог Райчихинск, 2015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На заседаниях ШМО и ГМО отмечалось, что возросла познавательная активность учащихся при изучении русского языка и литературы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Печатная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(статья в сборнике)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От проектных задач к проектной деятельности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Благовещенск 2015</a:t>
                      </a:r>
                      <a:endParaRPr lang="ru-RU" sz="105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Повышение языковой и речевой компетентности учителя как фактор модернизации образования.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b="0" dirty="0">
                          <a:effectLst/>
                          <a:latin typeface="Times New Roman"/>
                          <a:ea typeface="Times New Roman"/>
                        </a:rPr>
                        <a:t>pedsovet.org </a:t>
                      </a:r>
                      <a:endParaRPr lang="ru-RU" sz="105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Урок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Урок - семинар по теме "Причастие"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Times New Roman"/>
                        </a:rPr>
                        <a:t>pedsovet.org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Урок  с использованием интерактивной доски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Правописание И-Ы после Ц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Урок с использованием  ЦОР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Стихотворение М.Ю. Лермонтова о войне 1812 года «Бородино».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 Тема патриотизма русского солдата в Отечественной войне 1812 года.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Подготовка школьников к написанию сочинения – рассуждения (ЕГЭ С1).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proshkolu.ru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Рефлексивно – деятельностный подход как направление работы с неуспевающим учеником.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 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Формы и методы обучения на уроках русского языка при повторении изученного материала.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Конструирование  урока с позиций формирования универсальных учебных   действий.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Мастер-класс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Театральные технологии как способ развития творчески одаренной личности.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Статья 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</a:rPr>
                        <a:t>Учитель – ключевая фигура модернизации образования.</a:t>
                      </a: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nsportal.ru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</a:rPr>
                        <a:t>Презентация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</a:rPr>
                        <a:t>Публичная презентация профессиональному и местному сообществу в рамках мероприятий ПНПО 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</a:rPr>
                        <a:t>МОАУ СОШ №15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342" marR="48342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36968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-наличие </a:t>
            </a:r>
            <a:r>
              <a:rPr lang="ru-RU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методических публикаций, отражающих систему методической работы учителя.</a:t>
            </a:r>
            <a:endParaRPr lang="ru-RU" sz="28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45274"/>
              </p:ext>
            </p:extLst>
          </p:nvPr>
        </p:nvGraphicFramePr>
        <p:xfrm>
          <a:off x="668760" y="1988841"/>
          <a:ext cx="7863680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2028059"/>
                <a:gridCol w="2216095"/>
                <a:gridCol w="3619526"/>
              </a:tblGrid>
              <a:tr h="6102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Times New Roman"/>
                          <a:ea typeface="Times New Roman"/>
                        </a:rPr>
                        <a:t>Наименование комиссии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67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2011-2012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муниципальный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Эксперт по проверке работ ГИА по литературе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2010-2014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школьный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муниципальный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Член жюри предметных олимпиад (ежегодно)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79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2013,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муниципальный</a:t>
                      </a:r>
                      <a:endParaRPr lang="ru-RU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Член ГЭК Амурской области по проведению ГИА по образовательным программам среднего общего образования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505800"/>
            <a:ext cx="78488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39750" algn="l"/>
              </a:tabLst>
            </a:pPr>
            <a:r>
              <a:rPr lang="ru-RU" sz="2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частие в деятельности экспертных комиссий, жюри разных уровней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201723"/>
              </p:ext>
            </p:extLst>
          </p:nvPr>
        </p:nvGraphicFramePr>
        <p:xfrm>
          <a:off x="539553" y="1988842"/>
          <a:ext cx="8023332" cy="4549120"/>
        </p:xfrm>
        <a:graphic>
          <a:graphicData uri="http://schemas.openxmlformats.org/drawingml/2006/table">
            <a:tbl>
              <a:tblPr firstRow="1" firstCol="1" bandRow="1"/>
              <a:tblGrid>
                <a:gridCol w="837295"/>
                <a:gridCol w="1978658"/>
                <a:gridCol w="2500864"/>
                <a:gridCol w="2706515"/>
              </a:tblGrid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</a:rPr>
                        <a:t>ФИО последователя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82395" algn="l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Место работы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МОАУ СОШ №15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МОАУ СОШ №15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МОАУ СОШ №15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МОАУ СОШ №22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83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Учителя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Интернет – сообществ, в работе которых принимаю участие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DB3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61973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</a:pPr>
            <a:r>
              <a:rPr lang="ru-RU" b="1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-наличие последователей, работающих по методической системе данного учителя или активно использующих отдельные её элементы.</a:t>
            </a:r>
            <a:endParaRPr lang="ru-RU" sz="105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4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868553"/>
              </p:ext>
            </p:extLst>
          </p:nvPr>
        </p:nvGraphicFramePr>
        <p:xfrm>
          <a:off x="539552" y="696276"/>
          <a:ext cx="8208913" cy="609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08683"/>
                <a:gridCol w="2980638"/>
                <a:gridCol w="937963"/>
                <a:gridCol w="1452106"/>
                <a:gridCol w="2129523"/>
              </a:tblGrid>
              <a:tr h="486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Тематика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часов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Подтверждающий документ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6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Особенности аттестации педагогических работников.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Сертификат № 59566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6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системы оценки качества образования.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Удостоверение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Ф-000590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Подготовка экспертов предметных комиссий ГИА (литература).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Справка № 1351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2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Подготовка экспертов предметных комиссий ГИА (русский язык).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Справка № 1456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Организация образовательного процесса в условиях перехода на ФГОС.ООО.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Удостоверение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У-71446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199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Технология работы с текстом при подготовке к ГИА и ЕГЭ как способ достижений предметных и метапредметных результатов.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Удостоверение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У-73789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9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Сочинение как форма аттестации на ЕГЭ. Организация подготовки учащихся к написанию сочинения.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Удостоверение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282400249219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2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92362"/>
              </p:ext>
            </p:extLst>
          </p:nvPr>
        </p:nvGraphicFramePr>
        <p:xfrm>
          <a:off x="755576" y="2060849"/>
          <a:ext cx="7632847" cy="2232248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173302"/>
                <a:gridCol w="1194651"/>
                <a:gridCol w="2544814"/>
              </a:tblGrid>
              <a:tr h="5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Год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Тематика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Уровень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Подтверждающий документ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2013-14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Практический семинар «Профилактика суицидального поведения в среде подростков»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Свидетельство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39362"/>
            <a:ext cx="763284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частие в обучающих профессиональных семинарах, курсах и тренингах.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провела публичную презентацию результатов своей деятельности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Где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 общешкольное родительское собрание МОАУ СОШ №15</a:t>
            </a:r>
            <a:r>
              <a:rPr lang="ru-RU" sz="3200" b="1" i="1" u="sng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протокол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№ 2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 12.02.2015 г.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Когда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12.02. 2015г.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dirty="0">
                <a:latin typeface="Times New Roman"/>
                <a:ea typeface="Times New Roman"/>
              </a:rPr>
              <a:t>По теме: </a:t>
            </a:r>
            <a:r>
              <a:rPr lang="ru-RU" b="1" i="1" u="sng" dirty="0">
                <a:latin typeface="Times New Roman"/>
                <a:ea typeface="Times New Roman"/>
              </a:rPr>
              <a:t>«Использование современных образовательных технологий с целью повышения познавательной активности обучающихся»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1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69339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u="sng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u="sng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участие</a:t>
            </a:r>
            <a:r>
              <a:rPr lang="ru-RU" b="1" i="1" u="sng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профессиональных конкурсах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697794"/>
              </p:ext>
            </p:extLst>
          </p:nvPr>
        </p:nvGraphicFramePr>
        <p:xfrm>
          <a:off x="539553" y="1700808"/>
          <a:ext cx="7913947" cy="4876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06165"/>
                <a:gridCol w="501295"/>
                <a:gridCol w="500588"/>
                <a:gridCol w="1102989"/>
                <a:gridCol w="1601455"/>
                <a:gridCol w="1601455"/>
              </a:tblGrid>
              <a:tr h="4000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</a:rPr>
                        <a:t>Наименование конкурса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Уровень участия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Успешность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Подтверждающие документы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федеральный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1. «Мой край - моя Родина (средняя и старшая школа)»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Pedolimp.ru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лауреат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http://pedolimp.ru/results.php?kid=303&amp;knum=4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200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2. Литература – это когда читатель столь же талантлив, как и писатель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дипломант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Диплом Образовательно – Издательского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цетра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«Академия» №ОИЦ-К-12/73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3. Городской конкурс профессионального мастерства «Учитель года-2013»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участие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Благодарность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3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458665"/>
              </p:ext>
            </p:extLst>
          </p:nvPr>
        </p:nvGraphicFramePr>
        <p:xfrm>
          <a:off x="755575" y="1916832"/>
          <a:ext cx="7704856" cy="33147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00781"/>
                <a:gridCol w="871901"/>
                <a:gridCol w="871901"/>
                <a:gridCol w="758708"/>
                <a:gridCol w="1869234"/>
                <a:gridCol w="1732331"/>
              </a:tblGrid>
              <a:tr h="2972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Наименование конкурса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Уровень участия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Успешность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Подтверждающие документы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86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региональный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федеральный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9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1. Конкурс лучших учителей РФ - 2008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indent="-40005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победитель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Почетная грамота Министерства образования и науки РФ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731696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 п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олучение грантов.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33957"/>
              </p:ext>
            </p:extLst>
          </p:nvPr>
        </p:nvGraphicFramePr>
        <p:xfrm>
          <a:off x="683568" y="1628800"/>
          <a:ext cx="7719174" cy="4661916"/>
        </p:xfrm>
        <a:graphic>
          <a:graphicData uri="http://schemas.openxmlformats.org/drawingml/2006/table">
            <a:tbl>
              <a:tblPr firstRow="1" firstCol="1" bandRow="1"/>
              <a:tblGrid>
                <a:gridCol w="502953"/>
                <a:gridCol w="5823706"/>
                <a:gridCol w="1392515"/>
              </a:tblGrid>
              <a:tr h="21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Почетная грамота Министерства образования и науки Амурской области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Грамота за подготовку участников городского Всероссийского конкурса юных чтецов «Живая классика»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Благодарность за подготовку участников областного конкурса детских творческих работ «Литературно-экологический портрет Дальнего Востока»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 дипломанта конкурса методических разработок уроков по литературе «Литература – это когда читатель столь же талантлив, как и писатель»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Благодарность за организацию и проведение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Всероссийской олимпиады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Диплом педагога за подготовку победителя Всероссийской дистанционной олимпиады по русскому языку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Грамота за успешную, грамотную, эффективную организацию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внеклассно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– воспитательной  работы с учащимися 6А класса, за высокие результаты по итогам школьного конкурса «Лучший класс года -2014».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Грамота за подготовку победителя областного конкурса чтецов «Искусство звучащего слова»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Почетная грамота Министерства образования и науки РФ за победу в конкурсе лучших учителей 2008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3" y="514163"/>
            <a:ext cx="806489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наличие государственных и отраслевых поощрений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МОАУ СОШ №15</a:t>
            </a:r>
            <a:br>
              <a:rPr lang="ru-RU" dirty="0" smtClean="0"/>
            </a:br>
            <a:r>
              <a:rPr lang="ru-RU" dirty="0" err="1" smtClean="0"/>
              <a:t>гог</a:t>
            </a:r>
            <a:r>
              <a:rPr lang="ru-RU" dirty="0" smtClean="0"/>
              <a:t> Райчихинск</a:t>
            </a:r>
            <a:br>
              <a:rPr lang="ru-RU" dirty="0" smtClean="0"/>
            </a:br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1080" cy="4187952"/>
          </a:xfrm>
        </p:spPr>
        <p:txBody>
          <a:bodyPr>
            <a:normAutofit/>
          </a:bodyPr>
          <a:lstStyle/>
          <a:p>
            <a:endParaRPr lang="ru-RU" sz="4400" b="1" dirty="0" smtClean="0"/>
          </a:p>
          <a:p>
            <a:endParaRPr lang="ru-RU" sz="4400" b="1" dirty="0"/>
          </a:p>
          <a:p>
            <a:endParaRPr lang="ru-RU" sz="4400" b="1" dirty="0" smtClean="0"/>
          </a:p>
          <a:p>
            <a:r>
              <a:rPr lang="ru-RU" sz="4400" b="1" dirty="0" smtClean="0"/>
              <a:t>Благодарю за внимание!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114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effectLst/>
              </a:rPr>
              <a:t>результаты педагогической деятельности за последние 3 учебных года: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- </a:t>
            </a:r>
            <a:r>
              <a:rPr lang="ru-RU" b="1" i="1" u="sng" dirty="0">
                <a:latin typeface="Times New Roman"/>
                <a:ea typeface="Times New Roman"/>
              </a:rPr>
              <a:t>учебные результаты обучающихся по русскому языку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рост качества знаний при полной успеваемости учащихся: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2011-2012 учебный год – </a:t>
            </a:r>
            <a:r>
              <a:rPr lang="ru-RU" dirty="0" smtClean="0">
                <a:latin typeface="Times New Roman"/>
                <a:ea typeface="Times New Roman"/>
              </a:rPr>
              <a:t>32</a:t>
            </a:r>
            <a:r>
              <a:rPr lang="ru-RU" b="1" dirty="0" smtClean="0">
                <a:latin typeface="Times New Roman"/>
                <a:ea typeface="Times New Roman"/>
              </a:rPr>
              <a:t>%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2012-2013 учебный год – </a:t>
            </a:r>
            <a:r>
              <a:rPr lang="ru-RU" dirty="0" smtClean="0">
                <a:latin typeface="Times New Roman"/>
                <a:ea typeface="Times New Roman"/>
              </a:rPr>
              <a:t>63,9</a:t>
            </a:r>
            <a:r>
              <a:rPr lang="ru-RU" b="1" dirty="0" smtClean="0">
                <a:latin typeface="Times New Roman"/>
                <a:ea typeface="Times New Roman"/>
              </a:rPr>
              <a:t>%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2013-2014 учебный год – </a:t>
            </a:r>
            <a:r>
              <a:rPr lang="ru-RU" dirty="0" smtClean="0">
                <a:latin typeface="Times New Roman"/>
                <a:ea typeface="Times New Roman"/>
              </a:rPr>
              <a:t>68,8</a:t>
            </a:r>
            <a:r>
              <a:rPr lang="ru-RU" b="1" dirty="0">
                <a:latin typeface="Times New Roman"/>
                <a:ea typeface="Times New Roman"/>
              </a:rPr>
              <a:t>%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- </a:t>
            </a:r>
            <a:r>
              <a:rPr lang="ru-RU" b="1" i="1" u="sng" dirty="0">
                <a:latin typeface="Times New Roman"/>
                <a:ea typeface="Times New Roman"/>
              </a:rPr>
              <a:t>учебные результаты обучающихся по литературе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рост качества знаний при полной успеваемости учащихся: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2011-2012 учебный год – </a:t>
            </a:r>
            <a:r>
              <a:rPr lang="ru-RU" dirty="0" smtClean="0">
                <a:latin typeface="Times New Roman"/>
                <a:ea typeface="Times New Roman"/>
              </a:rPr>
              <a:t>67,8</a:t>
            </a:r>
            <a:r>
              <a:rPr lang="ru-RU" b="1" dirty="0" smtClean="0">
                <a:latin typeface="Times New Roman"/>
                <a:ea typeface="Times New Roman"/>
              </a:rPr>
              <a:t>%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2012-2013 учебный год – </a:t>
            </a:r>
            <a:r>
              <a:rPr lang="ru-RU" dirty="0" smtClean="0">
                <a:latin typeface="Times New Roman"/>
                <a:ea typeface="Times New Roman"/>
              </a:rPr>
              <a:t>74,3</a:t>
            </a:r>
            <a:r>
              <a:rPr lang="ru-RU" b="1" dirty="0" smtClean="0">
                <a:latin typeface="Times New Roman"/>
                <a:ea typeface="Times New Roman"/>
              </a:rPr>
              <a:t>%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2013-2014 учебный год – </a:t>
            </a:r>
            <a:r>
              <a:rPr lang="ru-RU" dirty="0" smtClean="0">
                <a:latin typeface="Times New Roman"/>
                <a:ea typeface="Times New Roman"/>
              </a:rPr>
              <a:t>89,7</a:t>
            </a:r>
            <a:r>
              <a:rPr lang="ru-RU" b="1" dirty="0" smtClean="0">
                <a:latin typeface="Times New Roman"/>
                <a:ea typeface="Times New Roman"/>
              </a:rPr>
              <a:t>%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5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54991"/>
              </p:ext>
            </p:extLst>
          </p:nvPr>
        </p:nvGraphicFramePr>
        <p:xfrm>
          <a:off x="683570" y="2276872"/>
          <a:ext cx="7560837" cy="17327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63404"/>
                <a:gridCol w="711051"/>
                <a:gridCol w="794704"/>
                <a:gridCol w="617638"/>
                <a:gridCol w="963404"/>
                <a:gridCol w="988500"/>
                <a:gridCol w="1261068"/>
                <a:gridCol w="1261068"/>
              </a:tblGrid>
              <a:tr h="3343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Уч.год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Число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об-</a:t>
                      </a:r>
                      <a:r>
                        <a:rPr lang="ru-RU" sz="1400" i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Число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сдав-х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РФ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Амурская обл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Гог Райчихинск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</a:rPr>
                        <a:t>МОАУ СОШ №15 (11А)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9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2013-14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62,5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59,8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56,7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05138"/>
              </p:ext>
            </p:extLst>
          </p:nvPr>
        </p:nvGraphicFramePr>
        <p:xfrm>
          <a:off x="683568" y="4221088"/>
          <a:ext cx="7560840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1089341"/>
                <a:gridCol w="1116102"/>
                <a:gridCol w="2314061"/>
                <a:gridCol w="1506500"/>
                <a:gridCol w="1534836"/>
              </a:tblGrid>
              <a:tr h="672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Учебный год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учащихся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Количество учащихся, не преодолевших «порог»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Средний балл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Наивысший балл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2013-2014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          35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61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759768"/>
            <a:ext cx="78488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ЕГЭ-2014 по русскому языку в сравнении с результатами по городу, области, РФ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813284"/>
              </p:ext>
            </p:extLst>
          </p:nvPr>
        </p:nvGraphicFramePr>
        <p:xfrm>
          <a:off x="899591" y="2780929"/>
          <a:ext cx="7488834" cy="2304256"/>
        </p:xfrm>
        <a:graphic>
          <a:graphicData uri="http://schemas.openxmlformats.org/drawingml/2006/table">
            <a:tbl>
              <a:tblPr firstRow="1" firstCol="1" bandRow="1"/>
              <a:tblGrid>
                <a:gridCol w="1453141"/>
                <a:gridCol w="1453141"/>
                <a:gridCol w="2308708"/>
                <a:gridCol w="2273844"/>
              </a:tblGrid>
              <a:tr h="92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Общее число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принимающих участие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общего числа обучающихся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31,1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	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32,2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646510"/>
            <a:ext cx="69847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u="sng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результаты </a:t>
            </a:r>
            <a:r>
              <a:rPr lang="ru-RU" sz="2400" b="1" i="1" u="sng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внеурочной деятельности по предмету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инамика количества учащихся принимающих участие в предметных  олимпиадах, конкурсах разного уровня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- высокие результаты учащихся, принимающих участие в предметных  олимпиадах, конкурсах</a:t>
            </a:r>
            <a:r>
              <a:rPr lang="ru-RU" b="1" i="1" u="sng" dirty="0">
                <a:solidFill>
                  <a:srgbClr val="215868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разного уровня (количество победителей и призёров)</a:t>
            </a:r>
            <a:r>
              <a:rPr lang="ru-RU" b="1" i="1" u="sng" dirty="0">
                <a:solidFill>
                  <a:srgbClr val="215868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2011-2012 учебный год – 14 уч.;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2012-2013 учебный год – 18 уч.;</a:t>
            </a:r>
            <a:endParaRPr lang="ru-RU" dirty="0"/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dirty="0">
                <a:latin typeface="Times New Roman"/>
                <a:ea typeface="Times New Roman"/>
              </a:rPr>
              <a:t>2013-2014 учебный год – 26 уч.;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7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670649"/>
              </p:ext>
            </p:extLst>
          </p:nvPr>
        </p:nvGraphicFramePr>
        <p:xfrm>
          <a:off x="506845" y="1772816"/>
          <a:ext cx="8183562" cy="3882084"/>
        </p:xfrm>
        <a:graphic>
          <a:graphicData uri="http://schemas.openxmlformats.org/drawingml/2006/table">
            <a:tbl>
              <a:tblPr firstRow="1" firstCol="1" bandRow="1"/>
              <a:tblGrid>
                <a:gridCol w="845859"/>
                <a:gridCol w="2940337"/>
                <a:gridCol w="2940337"/>
                <a:gridCol w="1457029"/>
              </a:tblGrid>
              <a:tr h="315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Год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Кол-во уч-ся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2011- 2012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 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этап 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Всероссийской олимпиады школьников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80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2012-2013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этап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Всероссийской олимпиады школьников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– победитель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- призёр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3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2013-2014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этап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Всероссийской олимпиады школьников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чел. - призёр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6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Региональный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этап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Всероссийской олимпиады школьников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006" marR="6600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2275" y="1026332"/>
            <a:ext cx="7920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Всероссийской олимпиады школьников 	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92834"/>
              </p:ext>
            </p:extLst>
          </p:nvPr>
        </p:nvGraphicFramePr>
        <p:xfrm>
          <a:off x="548409" y="1676998"/>
          <a:ext cx="8058785" cy="4723058"/>
        </p:xfrm>
        <a:graphic>
          <a:graphicData uri="http://schemas.openxmlformats.org/drawingml/2006/table">
            <a:tbl>
              <a:tblPr firstRow="1" firstCol="1" bandRow="1"/>
              <a:tblGrid>
                <a:gridCol w="878840"/>
                <a:gridCol w="2791460"/>
                <a:gridCol w="2791460"/>
                <a:gridCol w="1597025"/>
              </a:tblGrid>
              <a:tr h="472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Год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Кол-во уч -ков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Уровень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Результат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0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</a:rPr>
                        <a:t>2011-2012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Всероссийский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Фестиваль русского языка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72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V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академические чтения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</a:rPr>
                        <a:t>2012-2013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VI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академические чтения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– 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призёр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- номинация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18076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</a:rPr>
                        <a:t>2013-2014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Региональный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XXV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областная научно-практическая конференция школьников по исследовательской работе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Участие.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Работа отмечена ректоратом ФГВОУ ВПО «БГПУ»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В 2013-2014 году на муниципальном уровне Академические чтения не проводились.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Региональный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Научно-практическая конференция БГПУ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«Человек в образовательном пространстве»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- номинация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чел. - призёр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72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Calibri"/>
                        </a:rPr>
                        <a:t>2014-2015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Международный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Учебно – методический портал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Участие (Итоги не подведены)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8409" y="753671"/>
            <a:ext cx="79840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5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Результаты участия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обучащихся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 научно-практических конференциях</a:t>
            </a:r>
          </a:p>
        </p:txBody>
      </p:sp>
    </p:spTree>
    <p:extLst>
      <p:ext uri="{BB962C8B-B14F-4D97-AF65-F5344CB8AC3E}">
        <p14:creationId xmlns:p14="http://schemas.microsoft.com/office/powerpoint/2010/main" val="22281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3166</Words>
  <Application>Microsoft Office PowerPoint</Application>
  <PresentationFormat>Экран (4:3)</PresentationFormat>
  <Paragraphs>719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Аспект</vt:lpstr>
      <vt:lpstr>Публичная презентация профессиональному и местному сообществу в рамках мероприятий ПНПО </vt:lpstr>
      <vt:lpstr>Презентация PowerPoint</vt:lpstr>
      <vt:lpstr>Презентация PowerPoint</vt:lpstr>
      <vt:lpstr>результаты педагогической деятельности за последние 3 учебных года: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МОАУ СОШ №15 гог Райчихинск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Публичная презентация профессиональному и местному сообществу в рамках мероприятий ПНПО</dc:title>
  <dc:creator>Наталья</dc:creator>
  <cp:lastModifiedBy>Наталья</cp:lastModifiedBy>
  <cp:revision>15</cp:revision>
  <dcterms:created xsi:type="dcterms:W3CDTF">2015-02-27T10:20:36Z</dcterms:created>
  <dcterms:modified xsi:type="dcterms:W3CDTF">2015-03-29T11:09:30Z</dcterms:modified>
</cp:coreProperties>
</file>