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2"/>
  </p:notesMasterIdLst>
  <p:sldIdLst>
    <p:sldId id="257" r:id="rId2"/>
    <p:sldId id="259" r:id="rId3"/>
    <p:sldId id="293" r:id="rId4"/>
    <p:sldId id="296" r:id="rId5"/>
    <p:sldId id="260" r:id="rId6"/>
    <p:sldId id="261" r:id="rId7"/>
    <p:sldId id="262" r:id="rId8"/>
    <p:sldId id="263" r:id="rId9"/>
    <p:sldId id="29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87" autoAdjust="0"/>
  </p:normalViewPr>
  <p:slideViewPr>
    <p:cSldViewPr>
      <p:cViewPr varScale="1">
        <p:scale>
          <a:sx n="59" d="100"/>
          <a:sy n="59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8F360-5614-42DA-9E85-335AC173D399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D46E7-29A7-488B-AE9C-F36483C10A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3595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899592" y="476672"/>
            <a:ext cx="692886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Верно – руки </a:t>
            </a:r>
            <a:r>
              <a:rPr lang="ru-RU" sz="4800" dirty="0">
                <a:solidFill>
                  <a:srgbClr val="FF0000"/>
                </a:solidFill>
              </a:rPr>
              <a:t>вверх, неверно – руки вниз</a:t>
            </a:r>
          </a:p>
          <a:p>
            <a:r>
              <a:rPr lang="ru-RU" sz="4800" dirty="0">
                <a:solidFill>
                  <a:srgbClr val="FF0000"/>
                </a:solidFill>
              </a:rPr>
              <a:t>55+20=75,  </a:t>
            </a:r>
          </a:p>
          <a:p>
            <a:r>
              <a:rPr lang="ru-RU" sz="4800" dirty="0" smtClean="0">
                <a:solidFill>
                  <a:srgbClr val="FF0000"/>
                </a:solidFill>
              </a:rPr>
              <a:t>4•25=80</a:t>
            </a:r>
            <a:r>
              <a:rPr lang="ru-RU" sz="4800" dirty="0">
                <a:solidFill>
                  <a:srgbClr val="FF0000"/>
                </a:solidFill>
              </a:rPr>
              <a:t>,  </a:t>
            </a:r>
          </a:p>
          <a:p>
            <a:r>
              <a:rPr lang="ru-RU" sz="4800" dirty="0">
                <a:solidFill>
                  <a:srgbClr val="FF0000"/>
                </a:solidFill>
              </a:rPr>
              <a:t>100:25 = 4,  </a:t>
            </a:r>
          </a:p>
          <a:p>
            <a:r>
              <a:rPr lang="ru-RU" sz="4800" dirty="0">
                <a:solidFill>
                  <a:srgbClr val="FF0000"/>
                </a:solidFill>
              </a:rPr>
              <a:t>60 – 22  = 58.</a:t>
            </a:r>
          </a:p>
          <a:p>
            <a:endParaRPr lang="ru-RU" sz="4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076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Рекомендации для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Учитель должен:</a:t>
            </a:r>
          </a:p>
          <a:p>
            <a:pPr lvl="0"/>
            <a:r>
              <a:rPr lang="ru-RU" dirty="0" smtClean="0"/>
              <a:t>владеть двигательной культурой и образно показывать упражнения;</a:t>
            </a:r>
          </a:p>
          <a:p>
            <a:pPr lvl="0"/>
            <a:r>
              <a:rPr lang="ru-RU" dirty="0" smtClean="0"/>
              <a:t>уметь сочетать движения с музыкальным ритмом;</a:t>
            </a:r>
          </a:p>
          <a:p>
            <a:pPr lvl="0"/>
            <a:r>
              <a:rPr lang="ru-RU" dirty="0" smtClean="0"/>
              <a:t>знать основы терминологии физических упражнений.</a:t>
            </a:r>
            <a:endParaRPr lang="ru-RU" dirty="0"/>
          </a:p>
        </p:txBody>
      </p:sp>
      <p:pic>
        <p:nvPicPr>
          <p:cNvPr id="8" name="Picture 118" descr="SUPER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708920"/>
            <a:ext cx="2020193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467544" y="785813"/>
            <a:ext cx="718177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Верно – наклон головы вниз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Неверно – наклон  назад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15+15 = 30,  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 12• 6 = 62,  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 99+ 11=110, </a:t>
            </a:r>
          </a:p>
          <a:p>
            <a:r>
              <a:rPr lang="ru-RU" sz="4000" b="1" dirty="0">
                <a:solidFill>
                  <a:srgbClr val="FF0000"/>
                </a:solidFill>
              </a:rPr>
              <a:t> 28 : 7 = 9</a:t>
            </a:r>
          </a:p>
          <a:p>
            <a:endParaRPr lang="ru-RU" sz="4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59632" y="260648"/>
            <a:ext cx="5897880" cy="5254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Закон  *об образовании*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7239000" cy="4371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В соответствии с новым Законом  каждая школа должна стать *школой здоровья*, а сохранение и укрепление здоровья обучающихся, должно стать приоритетной функцией образовательного учреждения.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9" name="Рисунок 4" descr="Описание: http://vplaksina.narod.ru/images/pic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00808"/>
            <a:ext cx="4000500" cy="4695825"/>
          </a:xfrm>
          <a:prstGeom prst="round1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050" name="Прямоугольник 16"/>
          <p:cNvSpPr>
            <a:spLocks noChangeArrowheads="1"/>
          </p:cNvSpPr>
          <p:nvPr/>
        </p:nvSpPr>
        <p:spPr bwMode="auto">
          <a:xfrm>
            <a:off x="323528" y="260648"/>
            <a:ext cx="742486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Физкультминутка - элемент современного урока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9512" y="49411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-269875" y="515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один из способов – научить детей активно отдыхать во время проведения учебных предметов.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08920"/>
            <a:ext cx="4680520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39000" cy="842352"/>
          </a:xfrm>
        </p:spPr>
        <p:txBody>
          <a:bodyPr/>
          <a:lstStyle/>
          <a:p>
            <a:r>
              <a:rPr lang="ru-RU" dirty="0" smtClean="0"/>
              <a:t>Значимость и ценность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7239000" cy="48463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является средством переключения от пассивного сидения к движению, обеспечивает подготовку школьника к работе различного характера ;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эмоциональная «встряска» учащихся, возможность «сбросить» накопившийся  груз отрицательных эмоций и переживаний.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физкультминуток :</a:t>
            </a:r>
            <a:endParaRPr lang="ru-RU" dirty="0"/>
          </a:p>
        </p:txBody>
      </p:sp>
      <p:sp>
        <p:nvSpPr>
          <p:cNvPr id="23" name="Содержимое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общего воздействия</a:t>
            </a:r>
          </a:p>
          <a:p>
            <a:pPr lvl="0"/>
            <a:r>
              <a:rPr lang="ru-RU" dirty="0" smtClean="0"/>
              <a:t>для улучшения мозгового кровообращения</a:t>
            </a:r>
          </a:p>
          <a:p>
            <a:pPr lvl="0"/>
            <a:r>
              <a:rPr lang="ru-RU" dirty="0" smtClean="0"/>
              <a:t>для снятия утомления с плечевого пояса и рук</a:t>
            </a:r>
          </a:p>
          <a:p>
            <a:pPr lvl="0"/>
            <a:r>
              <a:rPr lang="ru-RU" dirty="0" smtClean="0"/>
              <a:t>для глаз</a:t>
            </a:r>
          </a:p>
          <a:p>
            <a:pPr lvl="0"/>
            <a:r>
              <a:rPr lang="ru-RU" dirty="0" smtClean="0"/>
              <a:t>для системы дыхания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924944"/>
            <a:ext cx="72008" cy="3933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433" name="Рисунок 1" descr="Описание: http://img-fotki.yandex.ru/get/4811/kur-valentina.133/0_8df49_4fdfe352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996952"/>
            <a:ext cx="26860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Требования к организации  и проведению физкультминуток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7239000" cy="484632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 проводятся </a:t>
            </a:r>
            <a:r>
              <a:rPr lang="ru-RU" dirty="0" smtClean="0"/>
              <a:t>на начальном этапе утомления;</a:t>
            </a:r>
          </a:p>
          <a:p>
            <a:pPr lvl="0">
              <a:buNone/>
            </a:pPr>
            <a:r>
              <a:rPr lang="ru-RU" dirty="0" smtClean="0"/>
              <a:t>    упражнения должны быть занимательны, знакомы и интересны учащимся, просты в своем выполнении;</a:t>
            </a:r>
          </a:p>
          <a:p>
            <a:pPr lvl="0"/>
            <a:r>
              <a:rPr lang="ru-RU" dirty="0" smtClean="0"/>
              <a:t>комплексы упражнений должны быть разными по содержанию и форме.</a:t>
            </a:r>
          </a:p>
          <a:p>
            <a:pPr lvl="0"/>
            <a:r>
              <a:rPr lang="ru-RU" dirty="0" smtClean="0"/>
              <a:t>в физкультминутки включаются упражнения на разные группы мышц.</a:t>
            </a:r>
          </a:p>
          <a:p>
            <a:pPr lvl="0"/>
            <a:r>
              <a:rPr lang="ru-RU" dirty="0" smtClean="0"/>
              <a:t>продолжительность выполнения 1,5-2 минуты.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Описание: http://www.sportykid.ru/images/fiz-min2.gif"/>
          <p:cNvPicPr>
            <a:picLocks noChangeAspect="1" noChangeArrowheads="1"/>
          </p:cNvPicPr>
          <p:nvPr/>
        </p:nvPicPr>
        <p:blipFill>
          <a:blip r:embed="rId2" cstate="print"/>
          <a:srcRect b="61798"/>
          <a:stretch>
            <a:fillRect/>
          </a:stretch>
        </p:blipFill>
        <p:spPr bwMode="auto">
          <a:xfrm>
            <a:off x="4788024" y="3573016"/>
            <a:ext cx="3024336" cy="234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395536" y="1074410"/>
            <a:ext cx="7239000" cy="4846320"/>
          </a:xfrm>
        </p:spPr>
        <p:txBody>
          <a:bodyPr/>
          <a:lstStyle/>
          <a:p>
            <a:r>
              <a:rPr lang="ru-RU" dirty="0" smtClean="0"/>
              <a:t>Во время проведения физкультминуток учащиеся могут сидеть за партой или стоять около ее, находиться у классной доски или в проходах между партами, стоять в кругу, врассыпную, в парах, тройках, в группах.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4.6|3.3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2.8|2.7|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502</TotalTime>
  <Words>281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Слайд 2</vt:lpstr>
      <vt:lpstr>Закон  *об образовании*</vt:lpstr>
      <vt:lpstr>Слайд 4</vt:lpstr>
      <vt:lpstr>Физкультминутка</vt:lpstr>
      <vt:lpstr>Значимость и ценность </vt:lpstr>
      <vt:lpstr>Классификация физкультминуток :</vt:lpstr>
      <vt:lpstr>Требования к организации  и проведению физкультминуток</vt:lpstr>
      <vt:lpstr>Слайд 9</vt:lpstr>
      <vt:lpstr>Рекомендации для учителя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yov</cp:lastModifiedBy>
  <cp:revision>81</cp:revision>
  <dcterms:modified xsi:type="dcterms:W3CDTF">2015-03-29T17:20:33Z</dcterms:modified>
</cp:coreProperties>
</file>