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16T10:10:30.312" idx="1">
    <p:pos x="5386" y="1037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16T10:10:30.312" idx="2">
    <p:pos x="5386" y="1037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5C20-FD82-44F8-8C57-9CFE35124345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D873B-2610-4501-8B54-4848B0D14F9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D873B-2610-4501-8B54-4848B0D14F9D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D873B-2610-4501-8B54-4848B0D14F9D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076A4-B25A-4D60-9FB2-5E3F6998132D}" type="datetimeFigureOut">
              <a:rPr lang="ru-RU" smtClean="0"/>
              <a:t>16.05.2014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B0CC-45E3-47B2-8F4E-B575D706AE9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428736"/>
            <a:ext cx="6400800" cy="3967178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Повторение. </a:t>
            </a:r>
          </a:p>
          <a:p>
            <a:r>
              <a:rPr lang="ru-RU" sz="6600" b="1" i="1" dirty="0" smtClean="0">
                <a:solidFill>
                  <a:srgbClr val="FF0000"/>
                </a:solidFill>
              </a:rPr>
              <a:t>Орфография.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Язык – это история народа. Язык – это путь цивилизации и культуры. Поэтому-то изучение и сбережение русского языка не является праздным занятием от нечего делать, но насущной необходимостью.</a:t>
            </a:r>
          </a:p>
          <a:p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                                        А. И. Куприн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     </a:t>
            </a:r>
            <a:r>
              <a:rPr lang="ru-RU" sz="2800" b="1" i="1" dirty="0" smtClean="0">
                <a:solidFill>
                  <a:srgbClr val="FF0000"/>
                </a:solidFill>
              </a:rPr>
              <a:t>Если чиловек  некогда не </a:t>
            </a:r>
            <a:r>
              <a:rPr lang="ru-RU" sz="2800" b="1" i="1" dirty="0" smtClean="0">
                <a:solidFill>
                  <a:srgbClr val="FF0000"/>
                </a:solidFill>
              </a:rPr>
              <a:t>разкрывал</a:t>
            </a:r>
            <a:r>
              <a:rPr lang="ru-RU" sz="2800" b="1" i="1" dirty="0" smtClean="0">
                <a:solidFill>
                  <a:srgbClr val="FF0000"/>
                </a:solidFill>
              </a:rPr>
              <a:t> хороших книг, волновавших </a:t>
            </a:r>
            <a:r>
              <a:rPr lang="ru-RU" sz="2800" b="1" i="1" dirty="0" smtClean="0">
                <a:solidFill>
                  <a:srgbClr val="FF0000"/>
                </a:solidFill>
              </a:rPr>
              <a:t>серца</a:t>
            </a:r>
            <a:r>
              <a:rPr lang="ru-RU" sz="2800" b="1" i="1" dirty="0" smtClean="0">
                <a:solidFill>
                  <a:srgbClr val="FF0000"/>
                </a:solidFill>
              </a:rPr>
              <a:t> и умы </a:t>
            </a:r>
            <a:r>
              <a:rPr lang="ru-RU" sz="2800" b="1" i="1" dirty="0" smtClean="0">
                <a:solidFill>
                  <a:srgbClr val="FF0000"/>
                </a:solidFill>
              </a:rPr>
              <a:t>милионов</a:t>
            </a:r>
            <a:r>
              <a:rPr lang="ru-RU" sz="2800" b="1" i="1" dirty="0" smtClean="0">
                <a:solidFill>
                  <a:srgbClr val="FF0000"/>
                </a:solidFill>
              </a:rPr>
              <a:t> людей, не запомнил хотя бы </a:t>
            </a:r>
            <a:r>
              <a:rPr lang="ru-RU" sz="2800" b="1" i="1" dirty="0" smtClean="0">
                <a:solidFill>
                  <a:srgbClr val="FF0000"/>
                </a:solidFill>
              </a:rPr>
              <a:t>дисятка</a:t>
            </a:r>
            <a:r>
              <a:rPr lang="ru-RU" sz="2800" b="1" i="1" dirty="0" smtClean="0">
                <a:solidFill>
                  <a:srgbClr val="FF0000"/>
                </a:solidFill>
              </a:rPr>
              <a:t> – другого строк любимого поэта или вообще такового не имеет, он </a:t>
            </a:r>
            <a:r>
              <a:rPr lang="ru-RU" sz="2800" b="1" i="1" dirty="0" smtClean="0">
                <a:solidFill>
                  <a:srgbClr val="FF0000"/>
                </a:solidFill>
              </a:rPr>
              <a:t>обричён</a:t>
            </a:r>
            <a:r>
              <a:rPr lang="ru-RU" sz="2800" b="1" i="1" dirty="0" smtClean="0">
                <a:solidFill>
                  <a:srgbClr val="FF0000"/>
                </a:solidFill>
              </a:rPr>
              <a:t> на духовную </a:t>
            </a:r>
            <a:r>
              <a:rPr lang="ru-RU" sz="2800" b="1" i="1" dirty="0" smtClean="0">
                <a:solidFill>
                  <a:srgbClr val="FF0000"/>
                </a:solidFill>
              </a:rPr>
              <a:t>нещету</a:t>
            </a:r>
            <a:r>
              <a:rPr lang="ru-RU" sz="2800" b="1" i="1" dirty="0" smtClean="0">
                <a:solidFill>
                  <a:srgbClr val="FF0000"/>
                </a:solidFill>
              </a:rPr>
              <a:t>, он </a:t>
            </a:r>
            <a:r>
              <a:rPr lang="ru-RU" sz="2800" b="1" i="1" dirty="0" smtClean="0">
                <a:solidFill>
                  <a:srgbClr val="FF0000"/>
                </a:solidFill>
              </a:rPr>
              <a:t>жывёт</a:t>
            </a:r>
            <a:r>
              <a:rPr lang="ru-RU" sz="2800" b="1" i="1" dirty="0" smtClean="0">
                <a:solidFill>
                  <a:srgbClr val="FF0000"/>
                </a:solidFill>
              </a:rPr>
              <a:t> в пол сердца, лишив себя огромной доли радостей, которыми </a:t>
            </a:r>
            <a:r>
              <a:rPr lang="ru-RU" sz="2800" b="1" i="1" dirty="0" smtClean="0">
                <a:solidFill>
                  <a:srgbClr val="FF0000"/>
                </a:solidFill>
              </a:rPr>
              <a:t>наслождается</a:t>
            </a:r>
            <a:r>
              <a:rPr lang="ru-RU" sz="2800" b="1" i="1" dirty="0" smtClean="0">
                <a:solidFill>
                  <a:srgbClr val="FF0000"/>
                </a:solidFill>
              </a:rPr>
              <a:t>  человек, общающийся с миром </a:t>
            </a:r>
            <a:r>
              <a:rPr lang="ru-RU" sz="2800" b="1" i="1" dirty="0" smtClean="0">
                <a:solidFill>
                  <a:srgbClr val="FF0000"/>
                </a:solidFill>
              </a:rPr>
              <a:t>прикрасного</a:t>
            </a:r>
            <a:r>
              <a:rPr lang="ru-RU" sz="2800" b="1" i="1" dirty="0" smtClean="0">
                <a:solidFill>
                  <a:srgbClr val="FF0000"/>
                </a:solidFill>
              </a:rPr>
              <a:t>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     </a:t>
            </a:r>
            <a:r>
              <a:rPr lang="ru-RU" sz="2800" b="1" i="1" dirty="0" smtClean="0">
                <a:solidFill>
                  <a:srgbClr val="FF0000"/>
                </a:solidFill>
              </a:rPr>
              <a:t>Если ч</a:t>
            </a:r>
            <a:r>
              <a:rPr lang="ru-RU" sz="2800" b="1" i="1" dirty="0" smtClean="0">
                <a:solidFill>
                  <a:srgbClr val="92D050"/>
                </a:solidFill>
              </a:rPr>
              <a:t>е</a:t>
            </a:r>
            <a:r>
              <a:rPr lang="ru-RU" sz="2800" b="1" i="1" dirty="0" smtClean="0">
                <a:solidFill>
                  <a:srgbClr val="FF0000"/>
                </a:solidFill>
              </a:rPr>
              <a:t>ловек  н</a:t>
            </a:r>
            <a:r>
              <a:rPr lang="ru-RU" sz="2800" b="1" i="1" dirty="0" smtClean="0">
                <a:solidFill>
                  <a:srgbClr val="92D050"/>
                </a:solidFill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</a:rPr>
              <a:t>когда не ра</a:t>
            </a:r>
            <a:r>
              <a:rPr lang="ru-RU" sz="2800" b="1" i="1" dirty="0" smtClean="0">
                <a:solidFill>
                  <a:srgbClr val="92D050"/>
                </a:solidFill>
              </a:rPr>
              <a:t>с</a:t>
            </a:r>
            <a:r>
              <a:rPr lang="ru-RU" sz="2800" b="1" i="1" dirty="0" smtClean="0">
                <a:solidFill>
                  <a:srgbClr val="FF0000"/>
                </a:solidFill>
              </a:rPr>
              <a:t>крывал хороших книг, волновавших сер</a:t>
            </a:r>
            <a:r>
              <a:rPr lang="ru-RU" sz="2800" b="1" i="1" dirty="0" smtClean="0">
                <a:solidFill>
                  <a:srgbClr val="92D050"/>
                </a:solidFill>
              </a:rPr>
              <a:t>д</a:t>
            </a:r>
            <a:r>
              <a:rPr lang="ru-RU" sz="2800" b="1" i="1" dirty="0" smtClean="0">
                <a:solidFill>
                  <a:srgbClr val="FF0000"/>
                </a:solidFill>
              </a:rPr>
              <a:t>ца и умы мил</a:t>
            </a:r>
            <a:r>
              <a:rPr lang="ru-RU" sz="2800" b="1" i="1" dirty="0" smtClean="0">
                <a:solidFill>
                  <a:srgbClr val="92D050"/>
                </a:solidFill>
              </a:rPr>
              <a:t>л</a:t>
            </a:r>
            <a:r>
              <a:rPr lang="ru-RU" sz="2800" b="1" i="1" dirty="0" smtClean="0">
                <a:solidFill>
                  <a:srgbClr val="FF0000"/>
                </a:solidFill>
              </a:rPr>
              <a:t>ионов людей, не запомнил хотя бы д</a:t>
            </a:r>
            <a:r>
              <a:rPr lang="ru-RU" sz="2800" b="1" i="1" dirty="0" smtClean="0">
                <a:solidFill>
                  <a:srgbClr val="92D050"/>
                </a:solidFill>
              </a:rPr>
              <a:t>е</a:t>
            </a:r>
            <a:r>
              <a:rPr lang="ru-RU" sz="2800" b="1" i="1" dirty="0" smtClean="0">
                <a:solidFill>
                  <a:srgbClr val="FF0000"/>
                </a:solidFill>
              </a:rPr>
              <a:t>сятка – другого строк любимого поэта или вообще такового не имеет, он обр</a:t>
            </a:r>
            <a:r>
              <a:rPr lang="ru-RU" sz="2800" b="1" i="1" dirty="0" smtClean="0">
                <a:solidFill>
                  <a:srgbClr val="92D050"/>
                </a:solidFill>
              </a:rPr>
              <a:t>е</a:t>
            </a:r>
            <a:r>
              <a:rPr lang="ru-RU" sz="2800" b="1" i="1" dirty="0" smtClean="0">
                <a:solidFill>
                  <a:srgbClr val="FF0000"/>
                </a:solidFill>
              </a:rPr>
              <a:t>чён на духовную н</a:t>
            </a:r>
            <a:r>
              <a:rPr lang="ru-RU" sz="2800" b="1" i="1" dirty="0" smtClean="0">
                <a:solidFill>
                  <a:srgbClr val="92D050"/>
                </a:solidFill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</a:rPr>
              <a:t>щету, он ж</a:t>
            </a:r>
            <a:r>
              <a:rPr lang="ru-RU" sz="2800" b="1" i="1" dirty="0" smtClean="0">
                <a:solidFill>
                  <a:srgbClr val="92D050"/>
                </a:solidFill>
              </a:rPr>
              <a:t>и</a:t>
            </a:r>
            <a:r>
              <a:rPr lang="ru-RU" sz="2800" b="1" i="1" dirty="0" smtClean="0">
                <a:solidFill>
                  <a:srgbClr val="FF0000"/>
                </a:solidFill>
              </a:rPr>
              <a:t>вёт </a:t>
            </a:r>
            <a:r>
              <a:rPr lang="ru-RU" sz="2800" b="1" i="1" dirty="0" smtClean="0">
                <a:solidFill>
                  <a:srgbClr val="92D050"/>
                </a:solidFill>
              </a:rPr>
              <a:t>вполсердца</a:t>
            </a:r>
            <a:r>
              <a:rPr lang="ru-RU" sz="2800" b="1" i="1" dirty="0" smtClean="0">
                <a:solidFill>
                  <a:srgbClr val="FF0000"/>
                </a:solidFill>
              </a:rPr>
              <a:t>, лишив себя огромной доли радостей, которыми насл</a:t>
            </a:r>
            <a:r>
              <a:rPr lang="ru-RU" sz="2800" b="1" i="1" dirty="0" smtClean="0">
                <a:solidFill>
                  <a:srgbClr val="92D050"/>
                </a:solidFill>
              </a:rPr>
              <a:t>а</a:t>
            </a:r>
            <a:r>
              <a:rPr lang="ru-RU" sz="2800" b="1" i="1" dirty="0" smtClean="0">
                <a:solidFill>
                  <a:srgbClr val="FF0000"/>
                </a:solidFill>
              </a:rPr>
              <a:t>ждается  человек, общающийся с миром пр</a:t>
            </a:r>
            <a:r>
              <a:rPr lang="ru-RU" sz="2800" b="1" i="1" dirty="0" smtClean="0">
                <a:solidFill>
                  <a:srgbClr val="92D050"/>
                </a:solidFill>
              </a:rPr>
              <a:t>е</a:t>
            </a:r>
            <a:r>
              <a:rPr lang="ru-RU" sz="2800" b="1" i="1" dirty="0" smtClean="0">
                <a:solidFill>
                  <a:srgbClr val="FF0000"/>
                </a:solidFill>
              </a:rPr>
              <a:t>красного.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 smtClean="0"/>
              <a:t>      Проб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жать, посм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треть, прич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сать, 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лковать, заб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леть, поб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лить, закр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чать, потр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сти, зат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нуть.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Грус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мес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лес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совес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ливый, доблес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страс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ный, завис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ливый, чес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ный.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«крестики – нолики»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71736" y="1643050"/>
          <a:ext cx="3714776" cy="4316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132"/>
                <a:gridCol w="928694"/>
                <a:gridCol w="928694"/>
                <a:gridCol w="857256"/>
              </a:tblGrid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1                  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316372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69464" y="1571612"/>
          <a:ext cx="3502734" cy="997852"/>
        </p:xfrm>
        <a:graphic>
          <a:graphicData uri="http://schemas.openxmlformats.org/drawingml/2006/table">
            <a:tbl>
              <a:tblPr/>
              <a:tblGrid>
                <a:gridCol w="3502734"/>
              </a:tblGrid>
              <a:tr h="9978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69464" y="2569464"/>
          <a:ext cx="3502734" cy="877824"/>
        </p:xfrm>
        <a:graphic>
          <a:graphicData uri="http://schemas.openxmlformats.org/drawingml/2006/table">
            <a:tbl>
              <a:tblPr/>
              <a:tblGrid>
                <a:gridCol w="3502734"/>
              </a:tblGrid>
              <a:tr h="87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69464" y="3429000"/>
          <a:ext cx="3502734" cy="804672"/>
        </p:xfrm>
        <a:graphic>
          <a:graphicData uri="http://schemas.openxmlformats.org/drawingml/2006/table">
            <a:tbl>
              <a:tblPr/>
              <a:tblGrid>
                <a:gridCol w="3502734"/>
              </a:tblGrid>
              <a:tr h="804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71736" y="4242816"/>
          <a:ext cx="3500462" cy="1043572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10435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337560" y="1571612"/>
          <a:ext cx="859536" cy="3713620"/>
        </p:xfrm>
        <a:graphic>
          <a:graphicData uri="http://schemas.openxmlformats.org/drawingml/2006/table">
            <a:tbl>
              <a:tblPr/>
              <a:tblGrid>
                <a:gridCol w="859536"/>
              </a:tblGrid>
              <a:tr h="37136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120640" y="1571612"/>
          <a:ext cx="950976" cy="3704476"/>
        </p:xfrm>
        <a:graphic>
          <a:graphicData uri="http://schemas.openxmlformats.org/drawingml/2006/table">
            <a:tbl>
              <a:tblPr/>
              <a:tblGrid>
                <a:gridCol w="950976"/>
              </a:tblGrid>
              <a:tr h="37044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Разд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уб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ру, ст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реть, нат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соб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ру, выст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лать, зап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отп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реть, ум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реть, зам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отт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выб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ру, отп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рать, нат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реть, зам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р, отм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рать.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Распределительный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Не   </a:t>
            </a:r>
            <a:r>
              <a:rPr lang="ru-RU" sz="3600" dirty="0" smtClean="0"/>
              <a:t> </a:t>
            </a:r>
            <a:r>
              <a:rPr lang="ru-RU" sz="2400" dirty="0" smtClean="0"/>
              <a:t>                                                                   </a:t>
            </a:r>
            <a:r>
              <a:rPr lang="ru-RU" sz="3600" b="1" dirty="0" smtClean="0">
                <a:solidFill>
                  <a:srgbClr val="92D050"/>
                </a:solidFill>
              </a:rPr>
              <a:t>Ни</a:t>
            </a:r>
          </a:p>
          <a:p>
            <a:endParaRPr lang="ru-RU" sz="2000" b="1" dirty="0" smtClean="0">
              <a:solidFill>
                <a:srgbClr val="92D050"/>
              </a:solidFill>
            </a:endParaRPr>
          </a:p>
          <a:p>
            <a:r>
              <a:rPr lang="ru-RU" sz="2800" dirty="0" smtClean="0"/>
              <a:t>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когда                                                  н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чем</a:t>
            </a:r>
          </a:p>
          <a:p>
            <a:r>
              <a:rPr lang="ru-RU" sz="2800" dirty="0" smtClean="0"/>
              <a:t>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где                                                       н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кто</a:t>
            </a:r>
          </a:p>
          <a:p>
            <a:r>
              <a:rPr lang="ru-RU" sz="2800" dirty="0" smtClean="0"/>
              <a:t>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чего                                                     н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 в чём</a:t>
            </a:r>
          </a:p>
          <a:p>
            <a:r>
              <a:rPr lang="ru-RU" sz="2800" dirty="0"/>
              <a:t>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с кем                                                  н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когда</a:t>
            </a:r>
          </a:p>
          <a:p>
            <a:r>
              <a:rPr lang="ru-RU" sz="2800" dirty="0"/>
              <a:t>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что                                                       н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сколько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          </a:t>
            </a:r>
            <a:r>
              <a:rPr lang="en-US" b="1" dirty="0" smtClean="0">
                <a:solidFill>
                  <a:srgbClr val="92D050"/>
                </a:solidFill>
              </a:rPr>
              <a:t>I. </a:t>
            </a:r>
            <a:r>
              <a:rPr lang="ru-RU" b="1" dirty="0" smtClean="0">
                <a:solidFill>
                  <a:srgbClr val="92D050"/>
                </a:solidFill>
              </a:rPr>
              <a:t>Буква И пишется в словах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                    1)  , 2) , 4) , 5).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          </a:t>
            </a:r>
            <a:r>
              <a:rPr lang="en-US" b="1" dirty="0" smtClean="0">
                <a:solidFill>
                  <a:srgbClr val="92D050"/>
                </a:solidFill>
              </a:rPr>
              <a:t>II. </a:t>
            </a:r>
            <a:r>
              <a:rPr lang="ru-RU" b="1" dirty="0" smtClean="0">
                <a:solidFill>
                  <a:srgbClr val="92D050"/>
                </a:solidFill>
              </a:rPr>
              <a:t>Буква Ы пишется в словах:</a:t>
            </a:r>
          </a:p>
          <a:p>
            <a:r>
              <a:rPr lang="ru-RU" b="1" dirty="0" smtClean="0"/>
              <a:t>                    1) , 2) , 5).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          </a:t>
            </a:r>
            <a:r>
              <a:rPr lang="en-US" b="1" dirty="0" smtClean="0">
                <a:solidFill>
                  <a:srgbClr val="92D050"/>
                </a:solidFill>
              </a:rPr>
              <a:t>III.</a:t>
            </a:r>
            <a:r>
              <a:rPr lang="ru-RU" b="1" dirty="0" smtClean="0">
                <a:solidFill>
                  <a:srgbClr val="92D050"/>
                </a:solidFill>
              </a:rPr>
              <a:t> Буква И пишется в словах:</a:t>
            </a:r>
          </a:p>
          <a:p>
            <a:r>
              <a:rPr lang="ru-RU" b="1" dirty="0" smtClean="0"/>
              <a:t>                    1) , 2), 5).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94EFE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344</Words>
  <Application>Microsoft Office PowerPoint</Application>
  <PresentationFormat>Экран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Найди ошибку</vt:lpstr>
      <vt:lpstr>Слайд 4</vt:lpstr>
      <vt:lpstr>Слайд 5</vt:lpstr>
      <vt:lpstr>«крестики – нолики»</vt:lpstr>
      <vt:lpstr>Слайд 7</vt:lpstr>
      <vt:lpstr>Распределительный диктант</vt:lpstr>
      <vt:lpstr>Тест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2014-05-16T05:56:22Z</dcterms:created>
  <dcterms:modified xsi:type="dcterms:W3CDTF">2014-05-16T07:01:53Z</dcterms:modified>
</cp:coreProperties>
</file>