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FF9FD-1898-4B46-AB2C-DE1AB203C83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5F7D8-A2D2-46F9-B8CB-74D5A03B10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0420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63AE97-A933-4E4B-9584-BA10722C2A45}" type="slidenum">
              <a:rPr lang="ru-RU" sz="1200" b="0">
                <a:latin typeface="Arial" charset="0"/>
              </a:rPr>
              <a:pPr algn="r"/>
              <a:t>1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9636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36A155-4E65-4DE2-BA48-3A4DA0E39127}" type="slidenum">
              <a:rPr lang="ru-RU" sz="1200" b="0">
                <a:latin typeface="Arial" charset="0"/>
              </a:rPr>
              <a:pPr algn="r"/>
              <a:t>10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44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AF12CC-FFBF-45FE-913A-FDA148EF9727}" type="slidenum">
              <a:rPr lang="ru-RU" sz="1200" b="0">
                <a:latin typeface="Arial" charset="0"/>
              </a:rPr>
              <a:pPr algn="r"/>
              <a:t>2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2468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82CD9E-FFB5-4567-8EBA-DF4D7399E229}" type="slidenum">
              <a:rPr lang="ru-RU" sz="1200" b="0">
                <a:latin typeface="Arial" charset="0"/>
              </a:rPr>
              <a:pPr algn="r"/>
              <a:t>3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3492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B1A48C-D89B-450A-A59D-CCE59C492CBE}" type="slidenum">
              <a:rPr lang="ru-RU" sz="1200" b="0">
                <a:latin typeface="Arial" charset="0"/>
              </a:rPr>
              <a:pPr algn="r"/>
              <a:t>4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4516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87FAF3-E9E9-4B32-859E-9E46DDE0F8CD}" type="slidenum">
              <a:rPr lang="ru-RU" sz="1200" b="0">
                <a:latin typeface="Arial" charset="0"/>
              </a:rPr>
              <a:pPr algn="r"/>
              <a:t>5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0FB9EA-6F23-468A-B8C5-D94ED7962F28}" type="slidenum">
              <a:rPr lang="ru-RU" sz="1200" b="0">
                <a:latin typeface="Arial" charset="0"/>
              </a:rPr>
              <a:pPr algn="r"/>
              <a:t>6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6564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CDB81A-D8ED-4069-B8E3-B7A8521DC4FE}" type="slidenum">
              <a:rPr lang="ru-RU" sz="1200" b="0">
                <a:latin typeface="Arial" charset="0"/>
              </a:rPr>
              <a:pPr algn="r"/>
              <a:t>7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7588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563D91-0E43-46B4-B6A7-5016CEA6941D}" type="slidenum">
              <a:rPr lang="ru-RU" sz="1200" b="0">
                <a:latin typeface="Arial" charset="0"/>
              </a:rPr>
              <a:pPr algn="r"/>
              <a:t>8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8612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FA8BCF-CDA7-4AE0-AC35-07AA2383A568}" type="slidenum">
              <a:rPr lang="ru-RU" sz="1200" b="0">
                <a:latin typeface="Arial" charset="0"/>
              </a:rPr>
              <a:pPr algn="r"/>
              <a:t>9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8293C-DDD0-4DC3-8619-3E9AEFEF679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3BD96AF-4EE6-40BA-A269-FCBD4DB2CCDA}" type="slidenum">
              <a:rPr lang="ru-RU" sz="1400" b="0">
                <a:latin typeface="+mn-lt"/>
              </a:rPr>
              <a:pPr algn="r">
                <a:defRPr/>
              </a:pPr>
              <a:t>1</a:t>
            </a:fld>
            <a:endParaRPr lang="ru-RU" sz="1400" b="0">
              <a:latin typeface="+mn-lt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государственный образовательный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 общего образования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350" y="47244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800" i="1" smtClean="0">
                <a:latin typeface="Tahoma" pitchFamily="34" charset="0"/>
              </a:rPr>
              <a:t/>
            </a:r>
            <a:br>
              <a:rPr lang="ru-RU" sz="2800" i="1" smtClean="0">
                <a:latin typeface="Tahoma" pitchFamily="34" charset="0"/>
              </a:rPr>
            </a:br>
            <a:r>
              <a:rPr lang="ru-RU" sz="2400" i="1" smtClean="0">
                <a:latin typeface="Tahoma" pitchFamily="34" charset="0"/>
              </a:rPr>
              <a:t>Александр Кондаков</a:t>
            </a:r>
          </a:p>
          <a:p>
            <a:pPr marL="0" indent="0" algn="ctr" eaLnBrk="1" hangingPunct="1">
              <a:buFontTx/>
              <a:buNone/>
            </a:pPr>
            <a:endParaRPr lang="ru-RU" sz="2000" i="1" smtClean="0">
              <a:latin typeface="Tahoma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sz="1600" smtClean="0"/>
              <a:t>г. Москва, 2010</a:t>
            </a:r>
          </a:p>
          <a:p>
            <a:pPr marL="0" indent="0" algn="ctr" eaLnBrk="1" hangingPunct="1">
              <a:buFontTx/>
              <a:buNone/>
            </a:pPr>
            <a:endParaRPr lang="ru-RU" sz="2000" i="1" smtClean="0">
              <a:latin typeface="Tahoma" pitchFamily="34" charset="0"/>
            </a:endParaRPr>
          </a:p>
        </p:txBody>
      </p:sp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0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FC745-2DAA-4785-BF9F-7D0056B22E2E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C9C52FE-9A7E-4ECB-BCE8-58E825208607}" type="slidenum">
              <a:rPr lang="ru-RU" sz="1400" b="0">
                <a:latin typeface="+mn-lt"/>
              </a:rPr>
              <a:pPr algn="r">
                <a:defRPr/>
              </a:pPr>
              <a:t>10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12A40DE-51F3-42A4-87FC-61992C9EC26F}" type="slidenum">
              <a:rPr lang="ru-RU" sz="1400" b="0">
                <a:latin typeface="+mn-lt"/>
              </a:rPr>
              <a:pPr algn="r">
                <a:defRPr/>
              </a:pPr>
              <a:t>10</a:t>
            </a:fld>
            <a:endParaRPr lang="ru-RU" sz="1400" b="0">
              <a:latin typeface="+mn-lt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ru-RU" sz="3600" smtClean="0">
                <a:solidFill>
                  <a:srgbClr val="FF3300"/>
                </a:solidFill>
              </a:rPr>
              <a:t>Человек ХХ</a:t>
            </a:r>
            <a:r>
              <a:rPr lang="en-US" sz="3600" smtClean="0">
                <a:solidFill>
                  <a:srgbClr val="FF3300"/>
                </a:solidFill>
              </a:rPr>
              <a:t>I </a:t>
            </a:r>
            <a:r>
              <a:rPr lang="ru-RU" sz="3600" smtClean="0">
                <a:solidFill>
                  <a:srgbClr val="FF3300"/>
                </a:solidFill>
              </a:rPr>
              <a:t>века</a:t>
            </a:r>
            <a:r>
              <a:rPr lang="ru-RU" sz="4000" smtClean="0">
                <a:latin typeface="Tahoma" pitchFamily="34" charset="0"/>
              </a:rPr>
              <a:t> </a:t>
            </a:r>
            <a:br>
              <a:rPr lang="ru-RU" sz="4000" smtClean="0">
                <a:latin typeface="Tahoma" pitchFamily="34" charset="0"/>
              </a:rPr>
            </a:br>
            <a:endParaRPr lang="ru-RU" sz="36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 marL="609600" indent="-428625" eaLnBrk="1" hangingPunct="1"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Ориентированность на знания и использование новых технологий.</a:t>
            </a:r>
          </a:p>
          <a:p>
            <a:pPr marL="609600" indent="-428625" eaLnBrk="1" hangingPunct="1"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Активное стремление расширить жизненный горизонт.</a:t>
            </a:r>
          </a:p>
          <a:p>
            <a:pPr marL="609600" indent="-428625" eaLnBrk="1" hangingPunct="1"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Установка на рациональное использование  своего времени и проектирование  своего будущего.</a:t>
            </a:r>
          </a:p>
          <a:p>
            <a:pPr marL="609600" indent="-428625" eaLnBrk="1" hangingPunct="1"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Активное финансовое поведение.</a:t>
            </a:r>
          </a:p>
          <a:p>
            <a:pPr marL="609600" indent="-428625" eaLnBrk="1" hangingPunct="1"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Здоровый и безопасный образ жизни.</a:t>
            </a:r>
          </a:p>
          <a:p>
            <a:pPr marL="609600" indent="-428625" eaLnBrk="1" hangingPunct="1">
              <a:buFont typeface="Wingdings" pitchFamily="2" charset="2"/>
              <a:buChar char="Ø"/>
            </a:pPr>
            <a:r>
              <a:rPr lang="ru-RU" sz="2400" smtClean="0">
                <a:latin typeface="Tahoma" pitchFamily="34" charset="0"/>
              </a:rPr>
              <a:t>Эффективное социальное сотрудничество в условиях глобализации.</a:t>
            </a:r>
          </a:p>
          <a:p>
            <a:pPr marL="609600" indent="-428625" eaLnBrk="1" hangingPunct="1">
              <a:buFontTx/>
              <a:buNone/>
            </a:pPr>
            <a:endParaRPr lang="ru-RU" sz="2400" smtClean="0">
              <a:latin typeface="Tahoma" pitchFamily="34" charset="0"/>
            </a:endParaRPr>
          </a:p>
          <a:p>
            <a:pPr marL="609600" indent="-428625" eaLnBrk="1" hangingPunct="1">
              <a:buFontTx/>
              <a:buNone/>
            </a:pPr>
            <a:endParaRPr lang="ru-RU" smtClean="0">
              <a:latin typeface="Tahoma" pitchFamily="34" charset="0"/>
            </a:endParaRPr>
          </a:p>
          <a:p>
            <a:pPr marL="609600" indent="-428625" eaLnBrk="1" hangingPunct="1">
              <a:buFont typeface="Wingdings" pitchFamily="2" charset="2"/>
              <a:buChar char="Ø"/>
            </a:pPr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E78F8-CC51-4C4B-995D-E8D5B200611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7C24855-2EE0-4492-9FB5-BBB5B48BE097}" type="slidenum">
              <a:rPr lang="ru-RU" sz="1400" b="0">
                <a:latin typeface="+mn-lt"/>
              </a:rPr>
              <a:pPr algn="r">
                <a:defRPr/>
              </a:pPr>
              <a:t>2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2C83A43-35FB-4C7D-BAE2-CE697FB0D648}" type="slidenum">
              <a:rPr lang="ru-RU" sz="1400" b="0">
                <a:latin typeface="+mn-lt"/>
              </a:rPr>
              <a:pPr algn="r">
                <a:defRPr/>
              </a:pPr>
              <a:t>2</a:t>
            </a:fld>
            <a:endParaRPr lang="ru-RU" sz="1400" b="0">
              <a:latin typeface="+mn-lt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3600" smtClean="0">
                <a:solidFill>
                  <a:srgbClr val="EE2D00"/>
                </a:solidFill>
              </a:rPr>
              <a:t>Образование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Важнейшая социальная деятельность общества</a:t>
            </a:r>
            <a:endParaRPr lang="ru-RU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Системообразующий ресурс социально-экономического и политического развития государства, социокультурной модернизации российского гражданского общества</a:t>
            </a:r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A6321-5ADB-41E9-B75D-C15AEF7B35B6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142B269-FE09-4185-9EEC-F97497D0201F}" type="slidenum">
              <a:rPr lang="ru-RU" sz="1400" b="0">
                <a:latin typeface="+mn-lt"/>
              </a:rPr>
              <a:pPr algn="r">
                <a:defRPr/>
              </a:pPr>
              <a:t>3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45C3306-EDDB-45EB-8F3F-C8E4A3ED036C}" type="slidenum">
              <a:rPr lang="ru-RU" sz="1400" b="0">
                <a:latin typeface="+mn-lt"/>
              </a:rPr>
              <a:pPr algn="r">
                <a:defRPr/>
              </a:pPr>
              <a:t>3</a:t>
            </a:fld>
            <a:endParaRPr lang="ru-RU" sz="1400" b="0">
              <a:latin typeface="+mn-lt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925" y="274638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3300"/>
                </a:solidFill>
                <a:latin typeface="Tahoma" pitchFamily="34" charset="0"/>
              </a:rPr>
              <a:t>Ключевые эффекты образования как </a:t>
            </a:r>
            <a:br>
              <a:rPr lang="ru-RU" sz="24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2400" smtClean="0">
                <a:solidFill>
                  <a:srgbClr val="FF3300"/>
                </a:solidFill>
                <a:latin typeface="Tahoma" pitchFamily="34" charset="0"/>
              </a:rPr>
              <a:t>ведущей социальной деятельности общества</a:t>
            </a:r>
            <a:r>
              <a:rPr lang="ru-RU" sz="4000" smtClean="0">
                <a:latin typeface="Tahoma" pitchFamily="34" charset="0"/>
              </a:rPr>
              <a:t> </a:t>
            </a:r>
            <a:br>
              <a:rPr lang="ru-RU" sz="4000" smtClean="0">
                <a:latin typeface="Tahoma" pitchFamily="34" charset="0"/>
              </a:rPr>
            </a:br>
            <a:endParaRPr lang="ru-RU" sz="36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Консолидация общества в условиях роста его разнообразия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Социальное выравнивание общества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Формирование российской гражданской идентичности личности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Взаимопонимание и доверие друг к другу представителей различных социальных групп, религиозных и национальных культур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Конкурентоспособность личности, общества и государства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C69D7-4B85-4360-9538-39E268DE4B56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A3A34A5-C310-4ECB-8D0F-0194D85F6AC2}" type="slidenum">
              <a:rPr lang="ru-RU" sz="1400" b="0">
                <a:latin typeface="+mn-lt"/>
              </a:rPr>
              <a:pPr algn="r">
                <a:defRPr/>
              </a:pPr>
              <a:t>4</a:t>
            </a:fld>
            <a:endParaRPr lang="ru-RU" sz="1400" b="0">
              <a:latin typeface="+mn-lt"/>
            </a:endParaRPr>
          </a:p>
        </p:txBody>
      </p:sp>
      <p:sp>
        <p:nvSpPr>
          <p:cNvPr id="12292" name="AutoShape 27"/>
          <p:cNvSpPr>
            <a:spLocks noChangeArrowheads="1"/>
          </p:cNvSpPr>
          <p:nvPr/>
        </p:nvSpPr>
        <p:spPr bwMode="auto">
          <a:xfrm rot="5400000">
            <a:off x="4321969" y="5122069"/>
            <a:ext cx="430213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310E28B-2AD6-49D4-ABDA-5BBEF8489F63}" type="slidenum">
              <a:rPr lang="ru-RU" sz="1400" b="0">
                <a:latin typeface="+mn-lt"/>
              </a:rPr>
              <a:pPr algn="r">
                <a:defRPr/>
              </a:pPr>
              <a:t>4</a:t>
            </a:fld>
            <a:endParaRPr lang="ru-RU" sz="1400" b="0">
              <a:latin typeface="+mn-lt"/>
            </a:endParaRP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4925" y="244475"/>
            <a:ext cx="8229600" cy="736600"/>
          </a:xfrm>
        </p:spPr>
        <p:txBody>
          <a:bodyPr/>
          <a:lstStyle/>
          <a:p>
            <a:pPr algn="l" eaLnBrk="1" hangingPunct="1"/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>Основная цель </a:t>
            </a:r>
            <a:br>
              <a:rPr lang="ru-RU" sz="36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>российского образования</a:t>
            </a:r>
            <a:br>
              <a:rPr lang="ru-RU" sz="3600" smtClean="0">
                <a:solidFill>
                  <a:srgbClr val="FF3300"/>
                </a:solidFill>
                <a:latin typeface="Tahoma" pitchFamily="34" charset="0"/>
              </a:rPr>
            </a:br>
            <a:endParaRPr lang="ru-RU" sz="3600" smtClean="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3348038" y="3789363"/>
            <a:ext cx="2376487" cy="1296987"/>
          </a:xfrm>
          <a:prstGeom prst="roundRect">
            <a:avLst>
              <a:gd name="adj" fmla="val 16667"/>
            </a:avLst>
          </a:prstGeom>
          <a:solidFill>
            <a:srgbClr val="0033CC">
              <a:alpha val="49019"/>
            </a:srgbClr>
          </a:soli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  <a:latin typeface="Arial" charset="0"/>
              </a:rPr>
              <a:t>Новая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  <a:latin typeface="Arial" charset="0"/>
              </a:rPr>
              <a:t>цель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  <a:latin typeface="Arial" charset="0"/>
              </a:rPr>
              <a:t>образования</a:t>
            </a:r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5940425" y="2133600"/>
            <a:ext cx="2952750" cy="21590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>
                <a:latin typeface="Arial" charset="0"/>
              </a:rPr>
              <a:t>Новые технологии</a:t>
            </a: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323850" y="2060575"/>
            <a:ext cx="2878138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400" u="sng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>
                <a:latin typeface="Arial" charset="0"/>
              </a:rPr>
              <a:t>Общественный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>
                <a:latin typeface="Arial" charset="0"/>
              </a:rPr>
              <a:t>договор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u="sng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0">
              <a:latin typeface="Arial" charset="0"/>
            </a:endParaRP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611188" y="2636838"/>
            <a:ext cx="2593975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>
                  <a:alpha val="50000"/>
                </a:srgbClr>
              </a:gs>
              <a:gs pos="100000">
                <a:srgbClr val="F66200">
                  <a:alpha val="50000"/>
                </a:srgbClr>
              </a:gs>
            </a:gsLst>
            <a:lin ang="5400000" scaled="1"/>
          </a:gra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marL="342900" indent="-342900" algn="ctr"/>
            <a:r>
              <a:rPr lang="ru-RU" sz="1800" b="0">
                <a:solidFill>
                  <a:schemeClr val="bg1"/>
                </a:solidFill>
                <a:latin typeface="Tahoma" pitchFamily="34" charset="0"/>
              </a:rPr>
              <a:t>Новые </a:t>
            </a:r>
          </a:p>
          <a:p>
            <a:pPr marL="342900" indent="-342900" algn="ctr"/>
            <a:r>
              <a:rPr lang="ru-RU" sz="1800" b="0">
                <a:solidFill>
                  <a:schemeClr val="bg1"/>
                </a:solidFill>
                <a:latin typeface="Tahoma" pitchFamily="34" charset="0"/>
              </a:rPr>
              <a:t>образовательные </a:t>
            </a:r>
          </a:p>
          <a:p>
            <a:pPr marL="342900" indent="-342900" algn="ctr"/>
            <a:r>
              <a:rPr lang="ru-RU" sz="1800" b="0">
                <a:solidFill>
                  <a:schemeClr val="bg1"/>
                </a:solidFill>
                <a:latin typeface="Tahoma" pitchFamily="34" charset="0"/>
              </a:rPr>
              <a:t>запросы семьи,</a:t>
            </a:r>
          </a:p>
          <a:p>
            <a:pPr marL="342900" indent="-342900" algn="ctr"/>
            <a:r>
              <a:rPr lang="ru-RU" sz="1800" b="0">
                <a:solidFill>
                  <a:schemeClr val="bg1"/>
                </a:solidFill>
                <a:latin typeface="Tahoma" pitchFamily="34" charset="0"/>
              </a:rPr>
              <a:t>общества, </a:t>
            </a:r>
          </a:p>
          <a:p>
            <a:pPr marL="342900" indent="-342900" algn="ctr"/>
            <a:r>
              <a:rPr lang="ru-RU" sz="1800" b="0">
                <a:solidFill>
                  <a:schemeClr val="bg1"/>
                </a:solidFill>
                <a:latin typeface="Tahoma" pitchFamily="34" charset="0"/>
              </a:rPr>
              <a:t>и государства</a:t>
            </a:r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6227763" y="2636838"/>
            <a:ext cx="2665412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>
                  <a:alpha val="50000"/>
                </a:srgbClr>
              </a:gs>
              <a:gs pos="100000">
                <a:srgbClr val="D95700">
                  <a:alpha val="50000"/>
                </a:srgbClr>
              </a:gs>
            </a:gsLst>
            <a:lin ang="5400000" scaled="1"/>
          </a:gra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marL="342900" indent="-342900" algn="ctr"/>
            <a:r>
              <a:rPr lang="ru-RU" sz="1800" b="0">
                <a:solidFill>
                  <a:schemeClr val="bg1"/>
                </a:solidFill>
                <a:latin typeface="Tahoma" pitchFamily="34" charset="0"/>
              </a:rPr>
              <a:t>Широкое внедрение </a:t>
            </a:r>
          </a:p>
          <a:p>
            <a:pPr marL="342900" indent="-342900" algn="ctr"/>
            <a:r>
              <a:rPr lang="ru-RU" sz="1800" b="0">
                <a:solidFill>
                  <a:schemeClr val="bg1"/>
                </a:solidFill>
                <a:latin typeface="Tahoma" pitchFamily="34" charset="0"/>
              </a:rPr>
              <a:t>ИКТ-технологий</a:t>
            </a:r>
          </a:p>
          <a:p>
            <a:pPr marL="342900" indent="-342900" algn="ctr"/>
            <a:r>
              <a:rPr lang="ru-RU" sz="1800" b="0">
                <a:solidFill>
                  <a:schemeClr val="bg1"/>
                </a:solidFill>
                <a:latin typeface="Tahoma" pitchFamily="34" charset="0"/>
              </a:rPr>
              <a:t>во все сферы жизни</a:t>
            </a:r>
          </a:p>
        </p:txBody>
      </p:sp>
      <p:sp>
        <p:nvSpPr>
          <p:cNvPr id="12300" name="AutoShape 17"/>
          <p:cNvSpPr>
            <a:spLocks noChangeArrowheads="1"/>
          </p:cNvSpPr>
          <p:nvPr/>
        </p:nvSpPr>
        <p:spPr bwMode="auto">
          <a:xfrm rot="1535272">
            <a:off x="233997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AutoShape 23"/>
          <p:cNvSpPr>
            <a:spLocks noChangeArrowheads="1"/>
          </p:cNvSpPr>
          <p:nvPr/>
        </p:nvSpPr>
        <p:spPr bwMode="auto">
          <a:xfrm rot="9180250">
            <a:off x="572452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AutoShape 26"/>
          <p:cNvSpPr>
            <a:spLocks noChangeArrowheads="1"/>
          </p:cNvSpPr>
          <p:nvPr/>
        </p:nvSpPr>
        <p:spPr bwMode="auto">
          <a:xfrm>
            <a:off x="3419475" y="1268413"/>
            <a:ext cx="2232025" cy="12239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Проблемы России</a:t>
            </a:r>
          </a:p>
          <a:p>
            <a:pPr algn="ctr"/>
            <a:r>
              <a:rPr lang="ru-RU" sz="2000" b="0">
                <a:latin typeface="Tahoma" pitchFamily="34" charset="0"/>
              </a:rPr>
              <a:t>Стратегия</a:t>
            </a:r>
          </a:p>
          <a:p>
            <a:pPr algn="ctr"/>
            <a:r>
              <a:rPr lang="ru-RU" sz="2000" b="0">
                <a:latin typeface="Tahoma" pitchFamily="34" charset="0"/>
              </a:rPr>
              <a:t>2020</a:t>
            </a:r>
          </a:p>
        </p:txBody>
      </p:sp>
      <p:sp>
        <p:nvSpPr>
          <p:cNvPr id="12303" name="AutoShape 8"/>
          <p:cNvSpPr>
            <a:spLocks noChangeArrowheads="1"/>
          </p:cNvSpPr>
          <p:nvPr/>
        </p:nvSpPr>
        <p:spPr bwMode="auto">
          <a:xfrm>
            <a:off x="395288" y="5661025"/>
            <a:ext cx="8137525" cy="10810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 b="0">
                <a:latin typeface="Tahoma" pitchFamily="34" charset="0"/>
              </a:rPr>
              <a:t>Воспитание, социально-педагогическая поддержка становления и </a:t>
            </a:r>
          </a:p>
          <a:p>
            <a:pPr algn="ctr"/>
            <a:r>
              <a:rPr lang="ru-RU" sz="2000" b="0">
                <a:latin typeface="Tahoma" pitchFamily="34" charset="0"/>
              </a:rPr>
              <a:t>развития высоконравственного, ответственного, творческого, </a:t>
            </a:r>
          </a:p>
          <a:p>
            <a:pPr algn="ctr"/>
            <a:r>
              <a:rPr lang="ru-RU" sz="2000" b="0">
                <a:latin typeface="Tahoma" pitchFamily="34" charset="0"/>
              </a:rPr>
              <a:t>инициативного, компетентного гражданина России</a:t>
            </a:r>
          </a:p>
        </p:txBody>
      </p:sp>
      <p:sp>
        <p:nvSpPr>
          <p:cNvPr id="12304" name="AutoShape 27"/>
          <p:cNvSpPr>
            <a:spLocks noChangeArrowheads="1"/>
          </p:cNvSpPr>
          <p:nvPr/>
        </p:nvSpPr>
        <p:spPr bwMode="auto">
          <a:xfrm rot="5400000">
            <a:off x="4211638" y="27797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2253F-D1AD-48B8-AC68-EC3FEBC1D3B0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8607DE5-AB41-4B02-B033-B5A33A14E2BC}" type="slidenum">
              <a:rPr lang="ru-RU" sz="1400" b="0">
                <a:latin typeface="+mn-lt"/>
              </a:rPr>
              <a:pPr algn="r">
                <a:defRPr/>
              </a:pPr>
              <a:t>5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315BE9E-356C-4FA7-986A-C71B20F24D2E}" type="slidenum">
              <a:rPr lang="ru-RU" sz="1400" b="0">
                <a:latin typeface="+mn-lt"/>
              </a:rPr>
              <a:pPr algn="r">
                <a:defRPr/>
              </a:pPr>
              <a:t>5</a:t>
            </a:fld>
            <a:endParaRPr lang="ru-RU" sz="1400" b="0">
              <a:latin typeface="+mn-lt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>Проблемы России</a:t>
            </a:r>
            <a:r>
              <a:rPr lang="ru-RU" sz="4000" smtClean="0">
                <a:latin typeface="Tahoma" pitchFamily="34" charset="0"/>
              </a:rPr>
              <a:t> </a:t>
            </a:r>
            <a:br>
              <a:rPr lang="ru-RU" sz="4000" smtClean="0">
                <a:latin typeface="Tahoma" pitchFamily="34" charset="0"/>
              </a:rPr>
            </a:br>
            <a:endParaRPr lang="ru-RU" sz="36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Неэффективная экономика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Полусоветская социальная сфера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Неокрепшая демократия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Негативная демографическая ситуация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Нестабильный Кавказ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9ADA7-FD7A-431E-BC60-90A161A1FF57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D427DED-3E09-4AF0-AD1A-E96363231E31}" type="slidenum">
              <a:rPr lang="ru-RU" sz="1400" b="0">
                <a:latin typeface="+mn-lt"/>
              </a:rPr>
              <a:pPr algn="r">
                <a:defRPr/>
              </a:pPr>
              <a:t>6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9F49B5E-DC2F-4FBE-8AC0-45A0BF71532F}" type="slidenum">
              <a:rPr lang="ru-RU" sz="1400" b="0">
                <a:latin typeface="+mn-lt"/>
              </a:rPr>
              <a:pPr algn="r">
                <a:defRPr/>
              </a:pPr>
              <a:t>6</a:t>
            </a:fld>
            <a:endParaRPr lang="ru-RU" sz="1400" b="0">
              <a:latin typeface="+mn-lt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solidFill>
                  <a:srgbClr val="EE2D00"/>
                </a:solidFill>
                <a:latin typeface="Tahoma" pitchFamily="34" charset="0"/>
              </a:rPr>
              <a:t>Социальные и моральные </a:t>
            </a:r>
            <a:br>
              <a:rPr lang="ru-RU" sz="3200" smtClean="0">
                <a:solidFill>
                  <a:srgbClr val="EE2D00"/>
                </a:solidFill>
                <a:latin typeface="Tahoma" pitchFamily="34" charset="0"/>
              </a:rPr>
            </a:br>
            <a:r>
              <a:rPr lang="ru-RU" sz="3200" smtClean="0">
                <a:solidFill>
                  <a:srgbClr val="EE2D00"/>
                </a:solidFill>
                <a:latin typeface="Tahoma" pitchFamily="34" charset="0"/>
              </a:rPr>
              <a:t>вызовы школьному образованию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Морально-нравственная дезинтеграция общества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Низкий уровень доверия и социальной солидарности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Нарушение преемственности поколений, социальных механизмов трансляции национальных духовных традиций и культурного опыта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Недостаток гражданского, патриотического самосознания и конструктивного общественного поведения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Рост национализма, ксенофобии, усиление центробежных социальных тенденций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Снижение ценности производительного труда, науки, творчества и 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Усиление миграционных процессов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Недостаточный уровень воспроизводства населения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Снижение физического, социального и психического здоровья населения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E012C-DC76-4A4F-9C8A-04A17B5B9467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D26C7D8-4D18-47BD-B696-4B76BA6D3F50}" type="slidenum">
              <a:rPr lang="ru-RU" sz="1400" b="0">
                <a:latin typeface="+mn-lt"/>
              </a:rPr>
              <a:pPr algn="r">
                <a:defRPr/>
              </a:pPr>
              <a:t>7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5288A90-21AF-49BF-B4EB-EE0520F05ADC}" type="slidenum">
              <a:rPr lang="ru-RU" sz="1400" b="0">
                <a:latin typeface="+mn-lt"/>
              </a:rPr>
              <a:pPr algn="r">
                <a:defRPr/>
              </a:pPr>
              <a:t>7</a:t>
            </a:fld>
            <a:endParaRPr lang="ru-RU" sz="1400" b="0">
              <a:latin typeface="+mn-lt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>Стратегия 2020</a:t>
            </a:r>
            <a:r>
              <a:rPr lang="ru-RU" sz="4000" smtClean="0">
                <a:latin typeface="Tahoma" pitchFamily="34" charset="0"/>
              </a:rPr>
              <a:t> </a:t>
            </a:r>
            <a:br>
              <a:rPr lang="ru-RU" sz="4000" smtClean="0">
                <a:latin typeface="Tahoma" pitchFamily="34" charset="0"/>
              </a:rPr>
            </a:br>
            <a:r>
              <a:rPr lang="ru-RU" sz="2400" smtClean="0">
                <a:latin typeface="Tahoma" pitchFamily="34" charset="0"/>
              </a:rPr>
              <a:t>Главная цель</a:t>
            </a:r>
            <a:r>
              <a:rPr lang="ru-RU" sz="4000" smtClean="0">
                <a:latin typeface="Tahoma" pitchFamily="34" charset="0"/>
              </a:rPr>
              <a:t> </a:t>
            </a:r>
            <a:r>
              <a:rPr lang="ru-RU" sz="3600" smtClean="0">
                <a:latin typeface="Tahoma" pitchFamily="34" charset="0"/>
              </a:rPr>
              <a:t/>
            </a:r>
            <a:br>
              <a:rPr lang="ru-RU" sz="3600" smtClean="0">
                <a:latin typeface="Tahoma" pitchFamily="34" charset="0"/>
              </a:rPr>
            </a:br>
            <a:r>
              <a:rPr lang="ru-RU" sz="3600" smtClean="0">
                <a:solidFill>
                  <a:srgbClr val="0033CC"/>
                </a:solidFill>
                <a:latin typeface="Tahoma" pitchFamily="34" charset="0"/>
              </a:rPr>
              <a:t>Новое качество жизни</a:t>
            </a:r>
            <a:br>
              <a:rPr lang="ru-RU" sz="3600" smtClean="0">
                <a:solidFill>
                  <a:srgbClr val="0033CC"/>
                </a:solidFill>
                <a:latin typeface="Tahoma" pitchFamily="34" charset="0"/>
              </a:rPr>
            </a:br>
            <a:endParaRPr lang="ru-RU" sz="36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800" smtClean="0">
                <a:latin typeface="Tahoma" pitchFamily="34" charset="0"/>
              </a:rPr>
              <a:t>	Построение социального государства</a:t>
            </a:r>
            <a:r>
              <a:rPr lang="en-US" sz="2800" smtClean="0">
                <a:latin typeface="Tahoma" pitchFamily="34" charset="0"/>
              </a:rPr>
              <a:t> -</a:t>
            </a:r>
            <a:r>
              <a:rPr lang="ru-RU" sz="2800" smtClean="0">
                <a:latin typeface="Tahoma" pitchFamily="34" charset="0"/>
              </a:rPr>
              <a:t> сбалансированной системы экономических стимулов и социальных гарантий, юридических, </a:t>
            </a:r>
            <a:r>
              <a:rPr lang="ru-RU" sz="2800" smtClean="0">
                <a:solidFill>
                  <a:srgbClr val="0000CC"/>
                </a:solidFill>
                <a:latin typeface="Tahoma" pitchFamily="34" charset="0"/>
              </a:rPr>
              <a:t>этических и поведенческих</a:t>
            </a:r>
            <a:r>
              <a:rPr lang="ru-RU" sz="2800" smtClean="0">
                <a:latin typeface="Tahoma" pitchFamily="34" charset="0"/>
              </a:rPr>
              <a:t> норм, продуктивность которой зависит от качества труда и уровня подготовки граждан, </a:t>
            </a:r>
            <a:r>
              <a:rPr lang="ru-RU" sz="2800" smtClean="0">
                <a:solidFill>
                  <a:srgbClr val="0033CC"/>
                </a:solidFill>
                <a:latin typeface="Tahoma" pitchFamily="34" charset="0"/>
              </a:rPr>
              <a:t>невозможно без</a:t>
            </a:r>
            <a:r>
              <a:rPr lang="ru-RU" smtClean="0">
                <a:latin typeface="Tahoma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модернизации демократии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формирования новой экономики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endParaRPr lang="ru-RU" sz="28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C0B96-4506-4E75-AFB5-F3A14188860B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B225FE6-3929-465D-9E7A-E96C53D18DD7}" type="slidenum">
              <a:rPr lang="ru-RU" sz="1400" b="0">
                <a:latin typeface="+mn-lt"/>
              </a:rPr>
              <a:pPr algn="r">
                <a:defRPr/>
              </a:pPr>
              <a:t>8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5B22841-A121-45CF-B803-4D46221D47B1}" type="slidenum">
              <a:rPr lang="ru-RU" sz="1400" b="0">
                <a:latin typeface="+mn-lt"/>
              </a:rPr>
              <a:pPr algn="r">
                <a:defRPr/>
              </a:pPr>
              <a:t>8</a:t>
            </a:fld>
            <a:endParaRPr lang="ru-RU" sz="1400" b="0">
              <a:latin typeface="+mn-lt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>Стратегия 2020</a:t>
            </a:r>
            <a:r>
              <a:rPr lang="ru-RU" sz="4000" smtClean="0">
                <a:latin typeface="Tahoma" pitchFamily="34" charset="0"/>
              </a:rPr>
              <a:t> </a:t>
            </a:r>
            <a:br>
              <a:rPr lang="ru-RU" sz="4000" smtClean="0">
                <a:latin typeface="Tahoma" pitchFamily="34" charset="0"/>
              </a:rPr>
            </a:br>
            <a:r>
              <a:rPr lang="ru-RU" sz="2400" smtClean="0">
                <a:latin typeface="Tahoma" pitchFamily="34" charset="0"/>
              </a:rPr>
              <a:t>Новые задачи образования</a:t>
            </a:r>
            <a:r>
              <a:rPr lang="ru-RU" sz="4000" smtClean="0">
                <a:latin typeface="Tahoma" pitchFamily="34" charset="0"/>
              </a:rPr>
              <a:t/>
            </a:r>
            <a:br>
              <a:rPr lang="ru-RU" sz="4000" smtClean="0">
                <a:latin typeface="Tahoma" pitchFamily="34" charset="0"/>
              </a:rPr>
            </a:br>
            <a:r>
              <a:rPr lang="ru-RU" sz="3600" smtClean="0">
                <a:solidFill>
                  <a:srgbClr val="0033CC"/>
                </a:solidFill>
                <a:latin typeface="Tahoma" pitchFamily="34" charset="0"/>
              </a:rPr>
              <a:t>Образование должно обеспечить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Формирование политической культуры демократической России – подготовку поколения свободных, обеспеченных, критически мыслящих, уверенных в себе людей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Достижение передовых позиций в глобальной экономической конкуренции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Изменение социальной структуры общества в пользу среднего класса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Укрепление национальной безопасности и реализацию конституционных прав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593B2-A961-460C-AC87-8C54E9DF4893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6250BBB-1749-458E-A9F0-900A331B12A2}" type="slidenum">
              <a:rPr lang="ru-RU" sz="1400" b="0">
                <a:latin typeface="+mn-lt"/>
              </a:rPr>
              <a:pPr algn="r">
                <a:defRPr/>
              </a:pPr>
              <a:t>9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9F96BA0-FA79-45E7-847F-8BDBD8968AD9}" type="slidenum">
              <a:rPr lang="ru-RU" sz="1400" b="0">
                <a:latin typeface="+mn-lt"/>
              </a:rPr>
              <a:pPr algn="r">
                <a:defRPr/>
              </a:pPr>
              <a:t>9</a:t>
            </a:fld>
            <a:endParaRPr lang="ru-RU" sz="1400" b="0">
              <a:latin typeface="+mn-lt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6513" y="274638"/>
            <a:ext cx="8229601" cy="1143000"/>
          </a:xfrm>
        </p:spPr>
        <p:txBody>
          <a:bodyPr/>
          <a:lstStyle/>
          <a:p>
            <a:pPr algn="l" eaLnBrk="1" hangingPunct="1"/>
            <a:r>
              <a:rPr lang="ru-RU" sz="4000" smtClean="0">
                <a:latin typeface="Tahoma" pitchFamily="34" charset="0"/>
              </a:rPr>
              <a:t/>
            </a:r>
            <a:br>
              <a:rPr lang="ru-RU" sz="4000" smtClean="0">
                <a:latin typeface="Tahoma" pitchFamily="34" charset="0"/>
              </a:rPr>
            </a:br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>Информационная революция</a:t>
            </a:r>
            <a:r>
              <a:rPr lang="ru-RU" sz="400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4000" smtClean="0">
                <a:solidFill>
                  <a:srgbClr val="0033CC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0033CC"/>
                </a:solidFill>
                <a:latin typeface="Tahoma" pitchFamily="34" charset="0"/>
              </a:rPr>
            </a:br>
            <a:endParaRPr lang="ru-RU" sz="40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Стремительный рост и свободный доступ к разнообразным ресурсам информационно-ресурсной базы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Дистанционность, мобильность и интерактивность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>
                <a:latin typeface="Tahoma" pitchFamily="34" charset="0"/>
              </a:rPr>
              <a:t>Формирование социальных образовательных сетей и сообществ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Экран (4:3)</PresentationFormat>
  <Paragraphs>119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Федеральный  государственный образовательный  стандарт общего образования  </vt:lpstr>
      <vt:lpstr>Образование</vt:lpstr>
      <vt:lpstr>Ключевые эффекты образования как  ведущей социальной деятельности общества  </vt:lpstr>
      <vt:lpstr> Основная цель  российского образования </vt:lpstr>
      <vt:lpstr>Проблемы России  </vt:lpstr>
      <vt:lpstr>Социальные и моральные  вызовы школьному образованию</vt:lpstr>
      <vt:lpstr>Стратегия 2020  Главная цель  Новое качество жизни </vt:lpstr>
      <vt:lpstr>Стратегия 2020  Новые задачи образования Образование должно обеспечить</vt:lpstr>
      <vt:lpstr> Информационная революция  </vt:lpstr>
      <vt:lpstr>Человек ХХI века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 государственный образовательный  стандарт общего образования  </dc:title>
  <dc:creator>LUDMILA</dc:creator>
  <cp:lastModifiedBy>USER1</cp:lastModifiedBy>
  <cp:revision>1</cp:revision>
  <dcterms:created xsi:type="dcterms:W3CDTF">2015-03-25T15:32:39Z</dcterms:created>
  <dcterms:modified xsi:type="dcterms:W3CDTF">2015-03-25T15:34:03Z</dcterms:modified>
</cp:coreProperties>
</file>