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9" r:id="rId3"/>
    <p:sldId id="270" r:id="rId4"/>
    <p:sldId id="271" r:id="rId5"/>
    <p:sldId id="258" r:id="rId6"/>
    <p:sldId id="259" r:id="rId7"/>
    <p:sldId id="260" r:id="rId8"/>
    <p:sldId id="261" r:id="rId9"/>
    <p:sldId id="267" r:id="rId10"/>
    <p:sldId id="262" r:id="rId11"/>
    <p:sldId id="263" r:id="rId12"/>
    <p:sldId id="264" r:id="rId13"/>
    <p:sldId id="265" r:id="rId14"/>
    <p:sldId id="266" r:id="rId15"/>
    <p:sldId id="268" r:id="rId16"/>
    <p:sldId id="272" r:id="rId17"/>
    <p:sldId id="274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4B09"/>
    <a:srgbClr val="228224"/>
    <a:srgbClr val="386C39"/>
    <a:srgbClr val="2B7934"/>
    <a:srgbClr val="05859F"/>
    <a:srgbClr val="9A550A"/>
    <a:srgbClr val="A04704"/>
    <a:srgbClr val="A4008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620" autoAdjust="0"/>
    <p:restoredTop sz="94670" autoAdjust="0"/>
  </p:normalViewPr>
  <p:slideViewPr>
    <p:cSldViewPr>
      <p:cViewPr varScale="1">
        <p:scale>
          <a:sx n="85" d="100"/>
          <a:sy n="85" d="100"/>
        </p:scale>
        <p:origin x="-67" y="-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pic>
        <p:nvPicPr>
          <p:cNvPr id="4099" name="Picture 3" descr="ANABNR2"/>
          <p:cNvPicPr>
            <a:picLocks noChangeAspect="1" noChangeArrowheads="1"/>
          </p:cNvPicPr>
          <p:nvPr/>
        </p:nvPicPr>
        <p:blipFill>
          <a:blip r:embed="rId2"/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7B227ECF-A2B4-41EC-9ABE-5659AE8A38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BBC44-3E7A-44E0-8E3F-DA700D2FE0D0}" type="slidenum">
              <a:rPr lang="ru-RU"/>
              <a:pPr/>
              <a:t>‹#›</a:t>
            </a:fld>
            <a:endParaRPr lang="ru-RU" sz="1400"/>
          </a:p>
        </p:txBody>
      </p:sp>
    </p:spTree>
  </p:cSld>
  <p:clrMapOvr>
    <a:masterClrMapping/>
  </p:clrMapOvr>
  <p:transition spd="med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A1030-A713-4659-8161-E7B0EFEA4640}" type="slidenum">
              <a:rPr lang="ru-RU"/>
              <a:pPr/>
              <a:t>‹#›</a:t>
            </a:fld>
            <a:endParaRPr lang="ru-RU" sz="1400"/>
          </a:p>
        </p:txBody>
      </p:sp>
    </p:spTree>
  </p:cSld>
  <p:clrMapOvr>
    <a:masterClrMapping/>
  </p:clrMapOvr>
  <p:transition spd="med"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66800" y="2101850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</p:spPr>
        <p:txBody>
          <a:bodyPr/>
          <a:lstStyle>
            <a:lvl1pPr>
              <a:defRPr/>
            </a:lvl1pPr>
          </a:lstStyle>
          <a:p>
            <a:fld id="{3FD31930-7D66-42AA-8B82-D9D175B8F0EE}" type="slidenum">
              <a:rPr lang="ru-RU"/>
              <a:pPr/>
              <a:t>‹#›</a:t>
            </a:fld>
            <a:endParaRPr lang="ru-RU" sz="1400"/>
          </a:p>
        </p:txBody>
      </p:sp>
    </p:spTree>
  </p:cSld>
  <p:clrMapOvr>
    <a:masterClrMapping/>
  </p:clrMapOvr>
  <p:transition spd="med">
    <p:circl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</p:spPr>
        <p:txBody>
          <a:bodyPr/>
          <a:lstStyle>
            <a:lvl1pPr>
              <a:defRPr/>
            </a:lvl1pPr>
          </a:lstStyle>
          <a:p>
            <a:fld id="{6DE3CF12-601D-45EB-8AA1-FAEE519A82C7}" type="slidenum">
              <a:rPr lang="ru-RU"/>
              <a:pPr/>
              <a:t>‹#›</a:t>
            </a:fld>
            <a:endParaRPr lang="ru-RU" sz="1400"/>
          </a:p>
        </p:txBody>
      </p:sp>
    </p:spTree>
  </p:cSld>
  <p:clrMapOvr>
    <a:masterClrMapping/>
  </p:clrMapOvr>
  <p:transition spd="med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9A7A4-AFAE-4C27-8BF5-10D1C6EB5570}" type="slidenum">
              <a:rPr lang="ru-RU"/>
              <a:pPr/>
              <a:t>‹#›</a:t>
            </a:fld>
            <a:endParaRPr lang="ru-RU" sz="1400"/>
          </a:p>
        </p:txBody>
      </p:sp>
    </p:spTree>
  </p:cSld>
  <p:clrMapOvr>
    <a:masterClrMapping/>
  </p:clrMapOvr>
  <p:transition spd="med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A000E-DD79-42C3-8DA6-D758BEDB0B78}" type="slidenum">
              <a:rPr lang="ru-RU"/>
              <a:pPr/>
              <a:t>‹#›</a:t>
            </a:fld>
            <a:endParaRPr lang="ru-RU" sz="1400"/>
          </a:p>
        </p:txBody>
      </p:sp>
    </p:spTree>
  </p:cSld>
  <p:clrMapOvr>
    <a:masterClrMapping/>
  </p:clrMapOvr>
  <p:transition spd="med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CCD2F-6D0E-4688-9E72-1965A1A43331}" type="slidenum">
              <a:rPr lang="ru-RU"/>
              <a:pPr/>
              <a:t>‹#›</a:t>
            </a:fld>
            <a:endParaRPr lang="ru-RU" sz="1400"/>
          </a:p>
        </p:txBody>
      </p:sp>
    </p:spTree>
  </p:cSld>
  <p:clrMapOvr>
    <a:masterClrMapping/>
  </p:clrMapOvr>
  <p:transition spd="med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848E5-9D29-437D-94EC-89D46A37421E}" type="slidenum">
              <a:rPr lang="ru-RU"/>
              <a:pPr/>
              <a:t>‹#›</a:t>
            </a:fld>
            <a:endParaRPr lang="ru-RU" sz="1400"/>
          </a:p>
        </p:txBody>
      </p:sp>
    </p:spTree>
  </p:cSld>
  <p:clrMapOvr>
    <a:masterClrMapping/>
  </p:clrMapOvr>
  <p:transition spd="med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75328-0EB7-46BE-92C7-F7BCCACD8B36}" type="slidenum">
              <a:rPr lang="ru-RU"/>
              <a:pPr/>
              <a:t>‹#›</a:t>
            </a:fld>
            <a:endParaRPr lang="ru-RU" sz="1400"/>
          </a:p>
        </p:txBody>
      </p:sp>
    </p:spTree>
  </p:cSld>
  <p:clrMapOvr>
    <a:masterClrMapping/>
  </p:clrMapOvr>
  <p:transition spd="med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4278D-192E-48B0-81B3-86E0C4112765}" type="slidenum">
              <a:rPr lang="ru-RU"/>
              <a:pPr/>
              <a:t>‹#›</a:t>
            </a:fld>
            <a:endParaRPr lang="ru-RU" sz="1400"/>
          </a:p>
        </p:txBody>
      </p:sp>
    </p:spTree>
  </p:cSld>
  <p:clrMapOvr>
    <a:masterClrMapping/>
  </p:clrMapOvr>
  <p:transition spd="med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306BF9-D93C-400A-A3D0-22DD4B29C756}" type="slidenum">
              <a:rPr lang="ru-RU"/>
              <a:pPr/>
              <a:t>‹#›</a:t>
            </a:fld>
            <a:endParaRPr lang="ru-RU" sz="1400"/>
          </a:p>
        </p:txBody>
      </p:sp>
    </p:spTree>
  </p:cSld>
  <p:clrMapOvr>
    <a:masterClrMapping/>
  </p:clrMapOvr>
  <p:transition spd="med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A7B51-510C-4D3F-8957-B8FA3E193E76}" type="slidenum">
              <a:rPr lang="ru-RU"/>
              <a:pPr/>
              <a:t>‹#›</a:t>
            </a:fld>
            <a:endParaRPr lang="ru-RU" sz="1400"/>
          </a:p>
        </p:txBody>
      </p:sp>
    </p:spTree>
  </p:cSld>
  <p:clrMapOvr>
    <a:masterClrMapping/>
  </p:clrMapOvr>
  <p:transition spd="med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6" name="Rectangle 4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7" name="Rectangle 5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pic>
        <p:nvPicPr>
          <p:cNvPr id="3081" name="Picture 9" descr="anabnr2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</p:spPr>
      </p:pic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>
                <a:solidFill>
                  <a:schemeClr val="tx2"/>
                </a:solidFill>
              </a:defRPr>
            </a:lvl1pPr>
          </a:lstStyle>
          <a:p>
            <a:fld id="{0440DB65-C6D9-4500-8761-21468382B9E9}" type="slidenum">
              <a:rPr lang="ru-RU"/>
              <a:pPr/>
              <a:t>‹#›</a:t>
            </a:fld>
            <a:endParaRPr lang="ru-RU" sz="1400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 spd="med">
    <p:circle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fontAlgn="base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" Target="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1268413"/>
            <a:ext cx="7583487" cy="4303727"/>
          </a:xfrm>
        </p:spPr>
        <p:txBody>
          <a:bodyPr/>
          <a:lstStyle/>
          <a:p>
            <a:pPr algn="ctr"/>
            <a:r>
              <a:rPr lang="ru-RU" b="1" dirty="0" smtClean="0">
                <a:latin typeface="Comic Sans MS" pitchFamily="66" charset="0"/>
              </a:rPr>
              <a:t/>
            </a:r>
            <a:br>
              <a:rPr lang="ru-RU" b="1" dirty="0" smtClean="0">
                <a:latin typeface="Comic Sans MS" pitchFamily="66" charset="0"/>
              </a:rPr>
            </a:br>
            <a:r>
              <a:rPr lang="ru-RU" b="1" dirty="0">
                <a:latin typeface="Comic Sans MS" pitchFamily="66" charset="0"/>
              </a:rPr>
              <a:t/>
            </a:r>
            <a:br>
              <a:rPr lang="ru-RU" b="1" dirty="0">
                <a:latin typeface="Comic Sans MS" pitchFamily="66" charset="0"/>
              </a:rPr>
            </a:br>
            <a:r>
              <a:rPr lang="ru-RU" b="1" dirty="0" smtClean="0">
                <a:latin typeface="Comic Sans MS" pitchFamily="66" charset="0"/>
              </a:rPr>
              <a:t>ПСИХОЛОГИЧЕСКОЕ </a:t>
            </a:r>
            <a:r>
              <a:rPr lang="ru-RU" b="1" dirty="0">
                <a:latin typeface="Comic Sans MS" pitchFamily="66" charset="0"/>
              </a:rPr>
              <a:t>СОПРОВОЖДЕНИЕ </a:t>
            </a:r>
            <a:r>
              <a:rPr lang="ru-RU" b="1" dirty="0" smtClean="0">
                <a:latin typeface="Comic Sans MS" pitchFamily="66" charset="0"/>
              </a:rPr>
              <a:t>  ПЕДАГОГОВ </a:t>
            </a:r>
            <a:br>
              <a:rPr lang="ru-RU" b="1" dirty="0" smtClean="0">
                <a:latin typeface="Comic Sans MS" pitchFamily="66" charset="0"/>
              </a:rPr>
            </a:br>
            <a:r>
              <a:rPr lang="ru-RU" b="1" dirty="0" smtClean="0">
                <a:latin typeface="Comic Sans MS" pitchFamily="66" charset="0"/>
              </a:rPr>
              <a:t> ПРИ ПОДГОТОВКИ  УЧАЩИХСЯ</a:t>
            </a:r>
            <a:br>
              <a:rPr lang="ru-RU" b="1" dirty="0" smtClean="0">
                <a:latin typeface="Comic Sans MS" pitchFamily="66" charset="0"/>
              </a:rPr>
            </a:br>
            <a:r>
              <a:rPr lang="ru-RU" b="1" dirty="0" smtClean="0">
                <a:latin typeface="Comic Sans MS" pitchFamily="66" charset="0"/>
              </a:rPr>
              <a:t> К ГИА и ЕГЭ.</a:t>
            </a:r>
            <a:r>
              <a:rPr lang="ru-RU" sz="3200" b="1" dirty="0" smtClean="0">
                <a:latin typeface="Comic Sans MS" pitchFamily="66" charset="0"/>
              </a:rPr>
              <a:t/>
            </a:r>
            <a:br>
              <a:rPr lang="ru-RU" sz="3200" b="1" dirty="0" smtClean="0">
                <a:latin typeface="Comic Sans MS" pitchFamily="66" charset="0"/>
              </a:rPr>
            </a:b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5500702"/>
            <a:ext cx="84296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</a:rPr>
              <a:t>Подготовила </a:t>
            </a:r>
            <a:r>
              <a:rPr lang="ru-RU" sz="1600" dirty="0" err="1" smtClean="0">
                <a:solidFill>
                  <a:srgbClr val="002060"/>
                </a:solidFill>
                <a:latin typeface="Verdana" pitchFamily="34" charset="0"/>
              </a:rPr>
              <a:t>педагог-психолог:Борутто</a:t>
            </a: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</a:rPr>
              <a:t>Е.А</a:t>
            </a: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</a:rPr>
              <a:t>. </a:t>
            </a:r>
          </a:p>
          <a:p>
            <a:pPr algn="ctr">
              <a:spcBef>
                <a:spcPct val="50000"/>
              </a:spcBef>
            </a:pP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</a:rPr>
              <a:t>ГБОУ </a:t>
            </a: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</a:rPr>
              <a:t>школа №904 г.Москва</a:t>
            </a:r>
            <a:endParaRPr lang="ru-RU" sz="1600" dirty="0">
              <a:solidFill>
                <a:srgbClr val="00206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Основными условиями положительной мотивации учения являются:</a:t>
            </a:r>
            <a:endParaRPr 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2285992"/>
            <a:ext cx="7643866" cy="3697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accent5">
                    <a:lumMod val="10000"/>
                  </a:schemeClr>
                </a:solidFill>
              </a:rPr>
              <a:t>Содержание учебного материала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accent5">
                    <a:lumMod val="10000"/>
                  </a:schemeClr>
                </a:solidFill>
              </a:rPr>
              <a:t>Организация учебной деятельности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accent5">
                    <a:lumMod val="10000"/>
                  </a:schemeClr>
                </a:solidFill>
              </a:rPr>
              <a:t>Коллективные формы деятельности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accent5">
                    <a:lumMod val="10000"/>
                  </a:schemeClr>
                </a:solidFill>
              </a:rPr>
              <a:t>Оценка учебной деятельности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accent5">
                    <a:lumMod val="10000"/>
                  </a:schemeClr>
                </a:solidFill>
              </a:rPr>
              <a:t>Стиль педагогической деятельности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947726"/>
          </a:xfrm>
        </p:spPr>
        <p:txBody>
          <a:bodyPr/>
          <a:lstStyle/>
          <a:p>
            <a:pPr algn="ctr"/>
            <a:r>
              <a:rPr lang="ru-RU" sz="3200" b="1" dirty="0" smtClean="0"/>
              <a:t>Развитие внутренней мотивации у учащихся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785926"/>
            <a:ext cx="8215370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5">
                    <a:lumMod val="10000"/>
                  </a:schemeClr>
                </a:solidFill>
              </a:rPr>
              <a:t>Важно, </a:t>
            </a:r>
            <a:r>
              <a:rPr lang="ru-RU" dirty="0">
                <a:solidFill>
                  <a:schemeClr val="accent5">
                    <a:lumMod val="10000"/>
                  </a:schemeClr>
                </a:solidFill>
              </a:rPr>
              <a:t>чтобы задачи, которые ставятся перед учащимся  в ходе учебной деятельности, были не только поняты, но и внутренне приняты им, то есть, чтобы они приобрели значимость для учащегося и нашли отклик в его переживаниях.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ru-RU" dirty="0">
              <a:solidFill>
                <a:schemeClr val="accent5">
                  <a:lumMod val="10000"/>
                </a:schemeClr>
              </a:solidFill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dirty="0">
                <a:solidFill>
                  <a:schemeClr val="accent5">
                    <a:lumMod val="10000"/>
                  </a:schemeClr>
                </a:solidFill>
              </a:rPr>
              <a:t>Часто в практике родителей и учителей используются такие "подкрепления", которые приводят к регрессу мотивации учения. Например, чрезмерное внимание и неискренние похвалы, неоправданно заниженные или завышенные оценки, жесткая критика и </a:t>
            </a:r>
            <a:r>
              <a:rPr lang="ru-RU" dirty="0" smtClean="0">
                <a:solidFill>
                  <a:schemeClr val="accent5">
                    <a:lumMod val="10000"/>
                  </a:schemeClr>
                </a:solidFill>
              </a:rPr>
              <a:t>публичное порицание. Это ведёт к отторжению  изучения материала , а также  к негативному  отношению к педагогу и к экзамену в целом.</a:t>
            </a:r>
            <a:endParaRPr lang="ru-RU" dirty="0">
              <a:solidFill>
                <a:schemeClr val="accent5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000108"/>
            <a:ext cx="7772400" cy="1357322"/>
          </a:xfrm>
        </p:spPr>
        <p:txBody>
          <a:bodyPr/>
          <a:lstStyle/>
          <a:p>
            <a:pPr algn="ctr"/>
            <a:r>
              <a:rPr lang="ru-RU" sz="3200" b="1" dirty="0" smtClean="0"/>
              <a:t>Рассмотрим три самых неэффективных мотивационных стиля работы педагога.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785927"/>
            <a:ext cx="8358246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600" b="1" dirty="0" smtClean="0">
                <a:solidFill>
                  <a:srgbClr val="FF0000"/>
                </a:solidFill>
              </a:rPr>
              <a:t>Отрицательный </a:t>
            </a:r>
            <a:r>
              <a:rPr lang="ru-RU" sz="2600" b="1" dirty="0" err="1" smtClean="0">
                <a:solidFill>
                  <a:srgbClr val="FF0000"/>
                </a:solidFill>
              </a:rPr>
              <a:t>мотиватор</a:t>
            </a:r>
            <a:r>
              <a:rPr lang="ru-RU" sz="2600" b="1" dirty="0" smtClean="0">
                <a:solidFill>
                  <a:srgbClr val="FF0000"/>
                </a:solidFill>
              </a:rPr>
              <a:t>. </a:t>
            </a:r>
            <a:r>
              <a:rPr lang="en-US" sz="2600" dirty="0" smtClean="0">
                <a:solidFill>
                  <a:schemeClr val="accent5">
                    <a:lumMod val="10000"/>
                  </a:schemeClr>
                </a:solidFill>
              </a:rPr>
              <a:t>“</a:t>
            </a:r>
            <a:r>
              <a:rPr lang="ru-RU" sz="2600" dirty="0" smtClean="0">
                <a:solidFill>
                  <a:schemeClr val="accent5">
                    <a:lumMod val="10000"/>
                  </a:schemeClr>
                </a:solidFill>
              </a:rPr>
              <a:t>Не сдадите экзамен — скандал дома, второй год обучения, не поступите никуда, останетесь неучами без единого документа об образовании, позор родителям, из вас ничего путного в жизни не выйдет и т.д.</a:t>
            </a:r>
            <a:r>
              <a:rPr lang="en-US" sz="2600" dirty="0" smtClean="0">
                <a:solidFill>
                  <a:schemeClr val="accent5">
                    <a:lumMod val="10000"/>
                  </a:schemeClr>
                </a:solidFill>
              </a:rPr>
              <a:t>”</a:t>
            </a:r>
            <a:r>
              <a:rPr lang="ru-RU" sz="2600" dirty="0" smtClean="0">
                <a:solidFill>
                  <a:schemeClr val="accent5">
                    <a:lumMod val="10000"/>
                  </a:schemeClr>
                </a:solidFill>
              </a:rPr>
              <a:t>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ru-RU" sz="2600" u="sng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600" b="1" dirty="0" smtClean="0">
                <a:solidFill>
                  <a:srgbClr val="FF0000"/>
                </a:solidFill>
              </a:rPr>
              <a:t>Мотивационный стиль "диктатор". </a:t>
            </a:r>
            <a:r>
              <a:rPr lang="ru-RU" sz="2600" dirty="0" smtClean="0">
                <a:solidFill>
                  <a:schemeClr val="accent5">
                    <a:lumMod val="10000"/>
                  </a:schemeClr>
                </a:solidFill>
              </a:rPr>
              <a:t>Диктатор мотивирует себя и других строгими приказами. Человек, применяющий этот подход, часто использует слова типа "необходимо", "должен" или "обязан". Большинство людей реагируют нежеланием делать это. Более эффективно мотивировать себя и других, перейдя на приглашения вместо приказаний.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600" b="1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ru-RU" sz="2600" b="1" dirty="0" smtClean="0">
                <a:solidFill>
                  <a:schemeClr val="accent5">
                    <a:lumMod val="25000"/>
                  </a:schemeClr>
                </a:solidFill>
              </a:rPr>
              <a:t>Эффективна смена формулировок на следующие: "было бы здорово", "было бы полезно", "мы хотим".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ru-RU" u="sng" dirty="0" smtClean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5572140"/>
            <a:ext cx="7772400" cy="1143000"/>
          </a:xfrm>
        </p:spPr>
        <p:txBody>
          <a:bodyPr/>
          <a:lstStyle/>
          <a:p>
            <a:pPr algn="ctr"/>
            <a:r>
              <a:rPr lang="ru-RU" sz="3200" dirty="0" smtClean="0"/>
              <a:t>Как известно, мотивацией можно управлять.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Её нужно строить на достижении успеха.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857233"/>
            <a:ext cx="8358246" cy="361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600" b="1" dirty="0" smtClean="0">
                <a:solidFill>
                  <a:srgbClr val="FF0000"/>
                </a:solidFill>
              </a:rPr>
              <a:t>Мотивационный стиль перегрузки. </a:t>
            </a:r>
          </a:p>
          <a:p>
            <a:pPr algn="just" eaLnBrk="1" hangingPunct="1"/>
            <a:r>
              <a:rPr lang="ru-RU" sz="2600" dirty="0" smtClean="0">
                <a:solidFill>
                  <a:schemeClr val="tx1">
                    <a:lumMod val="50000"/>
                  </a:schemeClr>
                </a:solidFill>
              </a:rPr>
              <a:t>Некоторые учащиеся склонны представлять всю задачу или весь ответ как одну огромную массу работы — и, естественно, чувствуют себя перегруженными. Ощущая себя перегруженным, человек обычно чувствует себя не в состоянии даже приступить к работе, и склонен откладывать её. </a:t>
            </a:r>
            <a:r>
              <a:rPr lang="ru-RU" sz="2600" b="1" dirty="0" smtClean="0">
                <a:solidFill>
                  <a:srgbClr val="002060"/>
                </a:solidFill>
              </a:rPr>
              <a:t>Таким ученикам следует помочь разбить вопрос или задачу на серию меньших шагов, к которые приведут к выполнению задания. </a:t>
            </a:r>
          </a:p>
        </p:txBody>
      </p:sp>
      <p:pic>
        <p:nvPicPr>
          <p:cNvPr id="4" name="Picture 5" descr="7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500570"/>
            <a:ext cx="1357290" cy="115484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928670"/>
            <a:ext cx="792961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Наша  общая цель: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>
                <a:solidFill>
                  <a:schemeClr val="tx1">
                    <a:lumMod val="50000"/>
                  </a:schemeClr>
                </a:solidFill>
              </a:rPr>
              <a:t>подготовить ученика так, чтобы он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 самостоятельно сумел набрать максимально возможное для него количество баллов. </a:t>
            </a:r>
          </a:p>
          <a:p>
            <a:pPr algn="ctr"/>
            <a:r>
              <a:rPr lang="ru-RU" sz="3600" dirty="0" smtClean="0">
                <a:solidFill>
                  <a:schemeClr val="tx1">
                    <a:lumMod val="50000"/>
                  </a:schemeClr>
                </a:solidFill>
              </a:rPr>
              <a:t>А в этом случае всем известное изречение: </a:t>
            </a:r>
          </a:p>
          <a:p>
            <a:pPr algn="ctr"/>
            <a:r>
              <a:rPr lang="ru-RU" sz="3600" dirty="0" smtClean="0">
                <a:solidFill>
                  <a:schemeClr val="tx1">
                    <a:lumMod val="50000"/>
                  </a:schemeClr>
                </a:solidFill>
              </a:rPr>
              <a:t>«лучше меньше, но лучше» оказывается справедливым.</a:t>
            </a:r>
            <a:endParaRPr lang="ru-RU" sz="36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4" name="Picture 8" descr="MCj0398157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4572008"/>
            <a:ext cx="1560512" cy="208756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8662" y="1166843"/>
            <a:ext cx="750099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Не повышайте тревожность ребенка накануне экзаменов - это может отрицательно сказаться на результате тестирования. Ребенку всегда передается волнение педагогов, родителей, и если взрослые в ответственный момент могут справиться со своими эмоциями, то ребенок в силу возрастных особенностей может эмоционально "сорваться".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>
                    <a:lumMod val="25000"/>
                  </a:schemeClr>
                </a:solidFill>
              </a:rPr>
              <a:t>Дом знаний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905506"/>
            <a:ext cx="83716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1">
                    <a:lumMod val="50000"/>
                  </a:schemeClr>
                </a:solidFill>
              </a:rPr>
              <a:t>   Инструкция</a:t>
            </a:r>
            <a:r>
              <a:rPr lang="ru-RU" sz="3600" dirty="0">
                <a:solidFill>
                  <a:schemeClr val="tx1">
                    <a:lumMod val="50000"/>
                  </a:schemeClr>
                </a:solidFill>
              </a:rPr>
              <a:t>: </a:t>
            </a:r>
            <a:endParaRPr lang="ru-RU" sz="3600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ctr"/>
            <a:r>
              <a:rPr lang="ru-RU" sz="3600" dirty="0" smtClean="0">
                <a:solidFill>
                  <a:schemeClr val="tx1">
                    <a:lumMod val="50000"/>
                  </a:schemeClr>
                </a:solidFill>
              </a:rPr>
              <a:t>представьте </a:t>
            </a:r>
            <a:r>
              <a:rPr lang="ru-RU" sz="3600" dirty="0">
                <a:solidFill>
                  <a:schemeClr val="tx1">
                    <a:lumMod val="50000"/>
                  </a:schemeClr>
                </a:solidFill>
              </a:rPr>
              <a:t>себе, что все знания выпускника – это дом. </a:t>
            </a:r>
            <a:endParaRPr lang="ru-RU" sz="3600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ctr"/>
            <a:r>
              <a:rPr lang="ru-RU" sz="3600" dirty="0" smtClean="0">
                <a:solidFill>
                  <a:schemeClr val="tx1">
                    <a:lumMod val="50000"/>
                  </a:schemeClr>
                </a:solidFill>
              </a:rPr>
              <a:t>Подумайте </a:t>
            </a:r>
            <a:r>
              <a:rPr lang="ru-RU" sz="3600" dirty="0">
                <a:solidFill>
                  <a:schemeClr val="tx1">
                    <a:lumMod val="50000"/>
                  </a:schemeClr>
                </a:solidFill>
              </a:rPr>
              <a:t>в группе и нарисуйте дом, где каждая часть будет являться вкладом учителя, родителя или самого ученика в его знания. </a:t>
            </a:r>
            <a:endParaRPr lang="ru-RU" sz="3600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ctr"/>
            <a:r>
              <a:rPr lang="ru-RU" sz="3600" dirty="0" smtClean="0">
                <a:solidFill>
                  <a:schemeClr val="tx1">
                    <a:lumMod val="50000"/>
                  </a:schemeClr>
                </a:solidFill>
              </a:rPr>
              <a:t>Подпишите </a:t>
            </a:r>
            <a:r>
              <a:rPr lang="ru-RU" sz="3600" dirty="0">
                <a:solidFill>
                  <a:schemeClr val="tx1">
                    <a:lumMod val="50000"/>
                  </a:schemeClr>
                </a:solidFill>
              </a:rPr>
              <a:t>каждую часть дома.</a:t>
            </a:r>
          </a:p>
        </p:txBody>
      </p:sp>
    </p:spTree>
    <p:extLst>
      <p:ext uri="{BB962C8B-B14F-4D97-AF65-F5344CB8AC3E}">
        <p14:creationId xmlns:p14="http://schemas.microsoft.com/office/powerpoint/2010/main" xmlns="" val="2101916763"/>
      </p:ext>
    </p:extLst>
  </p:cSld>
  <p:clrMapOvr>
    <a:masterClrMapping/>
  </p:clrMapOvr>
  <p:transition spd="med">
    <p:circl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8200"/>
            <a:ext cx="8155632" cy="4030960"/>
          </a:xfrm>
        </p:spPr>
        <p:txBody>
          <a:bodyPr/>
          <a:lstStyle/>
          <a:p>
            <a:pPr algn="ctr"/>
            <a:r>
              <a:rPr lang="ru-RU" b="1" dirty="0"/>
              <a:t>Разделение ответственности – важная составляющая успешной профессиональной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3593805295"/>
      </p:ext>
    </p:extLst>
  </p:cSld>
  <p:clrMapOvr>
    <a:masterClrMapping/>
  </p:clrMapOvr>
  <p:transition spd="med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38200"/>
            <a:ext cx="3786214" cy="3662370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Verdana" pitchFamily="34" charset="0"/>
              </a:rPr>
              <a:t>ГИА и ЕГЭ воспринимаются</a:t>
            </a:r>
            <a:br>
              <a:rPr lang="ru-RU" sz="2400" b="1" dirty="0" smtClean="0">
                <a:solidFill>
                  <a:srgbClr val="002060"/>
                </a:solidFill>
                <a:latin typeface="Verdana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Verdana" pitchFamily="34" charset="0"/>
              </a:rPr>
              <a:t> как угроза успешности профессиональной  деятельности</a:t>
            </a:r>
            <a:r>
              <a:rPr lang="ru-RU" sz="2400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Verdana" pitchFamily="34" charset="0"/>
              </a:rPr>
              <a:t>педагога</a:t>
            </a:r>
            <a:r>
              <a:rPr lang="ru-RU" dirty="0" smtClean="0">
                <a:solidFill>
                  <a:srgbClr val="000066"/>
                </a:solidFill>
                <a:latin typeface="Verdana" pitchFamily="34" charset="0"/>
              </a:rPr>
              <a:t/>
            </a:r>
            <a:br>
              <a:rPr lang="ru-RU" dirty="0" smtClean="0">
                <a:solidFill>
                  <a:srgbClr val="000066"/>
                </a:solidFill>
                <a:latin typeface="Verdana" pitchFamily="34" charset="0"/>
              </a:rPr>
            </a:br>
            <a:endParaRPr lang="ru-RU" dirty="0"/>
          </a:p>
        </p:txBody>
      </p:sp>
      <p:pic>
        <p:nvPicPr>
          <p:cNvPr id="3" name="Picture 4" descr="Ты записался добровольцем? (Д. Моор, 1920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928670"/>
            <a:ext cx="4583134" cy="5735019"/>
          </a:xfrm>
          <a:prstGeom prst="rect">
            <a:avLst/>
          </a:prstGeom>
          <a:noFill/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357686" y="5572140"/>
            <a:ext cx="4572032" cy="861774"/>
          </a:xfrm>
          <a:prstGeom prst="rect">
            <a:avLst/>
          </a:prstGeom>
          <a:solidFill>
            <a:srgbClr val="800000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chemeClr val="accent1"/>
                </a:solidFill>
                <a:latin typeface="Arial" charset="0"/>
              </a:rPr>
              <a:t>Готов к </a:t>
            </a:r>
            <a:r>
              <a:rPr lang="ru-RU" sz="3200" b="1" dirty="0" smtClean="0">
                <a:solidFill>
                  <a:schemeClr val="accent1"/>
                </a:solidFill>
                <a:latin typeface="Arial" charset="0"/>
              </a:rPr>
              <a:t> ГИА и ЕГЭ</a:t>
            </a:r>
            <a:r>
              <a:rPr lang="ru-RU" sz="3200" b="1" dirty="0">
                <a:solidFill>
                  <a:schemeClr val="accent1"/>
                </a:solidFill>
                <a:latin typeface="Arial" charset="0"/>
              </a:rPr>
              <a:t>?</a:t>
            </a:r>
          </a:p>
          <a:p>
            <a:pPr algn="ctr">
              <a:spcBef>
                <a:spcPct val="50000"/>
              </a:spcBef>
            </a:pPr>
            <a:endParaRPr lang="ru-RU" sz="1200" b="1" dirty="0">
              <a:solidFill>
                <a:srgbClr val="660066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 noChangeAspect="1" noChangeArrowheads="1"/>
          </p:cNvSpPr>
          <p:nvPr/>
        </p:nvSpPr>
        <p:spPr bwMode="auto">
          <a:xfrm>
            <a:off x="3571868" y="1857364"/>
            <a:ext cx="2500330" cy="2361125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3200" b="1" dirty="0">
              <a:solidFill>
                <a:srgbClr val="CC0099"/>
              </a:solidFill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071538" y="857309"/>
            <a:ext cx="7786742" cy="3929013"/>
            <a:chOff x="1008" y="1436"/>
            <a:chExt cx="3768" cy="235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008" y="3234"/>
              <a:ext cx="1116" cy="558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800" b="1" dirty="0">
                  <a:solidFill>
                    <a:srgbClr val="000066"/>
                  </a:solidFill>
                </a:rPr>
                <a:t>Ученик</a:t>
              </a:r>
            </a:p>
          </p:txBody>
        </p:sp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2183" y="1436"/>
              <a:ext cx="1116" cy="558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800" b="1" dirty="0">
                  <a:solidFill>
                    <a:srgbClr val="660066"/>
                  </a:solidFill>
                </a:rPr>
                <a:t>Учитель</a:t>
              </a:r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3660" y="3234"/>
              <a:ext cx="1116" cy="558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ru-RU" sz="2600" b="1" dirty="0">
                  <a:solidFill>
                    <a:srgbClr val="003300"/>
                  </a:solidFill>
                </a:rPr>
                <a:t>Родитель</a:t>
              </a: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1142976" y="5214950"/>
            <a:ext cx="75009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solidFill>
                  <a:srgbClr val="CC0099"/>
                </a:solidFill>
              </a:rPr>
              <a:t>Триангуляторные</a:t>
            </a:r>
            <a:r>
              <a:rPr lang="ru-RU" b="1" dirty="0" smtClean="0">
                <a:solidFill>
                  <a:srgbClr val="CC0099"/>
                </a:solidFill>
              </a:rPr>
              <a:t> отношения ответственности за сдачу учащимся экзамена</a:t>
            </a:r>
            <a:endParaRPr lang="ru-RU" b="1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Функции учителя в подготовке ученика к ЕГЭ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Oval 3"/>
          <p:cNvSpPr>
            <a:spLocks noChangeArrowheads="1"/>
          </p:cNvSpPr>
          <p:nvPr/>
        </p:nvSpPr>
        <p:spPr bwMode="auto">
          <a:xfrm>
            <a:off x="1357290" y="2000240"/>
            <a:ext cx="3505200" cy="3048000"/>
          </a:xfrm>
          <a:prstGeom prst="ellipse">
            <a:avLst/>
          </a:prstGeom>
          <a:solidFill>
            <a:schemeClr val="accent1">
              <a:alpha val="52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rgbClr val="000000"/>
                </a:solidFill>
                <a:latin typeface="Verdana" pitchFamily="34" charset="0"/>
              </a:rPr>
              <a:t>обучающая</a:t>
            </a:r>
            <a:endParaRPr lang="ru-RU" sz="28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4572000" y="2000240"/>
            <a:ext cx="3500462" cy="2967038"/>
          </a:xfrm>
          <a:prstGeom prst="ellipse">
            <a:avLst/>
          </a:prstGeom>
          <a:solidFill>
            <a:srgbClr val="FF99CC">
              <a:alpha val="35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ru-RU" b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143240" y="3929066"/>
            <a:ext cx="3233750" cy="2752724"/>
          </a:xfrm>
          <a:prstGeom prst="ellipse">
            <a:avLst/>
          </a:prstGeom>
          <a:solidFill>
            <a:srgbClr val="FFFF00">
              <a:alpha val="48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solidFill>
                  <a:srgbClr val="000000"/>
                </a:solidFill>
                <a:latin typeface="Verdana" pitchFamily="34" charset="0"/>
              </a:rPr>
              <a:t>Консультативная</a:t>
            </a:r>
          </a:p>
          <a:p>
            <a:pPr algn="ctr">
              <a:spcBef>
                <a:spcPct val="50000"/>
              </a:spcBef>
            </a:pPr>
            <a:r>
              <a:rPr lang="ru-RU" sz="1800" b="1" dirty="0" smtClean="0">
                <a:solidFill>
                  <a:srgbClr val="000000"/>
                </a:solidFill>
                <a:latin typeface="Verdana" pitchFamily="34" charset="0"/>
              </a:rPr>
              <a:t>(в т.ч. работа с семьей)</a:t>
            </a:r>
            <a:endParaRPr lang="ru-RU" sz="18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786314" y="3214686"/>
            <a:ext cx="328614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 b="1" dirty="0" smtClean="0">
                <a:solidFill>
                  <a:srgbClr val="000000"/>
                </a:solidFill>
                <a:latin typeface="Verdana" pitchFamily="34" charset="0"/>
              </a:rPr>
              <a:t>поддерживающая</a:t>
            </a:r>
            <a:endParaRPr lang="ru-RU" sz="2200" b="1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>
                <a:latin typeface="Comic Sans MS" pitchFamily="66" charset="0"/>
              </a:rPr>
              <a:t>Психологические </a:t>
            </a:r>
            <a:r>
              <a:rPr lang="ru-RU" sz="4000" dirty="0" smtClean="0">
                <a:latin typeface="Comic Sans MS" pitchFamily="66" charset="0"/>
              </a:rPr>
              <a:t>трудности детей при сдаче ГИА и </a:t>
            </a:r>
            <a:r>
              <a:rPr lang="ru-RU" sz="4000" dirty="0">
                <a:latin typeface="Comic Sans MS" pitchFamily="66" charset="0"/>
              </a:rPr>
              <a:t>ЕГЭ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2285993"/>
            <a:ext cx="7172350" cy="3357586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82818"/>
                </a:solidFill>
              </a:rPr>
              <a:t>Познавательные</a:t>
            </a:r>
            <a:r>
              <a:rPr lang="ru-RU" dirty="0">
                <a:solidFill>
                  <a:srgbClr val="9F2A05"/>
                </a:solidFill>
              </a:rPr>
              <a:t> </a:t>
            </a:r>
            <a:r>
              <a:rPr lang="ru-RU" dirty="0"/>
              <a:t> </a:t>
            </a:r>
          </a:p>
          <a:p>
            <a:pPr algn="ctr"/>
            <a:r>
              <a:rPr lang="ru-RU" dirty="0">
                <a:solidFill>
                  <a:srgbClr val="F82818"/>
                </a:solidFill>
              </a:rPr>
              <a:t>Личностные </a:t>
            </a:r>
          </a:p>
          <a:p>
            <a:pPr algn="ctr"/>
            <a:r>
              <a:rPr lang="ru-RU" dirty="0">
                <a:solidFill>
                  <a:srgbClr val="F82818"/>
                </a:solidFill>
              </a:rPr>
              <a:t>Процессуальные</a:t>
            </a:r>
            <a:r>
              <a:rPr lang="ru-RU" sz="2800" dirty="0"/>
              <a:t> </a:t>
            </a:r>
          </a:p>
          <a:p>
            <a:endParaRPr lang="ru-RU" sz="2800" dirty="0"/>
          </a:p>
        </p:txBody>
      </p:sp>
      <p:pic>
        <p:nvPicPr>
          <p:cNvPr id="8" name="Picture 12" descr="MCj0398129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2" y="3716338"/>
            <a:ext cx="2112349" cy="2284430"/>
          </a:xfrm>
          <a:prstGeom prst="rect">
            <a:avLst/>
          </a:prstGeom>
          <a:noFill/>
        </p:spPr>
      </p:pic>
      <p:pic>
        <p:nvPicPr>
          <p:cNvPr id="9" name="Picture 15" descr="MCj008862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3929066"/>
            <a:ext cx="2551435" cy="2000254"/>
          </a:xfrm>
          <a:prstGeom prst="rect">
            <a:avLst/>
          </a:prstGeom>
          <a:noFill/>
        </p:spPr>
      </p:pic>
      <p:pic>
        <p:nvPicPr>
          <p:cNvPr id="10" name="Picture 5" descr="MCj0413492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4572008"/>
            <a:ext cx="1947530" cy="171451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Comic Sans MS" pitchFamily="66" charset="0"/>
              </a:rPr>
              <a:t>Познавательные трудности: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>
                <a:solidFill>
                  <a:srgbClr val="2B7934"/>
                </a:solidFill>
              </a:rPr>
              <a:t>Причины познавательных трудностей</a:t>
            </a:r>
            <a:r>
              <a:rPr lang="ru-RU" sz="2000">
                <a:solidFill>
                  <a:srgbClr val="2B7934"/>
                </a:solidFill>
              </a:rPr>
              <a:t>: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ru-RU" sz="2000">
              <a:solidFill>
                <a:srgbClr val="2B7934"/>
              </a:solidFill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000">
                <a:solidFill>
                  <a:srgbClr val="2B7934"/>
                </a:solidFill>
              </a:rPr>
              <a:t>Недостаточный объем знаний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000">
                <a:solidFill>
                  <a:srgbClr val="2B7934"/>
                </a:solidFill>
              </a:rPr>
              <a:t>Недостаточная сформированность навыков работы с тестовыми заданиями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000">
                <a:solidFill>
                  <a:srgbClr val="2B7934"/>
                </a:solidFill>
              </a:rPr>
              <a:t>Неспособность гибко  оперировать системой учебных понятий предмета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ru-RU" sz="200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>
                <a:solidFill>
                  <a:srgbClr val="A40081"/>
                </a:solidFill>
              </a:rPr>
              <a:t>Необходимые психические функции</a:t>
            </a:r>
            <a:r>
              <a:rPr lang="ru-RU" sz="1800">
                <a:solidFill>
                  <a:srgbClr val="A40081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ru-RU" sz="1800">
                <a:solidFill>
                  <a:srgbClr val="A40081"/>
                </a:solidFill>
              </a:rPr>
              <a:t>Высокая мобильность, переключаемость. </a:t>
            </a:r>
          </a:p>
          <a:p>
            <a:pPr>
              <a:lnSpc>
                <a:spcPct val="80000"/>
              </a:lnSpc>
            </a:pPr>
            <a:r>
              <a:rPr lang="ru-RU" sz="1800">
                <a:solidFill>
                  <a:srgbClr val="A40081"/>
                </a:solidFill>
              </a:rPr>
              <a:t>Высокий уровень организации деятельности.</a:t>
            </a:r>
          </a:p>
          <a:p>
            <a:pPr>
              <a:lnSpc>
                <a:spcPct val="80000"/>
              </a:lnSpc>
            </a:pPr>
            <a:r>
              <a:rPr lang="ru-RU" sz="1800">
                <a:solidFill>
                  <a:srgbClr val="A40081"/>
                </a:solidFill>
              </a:rPr>
              <a:t>Высокая и устойчивая работоспособность.</a:t>
            </a:r>
          </a:p>
          <a:p>
            <a:pPr>
              <a:lnSpc>
                <a:spcPct val="80000"/>
              </a:lnSpc>
            </a:pPr>
            <a:r>
              <a:rPr lang="ru-RU" sz="1800">
                <a:solidFill>
                  <a:srgbClr val="A40081"/>
                </a:solidFill>
              </a:rPr>
              <a:t>Высокий уровень концентрации внимания, произвольности. </a:t>
            </a:r>
          </a:p>
          <a:p>
            <a:pPr>
              <a:lnSpc>
                <a:spcPct val="80000"/>
              </a:lnSpc>
            </a:pPr>
            <a:r>
              <a:rPr lang="ru-RU" sz="1800">
                <a:solidFill>
                  <a:srgbClr val="A40081"/>
                </a:solidFill>
              </a:rPr>
              <a:t>Четкость и структурированность мышления, комбинаторность</a:t>
            </a:r>
          </a:p>
          <a:p>
            <a:pPr>
              <a:lnSpc>
                <a:spcPct val="80000"/>
              </a:lnSpc>
            </a:pPr>
            <a:r>
              <a:rPr lang="ru-RU" sz="1800">
                <a:solidFill>
                  <a:srgbClr val="A40081"/>
                </a:solidFill>
              </a:rPr>
              <a:t>Сформированность внутреннего плана действий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772400" cy="661974"/>
          </a:xfrm>
        </p:spPr>
        <p:txBody>
          <a:bodyPr/>
          <a:lstStyle/>
          <a:p>
            <a:pPr algn="ctr"/>
            <a:r>
              <a:rPr lang="ru-RU" dirty="0">
                <a:latin typeface="Comic Sans MS" pitchFamily="66" charset="0"/>
              </a:rPr>
              <a:t>Личностные трудности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571612"/>
            <a:ext cx="3810000" cy="314327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/>
              <a:t>Причины личностных </a:t>
            </a:r>
            <a:r>
              <a:rPr lang="ru-RU" sz="2400" b="1" dirty="0" smtClean="0"/>
              <a:t>трудностей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200" dirty="0" smtClean="0"/>
              <a:t>Недостаток </a:t>
            </a:r>
            <a:r>
              <a:rPr lang="ru-RU" sz="2200" dirty="0"/>
              <a:t>информации о процедуре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200" dirty="0"/>
              <a:t>Отсутствие возможности получить поддержку </a:t>
            </a:r>
            <a:r>
              <a:rPr lang="ru-RU" sz="2200" dirty="0" smtClean="0"/>
              <a:t>взрослых (своих педагогов и родителей)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200" dirty="0" smtClean="0"/>
              <a:t>Стрессовое состояние </a:t>
            </a:r>
          </a:p>
          <a:p>
            <a:pPr>
              <a:lnSpc>
                <a:spcPct val="90000"/>
              </a:lnSpc>
              <a:buNone/>
            </a:pPr>
            <a:endParaRPr lang="ru-RU" sz="2400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29124" y="1643050"/>
            <a:ext cx="4572031" cy="4665675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rgbClr val="9E067D"/>
                </a:solidFill>
              </a:rPr>
              <a:t>    Основное </a:t>
            </a:r>
            <a:r>
              <a:rPr lang="ru-RU" sz="2400" dirty="0">
                <a:solidFill>
                  <a:srgbClr val="9E067D"/>
                </a:solidFill>
              </a:rPr>
              <a:t>проявление  личностных трудностей: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>
                <a:solidFill>
                  <a:srgbClr val="9E067D"/>
                </a:solidFill>
              </a:rPr>
              <a:t>     </a:t>
            </a:r>
            <a:r>
              <a:rPr lang="ru-RU" sz="2400" b="1" i="1" dirty="0" smtClean="0">
                <a:solidFill>
                  <a:srgbClr val="9E067D"/>
                </a:solidFill>
              </a:rPr>
              <a:t>повышенный уровень тревоги учащихся на экзамене</a:t>
            </a:r>
            <a:r>
              <a:rPr lang="ru-RU" sz="2400" dirty="0" smtClean="0">
                <a:solidFill>
                  <a:srgbClr val="9E067D"/>
                </a:solidFill>
              </a:rPr>
              <a:t>, что приводит к дезорганизации деятельности, снижению концентрации внимания и работоспособности.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57224" y="5000636"/>
            <a:ext cx="78581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Марьяна Безруких, руководитель института возрастной физиологии  РАО отметила, </a:t>
            </a:r>
            <a:r>
              <a:rPr lang="ru-RU" b="1" u="sng" dirty="0" smtClean="0">
                <a:solidFill>
                  <a:srgbClr val="FF0000"/>
                </a:solidFill>
              </a:rPr>
              <a:t>что 20% детей не могут выдержать никакие экзамены. 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Виноваты не учителя, просто сложилась такая ситуация.</a:t>
            </a:r>
          </a:p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latin typeface="Comic Sans MS" pitchFamily="66" charset="0"/>
              </a:rPr>
              <a:t>Процессуальные трудности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>
                <a:solidFill>
                  <a:srgbClr val="05859F"/>
                </a:solidFill>
              </a:rPr>
              <a:t>Причины трудностей: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400" dirty="0">
                <a:solidFill>
                  <a:srgbClr val="05859F"/>
                </a:solidFill>
              </a:rPr>
              <a:t>недостаточное знакомство с процедурой экзамена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400" dirty="0">
                <a:solidFill>
                  <a:srgbClr val="05859F"/>
                </a:solidFill>
              </a:rPr>
              <a:t>отсутствие четкой стратегии деятельности.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b="1" dirty="0">
                <a:solidFill>
                  <a:srgbClr val="228224"/>
                </a:solidFill>
              </a:rPr>
              <a:t>Виды трудностей:</a:t>
            </a:r>
          </a:p>
          <a:p>
            <a:r>
              <a:rPr lang="ru-RU" sz="2400" dirty="0">
                <a:solidFill>
                  <a:srgbClr val="228224"/>
                </a:solidFill>
              </a:rPr>
              <a:t>Трудности, связанные со спецификой фиксирования ответов. </a:t>
            </a:r>
          </a:p>
          <a:p>
            <a:r>
              <a:rPr lang="ru-RU" sz="2400" dirty="0">
                <a:solidFill>
                  <a:srgbClr val="228224"/>
                </a:solidFill>
              </a:rPr>
              <a:t>Трудности, связанные с ролью взрослого. </a:t>
            </a:r>
          </a:p>
          <a:p>
            <a:r>
              <a:rPr lang="ru-RU" sz="2400" dirty="0">
                <a:solidFill>
                  <a:srgbClr val="228224"/>
                </a:solidFill>
              </a:rPr>
              <a:t>Трудности, связанные с критериями оценки. </a:t>
            </a:r>
          </a:p>
          <a:p>
            <a:pPr>
              <a:buFont typeface="Wingdings" pitchFamily="2" charset="2"/>
              <a:buNone/>
            </a:pPr>
            <a:r>
              <a:rPr lang="ru-RU" sz="2400" dirty="0">
                <a:solidFill>
                  <a:srgbClr val="228224"/>
                </a:solidFill>
              </a:rPr>
              <a:t>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500174"/>
            <a:ext cx="7772400" cy="4786346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 smtClean="0">
                <a:solidFill>
                  <a:srgbClr val="FF0000"/>
                </a:solidFill>
              </a:rPr>
              <a:t>Мотивационная составляющая подготовки учащихся </a:t>
            </a:r>
            <a:r>
              <a:rPr lang="ru-RU" sz="3200" b="1" smtClean="0">
                <a:solidFill>
                  <a:srgbClr val="FF0000"/>
                </a:solidFill>
              </a:rPr>
              <a:t>к сдаче</a:t>
            </a:r>
            <a:br>
              <a:rPr lang="ru-RU" sz="3200" b="1" smtClean="0">
                <a:solidFill>
                  <a:srgbClr val="FF0000"/>
                </a:solidFill>
              </a:rPr>
            </a:br>
            <a:r>
              <a:rPr lang="ru-RU" sz="3200" b="1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ГИА и ЕГЭ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К концу школьного обучения вся временная перспектива ученика сужается до двух - трёх месяцев, и её содержание составляют </a:t>
            </a:r>
            <a:r>
              <a:rPr lang="ru-RU" sz="3200" u="sng" dirty="0" smtClean="0">
                <a:solidFill>
                  <a:srgbClr val="A50021"/>
                </a:solidFill>
              </a:rPr>
              <a:t>только два</a:t>
            </a:r>
            <a:r>
              <a:rPr lang="ru-RU" sz="3200" u="sng" dirty="0" smtClean="0"/>
              <a:t> </a:t>
            </a:r>
            <a:r>
              <a:rPr lang="ru-RU" sz="3200" u="sng" dirty="0" smtClean="0">
                <a:solidFill>
                  <a:srgbClr val="A50021"/>
                </a:solidFill>
              </a:rPr>
              <a:t>мотива:</a:t>
            </a:r>
            <a:r>
              <a:rPr lang="ru-RU" sz="3200" u="sng" dirty="0" smtClean="0"/>
              <a:t> </a:t>
            </a:r>
            <a:br>
              <a:rPr lang="ru-RU" sz="3200" u="sng" dirty="0" smtClean="0"/>
            </a:br>
            <a:r>
              <a:rPr lang="ru-RU" sz="3200" b="1" dirty="0" smtClean="0">
                <a:solidFill>
                  <a:schemeClr val="tx2"/>
                </a:solidFill>
              </a:rPr>
              <a:t>первый – хорошо сдать </a:t>
            </a:r>
            <a:r>
              <a:rPr lang="ru-RU" sz="3200" b="1" dirty="0" smtClean="0"/>
              <a:t>экзамен </a:t>
            </a:r>
            <a:r>
              <a:rPr lang="ru-RU" sz="3200" b="1" dirty="0" smtClean="0">
                <a:solidFill>
                  <a:schemeClr val="tx2"/>
                </a:solidFill>
              </a:rPr>
              <a:t/>
            </a:r>
            <a:br>
              <a:rPr lang="ru-RU" sz="3200" b="1" dirty="0" smtClean="0">
                <a:solidFill>
                  <a:schemeClr val="tx2"/>
                </a:solidFill>
              </a:rPr>
            </a:br>
            <a:r>
              <a:rPr lang="ru-RU" sz="3200" b="1" dirty="0" smtClean="0">
                <a:solidFill>
                  <a:schemeClr val="tx2"/>
                </a:solidFill>
              </a:rPr>
              <a:t> второй – поступить в колледж или ВУЗ.</a:t>
            </a:r>
            <a:r>
              <a:rPr lang="ru-RU" sz="3200" b="1" dirty="0" smtClean="0"/>
              <a:t>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u="sng" dirty="0" smtClean="0"/>
              <a:t/>
            </a:r>
            <a:br>
              <a:rPr lang="ru-RU" sz="2400" u="sng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ирода">
  <a:themeElements>
    <a:clrScheme name="Природа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Природа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Природа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ирода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ирода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ирода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ирода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1B1292"/>
    </a:dk1>
    <a:lt1>
      <a:srgbClr val="FFFFFF"/>
    </a:lt1>
    <a:dk2>
      <a:srgbClr val="2A3D7A"/>
    </a:dk2>
    <a:lt2>
      <a:srgbClr val="CEC8BA"/>
    </a:lt2>
    <a:accent1>
      <a:srgbClr val="C9DDF1"/>
    </a:accent1>
    <a:accent2>
      <a:srgbClr val="FAC164"/>
    </a:accent2>
    <a:accent3>
      <a:srgbClr val="FFFFFF"/>
    </a:accent3>
    <a:accent4>
      <a:srgbClr val="150E7C"/>
    </a:accent4>
    <a:accent5>
      <a:srgbClr val="E1EBF7"/>
    </a:accent5>
    <a:accent6>
      <a:srgbClr val="E3AF5A"/>
    </a:accent6>
    <a:hlink>
      <a:srgbClr val="B0AE6A"/>
    </a:hlink>
    <a:folHlink>
      <a:srgbClr val="C3E684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1C9113"/>
    </a:dk1>
    <a:lt1>
      <a:srgbClr val="FFFFFF"/>
    </a:lt1>
    <a:dk2>
      <a:srgbClr val="2A3D7A"/>
    </a:dk2>
    <a:lt2>
      <a:srgbClr val="CEC8BA"/>
    </a:lt2>
    <a:accent1>
      <a:srgbClr val="C9DDF1"/>
    </a:accent1>
    <a:accent2>
      <a:srgbClr val="FAC164"/>
    </a:accent2>
    <a:accent3>
      <a:srgbClr val="FFFFFF"/>
    </a:accent3>
    <a:accent4>
      <a:srgbClr val="167B0E"/>
    </a:accent4>
    <a:accent5>
      <a:srgbClr val="E1EBF7"/>
    </a:accent5>
    <a:accent6>
      <a:srgbClr val="E3AF5A"/>
    </a:accent6>
    <a:hlink>
      <a:srgbClr val="B0AE6A"/>
    </a:hlink>
    <a:folHlink>
      <a:srgbClr val="C3E684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9A180A"/>
    </a:dk1>
    <a:lt1>
      <a:srgbClr val="FFFFFF"/>
    </a:lt1>
    <a:dk2>
      <a:srgbClr val="2A3D7A"/>
    </a:dk2>
    <a:lt2>
      <a:srgbClr val="CEC8BA"/>
    </a:lt2>
    <a:accent1>
      <a:srgbClr val="C9DDF1"/>
    </a:accent1>
    <a:accent2>
      <a:srgbClr val="FAC164"/>
    </a:accent2>
    <a:accent3>
      <a:srgbClr val="FFFFFF"/>
    </a:accent3>
    <a:accent4>
      <a:srgbClr val="831307"/>
    </a:accent4>
    <a:accent5>
      <a:srgbClr val="E1EBF7"/>
    </a:accent5>
    <a:accent6>
      <a:srgbClr val="E3AF5A"/>
    </a:accent6>
    <a:hlink>
      <a:srgbClr val="B0AE6A"/>
    </a:hlink>
    <a:folHlink>
      <a:srgbClr val="C3E68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326</TotalTime>
  <Words>701</Words>
  <Application>Microsoft Office PowerPoint</Application>
  <PresentationFormat>Экран (4:3)</PresentationFormat>
  <Paragraphs>81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Природа</vt:lpstr>
      <vt:lpstr>  ПСИХОЛОГИЧЕСКОЕ СОПРОВОЖДЕНИЕ   ПЕДАГОГОВ   ПРИ ПОДГОТОВКИ  УЧАЩИХСЯ  К ГИА и ЕГЭ. </vt:lpstr>
      <vt:lpstr>ГИА и ЕГЭ воспринимаются  как угроза успешности профессиональной  деятельности педагога </vt:lpstr>
      <vt:lpstr>Слайд 3</vt:lpstr>
      <vt:lpstr>Функции учителя в подготовке ученика к ЕГЭ</vt:lpstr>
      <vt:lpstr>Психологические трудности детей при сдаче ГИА и ЕГЭ</vt:lpstr>
      <vt:lpstr>Познавательные трудности:</vt:lpstr>
      <vt:lpstr>Личностные трудности</vt:lpstr>
      <vt:lpstr>Процессуальные трудности</vt:lpstr>
      <vt:lpstr>   Мотивационная составляющая подготовки учащихся к сдаче  ГИА и ЕГЭ К концу школьного обучения вся временная перспектива ученика сужается до двух - трёх месяцев, и её содержание составляют только два мотива:  первый – хорошо сдать экзамен   второй – поступить в колледж или ВУЗ.    </vt:lpstr>
      <vt:lpstr>Основными условиями положительной мотивации учения являются:</vt:lpstr>
      <vt:lpstr>Развитие внутренней мотивации у учащихся</vt:lpstr>
      <vt:lpstr>Рассмотрим три самых неэффективных мотивационных стиля работы педагога. </vt:lpstr>
      <vt:lpstr>Как известно, мотивацией можно управлять.  Её нужно строить на достижении успеха.</vt:lpstr>
      <vt:lpstr>Слайд 14</vt:lpstr>
      <vt:lpstr>Слайд 15</vt:lpstr>
      <vt:lpstr>Дом знаний</vt:lpstr>
      <vt:lpstr>Разделение ответственности – важная составляющая успешной профессиональной деятельности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Стратегии обучения детей с различными познавательными стилями </dc:title>
  <dc:creator>Marina_Ch</dc:creator>
  <cp:lastModifiedBy>Windows User</cp:lastModifiedBy>
  <cp:revision>21</cp:revision>
  <dcterms:created xsi:type="dcterms:W3CDTF">2006-11-10T06:17:31Z</dcterms:created>
  <dcterms:modified xsi:type="dcterms:W3CDTF">2015-03-26T19:38:52Z</dcterms:modified>
</cp:coreProperties>
</file>