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0" r:id="rId11"/>
    <p:sldId id="268" r:id="rId12"/>
    <p:sldId id="281" r:id="rId13"/>
    <p:sldId id="272" r:id="rId14"/>
    <p:sldId id="282" r:id="rId15"/>
    <p:sldId id="273" r:id="rId16"/>
    <p:sldId id="270" r:id="rId17"/>
    <p:sldId id="271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26F"/>
    <a:srgbClr val="7D3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DAC2-88B5-48E8-B394-C83612E0F849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4329-EBC4-481F-9DA0-E8C36A84D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3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77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4806792"/>
            <a:ext cx="7747687" cy="1470455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77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53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3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75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8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80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6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74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87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E185-EA17-4D4E-B145-7865663D73B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21EE-11CC-4F9F-A44A-DEF7A427F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5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atematika-n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eng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atut3_f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02" y="3069770"/>
            <a:ext cx="3168137" cy="306781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042" y="705394"/>
            <a:ext cx="7747687" cy="57215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rawl" pitchFamily="2" charset="0"/>
              </a:rPr>
              <a:t>Использование современных технологий, методов и приемов обучения в условиях введения ФГОС</a:t>
            </a:r>
            <a:br>
              <a:rPr lang="ru-RU" dirty="0" smtClean="0">
                <a:latin typeface="Brawl" pitchFamily="2" charset="0"/>
              </a:rPr>
            </a:br>
            <a:r>
              <a:rPr lang="ru-RU" dirty="0" smtClean="0">
                <a:latin typeface="Brawl" pitchFamily="2" charset="0"/>
              </a:rPr>
              <a:t/>
            </a:r>
            <a:br>
              <a:rPr lang="ru-RU" dirty="0" smtClean="0">
                <a:latin typeface="Brawl" pitchFamily="2" charset="0"/>
              </a:rPr>
            </a:br>
            <a:r>
              <a:rPr lang="ru-RU" dirty="0" smtClean="0">
                <a:latin typeface="Brawl" pitchFamily="2" charset="0"/>
              </a:rPr>
              <a:t/>
            </a:r>
            <a:br>
              <a:rPr lang="ru-RU" dirty="0" smtClean="0">
                <a:latin typeface="Brawl" pitchFamily="2" charset="0"/>
              </a:rPr>
            </a:br>
            <a:r>
              <a:rPr lang="ru-RU" dirty="0" smtClean="0">
                <a:latin typeface="Brawl" pitchFamily="2" charset="0"/>
              </a:rPr>
              <a:t/>
            </a:r>
            <a:br>
              <a:rPr lang="ru-RU" dirty="0" smtClean="0">
                <a:latin typeface="Brawl" pitchFamily="2" charset="0"/>
              </a:rPr>
            </a:br>
            <a:r>
              <a:rPr lang="ru-RU" dirty="0" smtClean="0">
                <a:latin typeface="Brawl" pitchFamily="2" charset="0"/>
              </a:rPr>
              <a:t/>
            </a:r>
            <a:br>
              <a:rPr lang="ru-RU" dirty="0" smtClean="0">
                <a:latin typeface="Brawl" pitchFamily="2" charset="0"/>
              </a:rPr>
            </a:br>
            <a:r>
              <a:rPr lang="ru-RU" dirty="0" smtClean="0">
                <a:latin typeface="Brawl" pitchFamily="2" charset="0"/>
              </a:rPr>
              <a:t/>
            </a:r>
            <a:br>
              <a:rPr lang="ru-RU" dirty="0" smtClean="0">
                <a:latin typeface="Brawl" pitchFamily="2" charset="0"/>
              </a:rPr>
            </a:br>
            <a:r>
              <a:rPr lang="ru-RU" sz="1800" dirty="0" smtClean="0">
                <a:latin typeface="Brawl" pitchFamily="2" charset="0"/>
              </a:rPr>
              <a:t>подготовила :</a:t>
            </a:r>
            <a:r>
              <a:rPr lang="ru-RU" sz="2000" dirty="0" smtClean="0">
                <a:latin typeface="Brawl" pitchFamily="2" charset="0"/>
              </a:rPr>
              <a:t> </a:t>
            </a:r>
            <a:r>
              <a:rPr lang="ru-RU" sz="2000" dirty="0" err="1" smtClean="0">
                <a:latin typeface="Brawl" pitchFamily="2" charset="0"/>
              </a:rPr>
              <a:t>Е.А.Надеина</a:t>
            </a:r>
            <a:r>
              <a:rPr lang="ru-RU" sz="2000" dirty="0" smtClean="0">
                <a:latin typeface="Brawl" pitchFamily="2" charset="0"/>
              </a:rPr>
              <a:t> учитель математики </a:t>
            </a:r>
            <a:br>
              <a:rPr lang="ru-RU" sz="2000" dirty="0" smtClean="0">
                <a:latin typeface="Brawl" pitchFamily="2" charset="0"/>
              </a:rPr>
            </a:br>
            <a:r>
              <a:rPr lang="ru-RU" sz="2000" dirty="0" smtClean="0">
                <a:latin typeface="Brawl" pitchFamily="2" charset="0"/>
              </a:rPr>
              <a:t>МКОУ «</a:t>
            </a:r>
            <a:r>
              <a:rPr lang="ru-RU" sz="2000" dirty="0" err="1" smtClean="0">
                <a:latin typeface="Brawl" pitchFamily="2" charset="0"/>
              </a:rPr>
              <a:t>Вилинская</a:t>
            </a:r>
            <a:r>
              <a:rPr lang="ru-RU" sz="2000" dirty="0" smtClean="0">
                <a:latin typeface="Brawl" pitchFamily="2" charset="0"/>
              </a:rPr>
              <a:t> СОШ №1»</a:t>
            </a:r>
            <a:endParaRPr lang="ru-RU" dirty="0">
              <a:latin typeface="Braw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509451"/>
            <a:ext cx="8208000" cy="5668928"/>
          </a:xfrm>
        </p:spPr>
        <p:txBody>
          <a:bodyPr/>
          <a:lstStyle/>
          <a:p>
            <a:pPr lvl="0"/>
            <a:r>
              <a:rPr lang="ru-RU" sz="2400" b="1" i="1" u="sng" dirty="0" smtClean="0">
                <a:latin typeface="Brawl" pitchFamily="2" charset="0"/>
              </a:rPr>
              <a:t>Игровые методы </a:t>
            </a:r>
            <a:r>
              <a:rPr lang="ru-RU" sz="2400" dirty="0" smtClean="0">
                <a:latin typeface="Brawl" pitchFamily="2" charset="0"/>
              </a:rPr>
              <a:t>( деловые, </a:t>
            </a:r>
            <a:r>
              <a:rPr lang="ru-RU" sz="2400" dirty="0" err="1" smtClean="0">
                <a:latin typeface="Brawl" pitchFamily="2" charset="0"/>
              </a:rPr>
              <a:t>организационно-деятельностные</a:t>
            </a:r>
            <a:r>
              <a:rPr lang="ru-RU" sz="2400" dirty="0" smtClean="0">
                <a:latin typeface="Brawl" pitchFamily="2" charset="0"/>
              </a:rPr>
              <a:t>, имитационные, ролевые </a:t>
            </a:r>
            <a:r>
              <a:rPr lang="ru-RU" sz="2400" dirty="0" smtClean="0">
                <a:latin typeface="Brawl" pitchFamily="2" charset="0"/>
              </a:rPr>
              <a:t>игры, весёлые </a:t>
            </a:r>
            <a:r>
              <a:rPr lang="ru-RU" sz="2400" dirty="0" smtClean="0">
                <a:latin typeface="Brawl" pitchFamily="2" charset="0"/>
              </a:rPr>
              <a:t>познавательные игры, </a:t>
            </a:r>
            <a:r>
              <a:rPr lang="ru-RU" sz="2400" dirty="0" err="1" smtClean="0">
                <a:latin typeface="Brawl" pitchFamily="2" charset="0"/>
              </a:rPr>
              <a:t>КВНы</a:t>
            </a:r>
            <a:r>
              <a:rPr lang="ru-RU" sz="2400" dirty="0" smtClean="0">
                <a:latin typeface="Brawl" pitchFamily="2" charset="0"/>
              </a:rPr>
              <a:t>, конкурсы </a:t>
            </a:r>
            <a:r>
              <a:rPr lang="ru-RU" sz="2400" dirty="0" smtClean="0">
                <a:latin typeface="Brawl" pitchFamily="2" charset="0"/>
              </a:rPr>
              <a:t>)</a:t>
            </a:r>
            <a:endParaRPr lang="ru-RU" sz="2400" dirty="0">
              <a:latin typeface="Brawl" pitchFamily="2" charset="0"/>
            </a:endParaRPr>
          </a:p>
        </p:txBody>
      </p:sp>
      <p:pic>
        <p:nvPicPr>
          <p:cNvPr id="5" name="Рисунок 4" descr="88259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59148"/>
            <a:ext cx="4454436" cy="3558328"/>
          </a:xfrm>
          <a:prstGeom prst="rect">
            <a:avLst/>
          </a:prstGeom>
        </p:spPr>
      </p:pic>
      <p:pic>
        <p:nvPicPr>
          <p:cNvPr id="6" name="Рисунок 5" descr="0009-013-I-sredi-nikh-osoboe-znachenie-udeljaetsja-didakticheskim-igram-na-uroka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37" y="3042555"/>
            <a:ext cx="4750798" cy="35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987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483327"/>
            <a:ext cx="8208000" cy="5695052"/>
          </a:xfrm>
        </p:spPr>
        <p:txBody>
          <a:bodyPr/>
          <a:lstStyle/>
          <a:p>
            <a:pPr lvl="0"/>
            <a:r>
              <a:rPr lang="ru-RU" sz="2400" b="1" i="1" u="sng" dirty="0" smtClean="0">
                <a:latin typeface="Brawl" pitchFamily="2" charset="0"/>
              </a:rPr>
              <a:t>Рейтинговые методы </a:t>
            </a:r>
            <a:r>
              <a:rPr lang="ru-RU" sz="2400" dirty="0" smtClean="0">
                <a:latin typeface="Brawl" pitchFamily="2" charset="0"/>
              </a:rPr>
              <a:t>(рейтинги эффективности, рейтинги популярности), активизирующие деятельность учащихся за счет эффекта соревнования, корректировки потребности достижения.</a:t>
            </a:r>
          </a:p>
          <a:p>
            <a:pPr lvl="0">
              <a:buNone/>
            </a:pPr>
            <a:endParaRPr lang="ru-RU" sz="2400" dirty="0" smtClean="0">
              <a:latin typeface="Brawl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394174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2" y="1756954"/>
            <a:ext cx="5930537" cy="444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595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561703"/>
            <a:ext cx="8208000" cy="5616676"/>
          </a:xfrm>
        </p:spPr>
        <p:txBody>
          <a:bodyPr>
            <a:normAutofit/>
          </a:bodyPr>
          <a:lstStyle/>
          <a:p>
            <a:pPr lvl="0"/>
            <a:r>
              <a:rPr lang="ru-RU" sz="2400" b="1" i="1" u="sng" dirty="0" err="1" smtClean="0">
                <a:latin typeface="Brawl" pitchFamily="2" charset="0"/>
              </a:rPr>
              <a:t>Тренинговые</a:t>
            </a:r>
            <a:r>
              <a:rPr lang="ru-RU" sz="2400" b="1" i="1" u="sng" dirty="0" smtClean="0">
                <a:latin typeface="Brawl" pitchFamily="2" charset="0"/>
              </a:rPr>
              <a:t> методы </a:t>
            </a:r>
            <a:r>
              <a:rPr lang="ru-RU" sz="2400" dirty="0" smtClean="0">
                <a:latin typeface="Brawl" pitchFamily="2" charset="0"/>
              </a:rPr>
              <a:t>( поведенческие и личностно ориентированные тренинги ), направленные на оказание стимулирующего, корректирующего, терапевтического, развивающего воздействия на личность и поведение участников.</a:t>
            </a:r>
          </a:p>
          <a:p>
            <a:endParaRPr lang="ru-RU" sz="2400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2" y="1894934"/>
            <a:ext cx="5826035" cy="436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679269"/>
            <a:ext cx="8208000" cy="577378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«</a:t>
            </a:r>
            <a:r>
              <a:rPr lang="ru-RU" sz="3200" dirty="0" smtClean="0"/>
              <a:t>мозговой штурм</a:t>
            </a:r>
            <a:r>
              <a:rPr lang="en-US" sz="3200" dirty="0" smtClean="0"/>
              <a:t>» (</a:t>
            </a:r>
            <a:r>
              <a:rPr lang="en-US" sz="3200" u="sng" dirty="0" smtClean="0">
                <a:hlinkClick r:id="rId2"/>
              </a:rPr>
              <a:t>www.matematika-na.ru</a:t>
            </a:r>
            <a:r>
              <a:rPr lang="en-US" sz="3200" dirty="0" smtClean="0"/>
              <a:t>, </a:t>
            </a:r>
            <a:r>
              <a:rPr lang="en-US" sz="3200" u="sng" dirty="0" smtClean="0">
                <a:solidFill>
                  <a:srgbClr val="0070C0"/>
                </a:solidFill>
              </a:rPr>
              <a:t>school-assistant.ru</a:t>
            </a:r>
            <a:r>
              <a:rPr lang="en-US" sz="3200" dirty="0" smtClean="0"/>
              <a:t> );</a:t>
            </a:r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игровые </a:t>
            </a:r>
            <a:r>
              <a:rPr lang="ru-RU" sz="3200" dirty="0" smtClean="0"/>
              <a:t>упражнения </a:t>
            </a:r>
            <a:r>
              <a:rPr lang="ru-RU" sz="3200" dirty="0" smtClean="0">
                <a:solidFill>
                  <a:srgbClr val="0070C0"/>
                </a:solidFill>
              </a:rPr>
              <a:t>( </a:t>
            </a:r>
            <a:r>
              <a:rPr lang="ru-RU" sz="3200" u="sng" dirty="0" err="1" smtClean="0">
                <a:solidFill>
                  <a:srgbClr val="0070C0"/>
                </a:solidFill>
              </a:rPr>
              <a:t>vse-dlya-detey.ru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– электронные книги):</a:t>
            </a:r>
          </a:p>
          <a:p>
            <a:endParaRPr lang="ru-RU" sz="3200" dirty="0">
              <a:latin typeface="Brawl" pitchFamily="2" charset="0"/>
            </a:endParaRPr>
          </a:p>
        </p:txBody>
      </p:sp>
      <p:pic>
        <p:nvPicPr>
          <p:cNvPr id="4" name="Рисунок 3" descr="43534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49" y="1316277"/>
            <a:ext cx="3965554" cy="3974181"/>
          </a:xfrm>
          <a:prstGeom prst="rect">
            <a:avLst/>
          </a:prstGeom>
        </p:spPr>
      </p:pic>
      <p:pic>
        <p:nvPicPr>
          <p:cNvPr id="5" name="Рисунок 4" descr="matematicheskiy-trenager-5-klass-ucheb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66" y="1625092"/>
            <a:ext cx="2769325" cy="391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162594" y="2045886"/>
          <a:ext cx="8634547" cy="4274013"/>
        </p:xfrm>
        <a:graphic>
          <a:graphicData uri="http://schemas.openxmlformats.org/drawingml/2006/table">
            <a:tbl>
              <a:tblPr/>
              <a:tblGrid>
                <a:gridCol w="575636"/>
                <a:gridCol w="575636"/>
                <a:gridCol w="575636"/>
                <a:gridCol w="575636"/>
                <a:gridCol w="575636"/>
                <a:gridCol w="5756367"/>
              </a:tblGrid>
              <a:tr h="775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1               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    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    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10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ОЦЕНКА :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3" marR="41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726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548640"/>
            <a:ext cx="8208000" cy="5629739"/>
          </a:xfrm>
        </p:spPr>
        <p:txBody>
          <a:bodyPr/>
          <a:lstStyle/>
          <a:p>
            <a:pPr lvl="0"/>
            <a:r>
              <a:rPr lang="ru-RU" sz="3200" dirty="0" smtClean="0"/>
              <a:t>работа в группах ( задачи на совместную работу) 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Тестирование ;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" name="Содержимое 3" descr="zanimatelnaya_matematika_5_6_klass_ucheb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271" y="1254034"/>
            <a:ext cx="3124649" cy="4933656"/>
          </a:xfrm>
          <a:prstGeom prst="rect">
            <a:avLst/>
          </a:prstGeom>
        </p:spPr>
      </p:pic>
      <p:sp>
        <p:nvSpPr>
          <p:cNvPr id="1069" name="Oval 45"/>
          <p:cNvSpPr>
            <a:spLocks noChangeArrowheads="1"/>
          </p:cNvSpPr>
          <p:nvPr/>
        </p:nvSpPr>
        <p:spPr bwMode="auto">
          <a:xfrm>
            <a:off x="3540397" y="5060587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64" name="Oval 40"/>
          <p:cNvSpPr>
            <a:spLocks noChangeArrowheads="1"/>
          </p:cNvSpPr>
          <p:nvPr/>
        </p:nvSpPr>
        <p:spPr bwMode="auto">
          <a:xfrm>
            <a:off x="2926443" y="5039360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59" name="Oval 35"/>
          <p:cNvSpPr>
            <a:spLocks noChangeArrowheads="1"/>
          </p:cNvSpPr>
          <p:nvPr/>
        </p:nvSpPr>
        <p:spPr bwMode="auto">
          <a:xfrm>
            <a:off x="2364740" y="5072561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1776911" y="5063536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68" name="Oval 44"/>
          <p:cNvSpPr>
            <a:spLocks noChangeArrowheads="1"/>
          </p:cNvSpPr>
          <p:nvPr/>
        </p:nvSpPr>
        <p:spPr bwMode="auto">
          <a:xfrm>
            <a:off x="3519533" y="4307477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67" name="Oval 43"/>
          <p:cNvSpPr>
            <a:spLocks noChangeArrowheads="1"/>
          </p:cNvSpPr>
          <p:nvPr/>
        </p:nvSpPr>
        <p:spPr bwMode="auto">
          <a:xfrm>
            <a:off x="2942680" y="4320540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66" name="Oval 42"/>
          <p:cNvSpPr>
            <a:spLocks noChangeArrowheads="1"/>
          </p:cNvSpPr>
          <p:nvPr/>
        </p:nvSpPr>
        <p:spPr bwMode="auto">
          <a:xfrm>
            <a:off x="2349726" y="4346666"/>
            <a:ext cx="495301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65" name="Oval 41"/>
          <p:cNvSpPr>
            <a:spLocks noChangeArrowheads="1"/>
          </p:cNvSpPr>
          <p:nvPr/>
        </p:nvSpPr>
        <p:spPr bwMode="auto">
          <a:xfrm>
            <a:off x="1781311" y="4346666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63" name="Oval 39"/>
          <p:cNvSpPr>
            <a:spLocks noChangeArrowheads="1"/>
          </p:cNvSpPr>
          <p:nvPr/>
        </p:nvSpPr>
        <p:spPr bwMode="auto">
          <a:xfrm>
            <a:off x="3506470" y="3602083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62" name="Oval 38"/>
          <p:cNvSpPr>
            <a:spLocks noChangeArrowheads="1"/>
          </p:cNvSpPr>
          <p:nvPr/>
        </p:nvSpPr>
        <p:spPr bwMode="auto">
          <a:xfrm>
            <a:off x="2929617" y="3602083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61" name="Oval 37"/>
          <p:cNvSpPr>
            <a:spLocks noChangeArrowheads="1"/>
          </p:cNvSpPr>
          <p:nvPr/>
        </p:nvSpPr>
        <p:spPr bwMode="auto">
          <a:xfrm>
            <a:off x="2375852" y="3628209"/>
            <a:ext cx="495301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60" name="Oval 36"/>
          <p:cNvSpPr>
            <a:spLocks noChangeArrowheads="1"/>
          </p:cNvSpPr>
          <p:nvPr/>
        </p:nvSpPr>
        <p:spPr bwMode="auto">
          <a:xfrm>
            <a:off x="1781312" y="3602083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58" name="Oval 34"/>
          <p:cNvSpPr>
            <a:spLocks noChangeArrowheads="1"/>
          </p:cNvSpPr>
          <p:nvPr/>
        </p:nvSpPr>
        <p:spPr bwMode="auto">
          <a:xfrm>
            <a:off x="3519532" y="2909751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57" name="Oval 33"/>
          <p:cNvSpPr>
            <a:spLocks noChangeArrowheads="1"/>
          </p:cNvSpPr>
          <p:nvPr/>
        </p:nvSpPr>
        <p:spPr bwMode="auto">
          <a:xfrm>
            <a:off x="2916555" y="2883626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2349726" y="2896688"/>
            <a:ext cx="495301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1781312" y="2870563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3506470" y="2165169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2929618" y="2178232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2375852" y="2165169"/>
            <a:ext cx="495301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1768248" y="2178231"/>
            <a:ext cx="4953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522514"/>
            <a:ext cx="8208000" cy="56558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rawl" pitchFamily="2" charset="0"/>
              </a:rPr>
              <a:t>метод проектов ;</a:t>
            </a:r>
          </a:p>
          <a:p>
            <a:pPr lvl="0"/>
            <a:r>
              <a:rPr lang="ru-RU" sz="3200" dirty="0" smtClean="0">
                <a:latin typeface="Brawl" pitchFamily="2" charset="0"/>
              </a:rPr>
              <a:t>решение ситуационных задач ;</a:t>
            </a:r>
          </a:p>
          <a:p>
            <a:pPr lvl="0"/>
            <a:r>
              <a:rPr lang="ru-RU" sz="3200" dirty="0" smtClean="0">
                <a:latin typeface="Brawl" pitchFamily="2" charset="0"/>
              </a:rPr>
              <a:t>дискуссия группы экспертов (обобщать результаты );</a:t>
            </a:r>
          </a:p>
          <a:p>
            <a:pPr lvl="0"/>
            <a:r>
              <a:rPr lang="ru-RU" sz="3200" dirty="0" smtClean="0">
                <a:latin typeface="Brawl" pitchFamily="2" charset="0"/>
              </a:rPr>
              <a:t>выступление в роли</a:t>
            </a:r>
          </a:p>
          <a:p>
            <a:pPr lvl="0">
              <a:buNone/>
            </a:pPr>
            <a:r>
              <a:rPr lang="ru-RU" sz="3200" dirty="0" smtClean="0">
                <a:latin typeface="Brawl" pitchFamily="2" charset="0"/>
              </a:rPr>
              <a:t>                обучающего</a:t>
            </a:r>
            <a:r>
              <a:rPr lang="ru-RU" sz="3200" dirty="0" smtClean="0"/>
              <a:t>.</a:t>
            </a:r>
          </a:p>
          <a:p>
            <a:endParaRPr lang="ru-RU" sz="3200" dirty="0">
              <a:latin typeface="Brawl" pitchFamily="2" charset="0"/>
            </a:endParaRPr>
          </a:p>
        </p:txBody>
      </p:sp>
      <p:pic>
        <p:nvPicPr>
          <p:cNvPr id="4" name="Рисунок 3" descr="x_760378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91" y="2133607"/>
            <a:ext cx="3566160" cy="399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1330" y="182880"/>
            <a:ext cx="8208000" cy="71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352696"/>
            <a:ext cx="8208000" cy="1053217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Brawl" pitchFamily="2" charset="0"/>
              </a:rPr>
              <a:t>АКТИВНОЕ ОБУЧЕНИЕ ОБЕСПЕЧИВАЕТ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600" dirty="0" smtClean="0">
                <a:latin typeface="Brawl" pitchFamily="2" charset="0"/>
              </a:rPr>
              <a:t>высокую мотивацию обучающихся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творчество и фантазию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активную жизненную позицию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командный дух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ценность индивидуальности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свободу самовыражения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акцент на деятельность ;</a:t>
            </a:r>
          </a:p>
          <a:p>
            <a:pPr lvl="0"/>
            <a:r>
              <a:rPr lang="ru-RU" sz="3600" dirty="0" smtClean="0">
                <a:latin typeface="Brawl" pitchFamily="2" charset="0"/>
              </a:rPr>
              <a:t>взаимоуважение ;</a:t>
            </a:r>
          </a:p>
          <a:p>
            <a:r>
              <a:rPr lang="ru-RU" sz="3600" dirty="0" smtClean="0">
                <a:latin typeface="Brawl" pitchFamily="2" charset="0"/>
              </a:rPr>
              <a:t>демократичность.</a:t>
            </a:r>
            <a:endParaRPr lang="ru-RU" sz="3600" dirty="0">
              <a:latin typeface="Braw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ЛИТЕРАТУРА</a:t>
            </a:r>
            <a:endParaRPr lang="ru-RU" sz="3600" u="sng" dirty="0">
              <a:latin typeface="Brawl" pitchFamily="2" charset="0"/>
            </a:endParaRPr>
          </a:p>
        </p:txBody>
      </p:sp>
      <p:pic>
        <p:nvPicPr>
          <p:cNvPr id="4" name="Содержимое 3" descr="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6" y="1164352"/>
            <a:ext cx="2647015" cy="3455633"/>
          </a:xfr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89" y="2743200"/>
            <a:ext cx="4866749" cy="321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987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testi_matematika_5_6_klass_s_otvetami_ucheb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1" y="631437"/>
            <a:ext cx="2057944" cy="3355343"/>
          </a:xfr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22" y="653394"/>
            <a:ext cx="2311037" cy="3333226"/>
          </a:xfrm>
          <a:prstGeom prst="rect">
            <a:avLst/>
          </a:prstGeom>
        </p:spPr>
      </p:pic>
      <p:pic>
        <p:nvPicPr>
          <p:cNvPr id="10" name="Рисунок 9" descr="9180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11" y="1327921"/>
            <a:ext cx="3114675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726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739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8" y="557607"/>
            <a:ext cx="2723334" cy="4197432"/>
          </a:xfrm>
        </p:spPr>
      </p:pic>
      <p:pic>
        <p:nvPicPr>
          <p:cNvPr id="5" name="Рисунок 4" descr="b16117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91" y="587829"/>
            <a:ext cx="2719523" cy="4079285"/>
          </a:xfrm>
          <a:prstGeom prst="rect">
            <a:avLst/>
          </a:prstGeom>
        </p:spPr>
      </p:pic>
      <p:pic>
        <p:nvPicPr>
          <p:cNvPr id="7" name="Рисунок 6" descr="olimpiada_matematika_5_6_klass_ucheb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432" y="2820587"/>
            <a:ext cx="2261099" cy="342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0px-Ivan_Ni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4466"/>
            <a:ext cx="4297679" cy="5741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42" y="483326"/>
            <a:ext cx="8208000" cy="28215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rawl" pitchFamily="2" charset="0"/>
              </a:rPr>
              <a:t>                                  Математику </a:t>
            </a:r>
            <a:br>
              <a:rPr lang="ru-RU" sz="3600" dirty="0" smtClean="0">
                <a:latin typeface="Brawl" pitchFamily="2" charset="0"/>
              </a:rPr>
            </a:br>
            <a:r>
              <a:rPr lang="ru-RU" sz="3600" dirty="0" smtClean="0">
                <a:latin typeface="Brawl" pitchFamily="2" charset="0"/>
              </a:rPr>
              <a:t>                             нельзя изучать, </a:t>
            </a:r>
            <a:br>
              <a:rPr lang="ru-RU" sz="3600" dirty="0" smtClean="0">
                <a:latin typeface="Brawl" pitchFamily="2" charset="0"/>
              </a:rPr>
            </a:br>
            <a:r>
              <a:rPr lang="ru-RU" sz="3600" dirty="0" smtClean="0">
                <a:latin typeface="Brawl" pitchFamily="2" charset="0"/>
              </a:rPr>
              <a:t>                                 наблюдая, как это</a:t>
            </a:r>
            <a:br>
              <a:rPr lang="ru-RU" sz="3600" dirty="0" smtClean="0">
                <a:latin typeface="Brawl" pitchFamily="2" charset="0"/>
              </a:rPr>
            </a:br>
            <a:r>
              <a:rPr lang="ru-RU" sz="3600" dirty="0" smtClean="0">
                <a:latin typeface="Brawl" pitchFamily="2" charset="0"/>
              </a:rPr>
              <a:t>                            делает сосед !</a:t>
            </a:r>
            <a:endParaRPr lang="ru-RU" sz="3600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3200401"/>
            <a:ext cx="8208000" cy="1018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latin typeface="Brawl" pitchFamily="2" charset="0"/>
              </a:rPr>
              <a:t>                                               ( </a:t>
            </a:r>
            <a:r>
              <a:rPr lang="ru-RU" sz="3600" i="1" dirty="0" err="1" smtClean="0">
                <a:latin typeface="Brawl" pitchFamily="2" charset="0"/>
              </a:rPr>
              <a:t>А.Нивен</a:t>
            </a:r>
            <a:r>
              <a:rPr lang="ru-RU" sz="3600" i="1" dirty="0" smtClean="0">
                <a:latin typeface="Brawl" pitchFamily="2" charset="0"/>
              </a:rPr>
              <a:t>)</a:t>
            </a:r>
          </a:p>
          <a:p>
            <a:endParaRPr lang="ru-RU" sz="3600" i="1" dirty="0">
              <a:solidFill>
                <a:srgbClr val="FF0000"/>
              </a:solidFill>
              <a:latin typeface="Braw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853" y="1012189"/>
            <a:ext cx="3575958" cy="4469947"/>
          </a:xfrm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72" y="1632857"/>
            <a:ext cx="2901282" cy="43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Brawl" pitchFamily="2" charset="0"/>
              </a:rPr>
              <a:t>САЙТЫ ИНТЕРНЕТ МАГАЗИНОВ</a:t>
            </a:r>
            <a:endParaRPr lang="ru-RU" sz="32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magazin-integral.ru</a:t>
            </a:r>
            <a:r>
              <a:rPr lang="en-US" sz="3200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ru-RU" sz="3200" dirty="0" smtClean="0">
                <a:latin typeface="Browallia New" pitchFamily="34" charset="-34"/>
                <a:cs typeface="Browallia New" pitchFamily="34" charset="-34"/>
              </a:rPr>
              <a:t>-  тренажер</a:t>
            </a:r>
            <a:endParaRPr lang="en-US" sz="3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4800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  <a:hlinkClick r:id="rId2"/>
              </a:rPr>
              <a:t>www.alleng.ru</a:t>
            </a:r>
            <a:endParaRPr lang="en-US" sz="4800" b="1" u="sng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4800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www/umnikk.ru</a:t>
            </a:r>
          </a:p>
          <a:p>
            <a:r>
              <a:rPr lang="en-US" sz="4800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www.ozon.ru</a:t>
            </a:r>
            <a:endParaRPr lang="ru-RU" sz="4800" b="1" u="sng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ru-RU" sz="4000" dirty="0" smtClean="0">
              <a:solidFill>
                <a:schemeClr val="accent2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242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548640"/>
            <a:ext cx="8208000" cy="603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Brawl" pitchFamily="2" charset="0"/>
              </a:rPr>
              <a:t>  </a:t>
            </a:r>
            <a:r>
              <a:rPr lang="ru-RU" sz="4000" dirty="0" smtClean="0">
                <a:latin typeface="Brawl" pitchFamily="2" charset="0"/>
              </a:rPr>
              <a:t>Каждый ребёнок – это индивидуальность и работать с ним надо творчески и с любовью.</a:t>
            </a:r>
          </a:p>
          <a:p>
            <a:endParaRPr lang="ru-RU" sz="3200" dirty="0" smtClean="0"/>
          </a:p>
          <a:p>
            <a:endParaRPr lang="ru-RU" sz="3200" dirty="0">
              <a:latin typeface="Brawl" pitchFamily="2" charset="0"/>
            </a:endParaRPr>
          </a:p>
        </p:txBody>
      </p:sp>
      <p:pic>
        <p:nvPicPr>
          <p:cNvPr id="4" name="Рисунок 3" descr="618199950_b3b77fb968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274100"/>
            <a:ext cx="6010366" cy="4010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МЕТОДЫ ОБУЧЕНИЯ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i="1" dirty="0" smtClean="0">
                <a:latin typeface="Brawl" pitchFamily="2" charset="0"/>
              </a:rPr>
              <a:t>Метод</a:t>
            </a:r>
            <a:r>
              <a:rPr lang="ru-RU" sz="3600" dirty="0" smtClean="0">
                <a:latin typeface="Brawl" pitchFamily="2" charset="0"/>
              </a:rPr>
              <a:t> – это знания + деятельность + речь.(Я.А.Коменский)</a:t>
            </a:r>
          </a:p>
          <a:p>
            <a:pPr lvl="0"/>
            <a:r>
              <a:rPr lang="ru-RU" sz="3600" i="1" dirty="0" smtClean="0">
                <a:latin typeface="Brawl" pitchFamily="2" charset="0"/>
              </a:rPr>
              <a:t>Метод</a:t>
            </a:r>
            <a:r>
              <a:rPr lang="ru-RU" sz="3600" dirty="0" smtClean="0">
                <a:latin typeface="Brawl" pitchFamily="2" charset="0"/>
              </a:rPr>
              <a:t> – это путь исследования или познания.( «Большая советская энциклопедия»)</a:t>
            </a:r>
          </a:p>
          <a:p>
            <a:pPr lvl="0"/>
            <a:r>
              <a:rPr lang="ru-RU" sz="3600" i="1" dirty="0" smtClean="0">
                <a:latin typeface="Brawl" pitchFamily="2" charset="0"/>
              </a:rPr>
              <a:t>Метод</a:t>
            </a:r>
            <a:r>
              <a:rPr lang="ru-RU" sz="3600" dirty="0" smtClean="0">
                <a:latin typeface="Brawl" pitchFamily="2" charset="0"/>
              </a:rPr>
              <a:t> – способ взаимосвязанной деятельности педагога и учащихся.(</a:t>
            </a:r>
            <a:r>
              <a:rPr lang="ru-RU" sz="3600" dirty="0" err="1" smtClean="0">
                <a:latin typeface="Brawl" pitchFamily="2" charset="0"/>
              </a:rPr>
              <a:t>Ю.К.Бабанский</a:t>
            </a:r>
            <a:r>
              <a:rPr lang="ru-RU" sz="3600" dirty="0" smtClean="0">
                <a:latin typeface="Brawl" pitchFamily="2" charset="0"/>
              </a:rPr>
              <a:t>)</a:t>
            </a:r>
          </a:p>
          <a:p>
            <a:endParaRPr lang="ru-RU" sz="3600" dirty="0">
              <a:latin typeface="Braw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МЕТОДИКА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i="1" dirty="0" smtClean="0">
                <a:latin typeface="Brawl" pitchFamily="2" charset="0"/>
              </a:rPr>
              <a:t>Методика</a:t>
            </a:r>
            <a:r>
              <a:rPr lang="ru-RU" sz="3200" dirty="0" smtClean="0">
                <a:latin typeface="Brawl" pitchFamily="2" charset="0"/>
              </a:rPr>
              <a:t> – это система, полученная эмпирическим путем на основе обобщения, анализа и систематизации опыта.</a:t>
            </a:r>
          </a:p>
          <a:p>
            <a:pPr lvl="0"/>
            <a:r>
              <a:rPr lang="ru-RU" sz="3200" i="1" dirty="0" smtClean="0">
                <a:latin typeface="Brawl" pitchFamily="2" charset="0"/>
              </a:rPr>
              <a:t>Методика</a:t>
            </a:r>
            <a:r>
              <a:rPr lang="ru-RU" sz="3200" dirty="0" smtClean="0">
                <a:latin typeface="Brawl" pitchFamily="2" charset="0"/>
              </a:rPr>
              <a:t> – это систематизированные знания об организации педагогического процесса и целесообразных способах достижения каких-либо результатов.</a:t>
            </a:r>
          </a:p>
          <a:p>
            <a:pPr lvl="0"/>
            <a:r>
              <a:rPr lang="ru-RU" sz="3200" i="1" dirty="0" smtClean="0">
                <a:latin typeface="Brawl" pitchFamily="2" charset="0"/>
              </a:rPr>
              <a:t>Методика</a:t>
            </a:r>
            <a:r>
              <a:rPr lang="ru-RU" sz="3200" dirty="0" smtClean="0">
                <a:latin typeface="Brawl" pitchFamily="2" charset="0"/>
              </a:rPr>
              <a:t> – это высшая степень обобщения практической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ТЕХНОЛОГИЯ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200" dirty="0" smtClean="0">
                <a:latin typeface="Brawl" pitchFamily="2" charset="0"/>
              </a:rPr>
              <a:t>Любая деятельность может быть технологией, либо искусством. Искусство основано на интуиции, технология на науке.</a:t>
            </a: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pPr lvl="0"/>
            <a:r>
              <a:rPr lang="ru-RU" sz="3200" dirty="0" smtClean="0">
                <a:latin typeface="Brawl" pitchFamily="2" charset="0"/>
              </a:rPr>
              <a:t>Технология – это система полученная на основе обобщения практического опыта, построенная с учетом технологических приемов и способов педагогической деятельности.</a:t>
            </a:r>
          </a:p>
          <a:p>
            <a:endParaRPr lang="ru-RU" sz="3200" dirty="0">
              <a:latin typeface="Braw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АКТИВНОЕ ОБУЧЕНИЕ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Это способ организации учебного процесса, при котором обеспечивается вынужденная, оцениваемая и управляемая активность учащихся, сравнимая с активностью преподавателя.</a:t>
            </a:r>
          </a:p>
          <a:p>
            <a:endParaRPr lang="ru-RU" sz="3200" dirty="0">
              <a:latin typeface="Brawl" pitchFamily="2" charset="0"/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81" y="3847011"/>
            <a:ext cx="2477861" cy="247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АКТИВНЫЕ МЕТОДЫ ОБУЧЕНИЯ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Brawl" pitchFamily="2" charset="0"/>
              </a:rPr>
              <a:t>Это методы, предполагающие свободу выбора действий и получения индивидуального результата.</a:t>
            </a: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pPr lvl="0"/>
            <a:r>
              <a:rPr lang="ru-RU" sz="3200" dirty="0" smtClean="0">
                <a:latin typeface="Brawl" pitchFamily="2" charset="0"/>
              </a:rPr>
              <a:t>Это методы, которые побуждают обучаемых к активной мыслительной и практической деятельности в процессе овладения учебным материалом.</a:t>
            </a:r>
          </a:p>
          <a:p>
            <a:endParaRPr lang="ru-RU" sz="3200" dirty="0">
              <a:latin typeface="Braw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3186270" cy="115200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Brawl" pitchFamily="2" charset="0"/>
              </a:rPr>
              <a:t>ВИДЫ АМО</a:t>
            </a:r>
            <a:endParaRPr lang="ru-RU" sz="3600" u="sng" dirty="0">
              <a:latin typeface="Braw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Brawl" pitchFamily="2" charset="0"/>
              </a:rPr>
              <a:t>      Групповые </a:t>
            </a: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pPr lvl="0">
              <a:buNone/>
            </a:pPr>
            <a:endParaRPr lang="ru-RU" sz="3200" dirty="0" smtClean="0">
              <a:latin typeface="Brawl" pitchFamily="2" charset="0"/>
            </a:endParaRPr>
          </a:p>
          <a:p>
            <a:pPr lvl="0">
              <a:buNone/>
            </a:pPr>
            <a:endParaRPr lang="ru-RU" sz="3200" dirty="0" smtClean="0">
              <a:latin typeface="Brawl" pitchFamily="2" charset="0"/>
            </a:endParaRPr>
          </a:p>
          <a:p>
            <a:pPr lvl="0"/>
            <a:r>
              <a:rPr lang="ru-RU" sz="3200" dirty="0" smtClean="0">
                <a:latin typeface="Brawl" pitchFamily="2" charset="0"/>
              </a:rPr>
              <a:t>Индивидуальные</a:t>
            </a:r>
          </a:p>
          <a:p>
            <a:endParaRPr lang="ru-RU" sz="3200" dirty="0">
              <a:latin typeface="Brawl" pitchFamily="2" charset="0"/>
            </a:endParaRPr>
          </a:p>
        </p:txBody>
      </p:sp>
      <p:pic>
        <p:nvPicPr>
          <p:cNvPr id="4" name="Рисунок 3" descr="394174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3" y="597626"/>
            <a:ext cx="4036423" cy="3027318"/>
          </a:xfrm>
          <a:prstGeom prst="rect">
            <a:avLst/>
          </a:prstGeom>
        </p:spPr>
      </p:pic>
      <p:pic>
        <p:nvPicPr>
          <p:cNvPr id="5" name="Рисунок 4" descr="20100130175858!Портфоли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82" y="3827137"/>
            <a:ext cx="4419963" cy="24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58937" y="599803"/>
          <a:ext cx="3931920" cy="5644243"/>
        </p:xfrm>
        <a:graphic>
          <a:graphicData uri="http://schemas.openxmlformats.org/drawingml/2006/table">
            <a:tbl>
              <a:tblPr/>
              <a:tblGrid>
                <a:gridCol w="350324"/>
                <a:gridCol w="1250781"/>
                <a:gridCol w="2133595"/>
                <a:gridCol w="197220"/>
              </a:tblGrid>
              <a:tr h="1072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50" b="1" i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b="1" i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Calibri"/>
                          <a:ea typeface="Calibri"/>
                          <a:cs typeface="Times New Roman"/>
                        </a:rPr>
                        <a:t>Деятельность учащегося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Calibri"/>
                          <a:ea typeface="Calibri"/>
                          <a:cs typeface="Times New Roman"/>
                        </a:rPr>
                        <a:t>Критерии самооценки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err="1">
                          <a:latin typeface="Calibri"/>
                          <a:ea typeface="Calibri"/>
                          <a:cs typeface="Times New Roman"/>
                        </a:rPr>
                        <a:t>Самооц</a:t>
                      </a: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Проверка домашнего задания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Я сделал все примеры правильно – 2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Я сделал больше половины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Сделал меньше половины – 0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Устный счет. Тест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За каждый правильно решенный пример – 1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2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Формулировка темы урока, цели и задач урока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сам смог определить тему, цель и задачи урока – 2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смог определить только тему урока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не смог определить тему, цель и задачи урока – 0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Работа в парах на проверку правил сложения целых чисел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прочитал правила правильно – 2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допустил одну или две ошибки при прочтении правила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допустил более двух ошибок при прочтении правила – 0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Решение примеров с классом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все примеры сам – 2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больше половины сам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меньше половины сам – 0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Выполнение самостоятельной работы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За каждый правильно решенный пример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За правильно решенное уравнение – 2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Игра «Учитель-ученик»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все примеры  – 2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больше половины  – 1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Сделал меньше половины – 0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Выбор домашнего задания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 задания – 5б.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 задания – 4 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 задание – 3 б.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483326"/>
            <a:ext cx="8208000" cy="600891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u="sng" dirty="0" smtClean="0">
                <a:latin typeface="Brawl" pitchFamily="2" charset="0"/>
              </a:rPr>
              <a:t>  Дискуссионные </a:t>
            </a:r>
            <a:r>
              <a:rPr lang="ru-RU" sz="2400" b="1" i="1" u="sng" dirty="0" smtClean="0">
                <a:latin typeface="Brawl" pitchFamily="2" charset="0"/>
              </a:rPr>
              <a:t>методы </a:t>
            </a:r>
            <a:endParaRPr lang="ru-RU" sz="2400" b="1" i="1" u="sng" dirty="0" smtClean="0">
              <a:latin typeface="Brawl" pitchFamily="2" charset="0"/>
            </a:endParaRPr>
          </a:p>
          <a:p>
            <a:pPr lvl="0">
              <a:buNone/>
            </a:pPr>
            <a:r>
              <a:rPr lang="ru-RU" sz="2400" dirty="0" smtClean="0">
                <a:latin typeface="Brawl" pitchFamily="2" charset="0"/>
              </a:rPr>
              <a:t>(</a:t>
            </a:r>
            <a:r>
              <a:rPr lang="ru-RU" sz="2400" dirty="0" smtClean="0">
                <a:latin typeface="Brawl" pitchFamily="2" charset="0"/>
              </a:rPr>
              <a:t>свободные и </a:t>
            </a:r>
            <a:r>
              <a:rPr lang="ru-RU" sz="2400" dirty="0" smtClean="0">
                <a:latin typeface="Brawl" pitchFamily="2" charset="0"/>
              </a:rPr>
              <a:t>направленные</a:t>
            </a:r>
          </a:p>
          <a:p>
            <a:pPr lvl="0">
              <a:buNone/>
            </a:pPr>
            <a:r>
              <a:rPr lang="ru-RU" sz="2400" dirty="0" smtClean="0">
                <a:latin typeface="Brawl" pitchFamily="2" charset="0"/>
              </a:rPr>
              <a:t> </a:t>
            </a:r>
            <a:r>
              <a:rPr lang="ru-RU" sz="2400" dirty="0" smtClean="0">
                <a:latin typeface="Brawl" pitchFamily="2" charset="0"/>
              </a:rPr>
              <a:t>дискуссии, совещания </a:t>
            </a:r>
            <a:endParaRPr lang="ru-RU" sz="2400" dirty="0" smtClean="0">
              <a:latin typeface="Brawl" pitchFamily="2" charset="0"/>
            </a:endParaRPr>
          </a:p>
          <a:p>
            <a:pPr lvl="0">
              <a:buNone/>
            </a:pPr>
            <a:r>
              <a:rPr lang="ru-RU" sz="2400" dirty="0" smtClean="0">
                <a:latin typeface="Brawl" pitchFamily="2" charset="0"/>
              </a:rPr>
              <a:t>специалистов</a:t>
            </a:r>
            <a:r>
              <a:rPr lang="ru-RU" sz="2400" dirty="0" smtClean="0">
                <a:latin typeface="Brawl" pitchFamily="2" charset="0"/>
              </a:rPr>
              <a:t>, обсуждение </a:t>
            </a:r>
            <a:r>
              <a:rPr lang="ru-RU" sz="2400" dirty="0" smtClean="0">
                <a:latin typeface="Brawl" pitchFamily="2" charset="0"/>
              </a:rPr>
              <a:t>)</a:t>
            </a:r>
            <a:endParaRPr lang="ru-RU" sz="2400" dirty="0" smtClean="0">
              <a:latin typeface="Brawl" pitchFamily="2" charset="0"/>
            </a:endParaRPr>
          </a:p>
          <a:p>
            <a:pPr lvl="0"/>
            <a:endParaRPr lang="ru-RU" sz="3200" dirty="0" smtClean="0">
              <a:latin typeface="Brawl" pitchFamily="2" charset="0"/>
            </a:endParaRPr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0918" tIns="269790" rIns="269790" bIns="2507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 самооценки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____________. ТЕМА_________________________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  ученика  _______________________________________________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Поставь себе оценку :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«__»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d8ec377cc11833458c9bfc10abfcac42ed925b"/>
</p:tagLst>
</file>

<file path=ppt/theme/theme1.xml><?xml version="1.0" encoding="utf-8"?>
<a:theme xmlns:a="http://schemas.openxmlformats.org/drawingml/2006/main" name="Зеленая доска для записей 130504180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Зеленая доска для записей 1305041805" id="{BA3EFC94-BEF0-46A6-966A-98A266A88C7B}" vid="{A3DA3E7D-56D6-47AC-B938-9659EE409A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доска для записей 1305041805</Template>
  <TotalTime>261</TotalTime>
  <Words>743</Words>
  <Application>Microsoft Office PowerPoint</Application>
  <PresentationFormat>Экран (4:3)</PresentationFormat>
  <Paragraphs>200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Зеленая доска для записей 1305041805</vt:lpstr>
      <vt:lpstr>Использование современных технологий, методов и приемов обучения в условиях введения ФГОС      подготовила : Е.А.Надеина учитель математики  МКОУ «Вилинская СОШ №1»</vt:lpstr>
      <vt:lpstr>                                  Математику                               нельзя изучать,                                   наблюдая, как это                             делает сосед !</vt:lpstr>
      <vt:lpstr>МЕТОДЫ ОБУЧЕНИЯ</vt:lpstr>
      <vt:lpstr>МЕТОДИКА</vt:lpstr>
      <vt:lpstr>ТЕХНОЛОГИЯ</vt:lpstr>
      <vt:lpstr>АКТИВНОЕ ОБУЧЕНИЕ</vt:lpstr>
      <vt:lpstr>АКТИВНЫЕ МЕТОДЫ ОБУЧЕНИЯ</vt:lpstr>
      <vt:lpstr>ВИДЫ АМО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АКТИВНОЕ ОБУЧЕНИЕ ОБЕСПЕЧИВАЕТ</vt:lpstr>
      <vt:lpstr>ЛИТЕРАТУРА</vt:lpstr>
      <vt:lpstr>Слайд 18</vt:lpstr>
      <vt:lpstr>Слайд 19</vt:lpstr>
      <vt:lpstr>Слайд 20</vt:lpstr>
      <vt:lpstr>САЙТЫ ИНТЕРНЕТ МАГАЗИНОВ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технологий, методов и приемов обучения в условиях введения ФГОС</dc:title>
  <dc:creator>user</dc:creator>
  <cp:lastModifiedBy>user</cp:lastModifiedBy>
  <cp:revision>21</cp:revision>
  <dcterms:created xsi:type="dcterms:W3CDTF">2015-03-23T18:46:18Z</dcterms:created>
  <dcterms:modified xsi:type="dcterms:W3CDTF">2015-03-25T17:39:44Z</dcterms:modified>
</cp:coreProperties>
</file>