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22.03.15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22.03.15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22.03.15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22.03.15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22.03.15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22.03.15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22.03.15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Сложное предложение</a:t>
            </a:r>
            <a:endParaRPr lang="ru-RU" sz="44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8036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Helvetica CY"/>
                <a:cs typeface="Helvetica CY"/>
              </a:rPr>
              <a:t>Знаки препинания в сложном предложении. Синтаксический разбор сложного предложения.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Helvetica CY"/>
              <a:cs typeface="Helvetica CY"/>
            </a:endParaRPr>
          </a:p>
        </p:txBody>
      </p:sp>
      <p:pic>
        <p:nvPicPr>
          <p:cNvPr id="4" name="Изображение 3" descr="паскаль 8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774" l="10000" r="90000">
                        <a14:foregroundMark x1="70976" y1="87075" x2="70976" y2="87075"/>
                        <a14:foregroundMark x1="68902" y1="89151" x2="68902" y2="89151"/>
                        <a14:foregroundMark x1="74268" y1="87075" x2="74268" y2="87075"/>
                        <a14:foregroundMark x1="72439" y1="88679" x2="72439" y2="88679"/>
                        <a14:foregroundMark x1="60244" y1="75189" x2="60244" y2="75189"/>
                        <a14:foregroundMark x1="60488" y1="72642" x2="60488" y2="72642"/>
                        <a14:foregroundMark x1="63171" y1="70849" x2="63171" y2="70849"/>
                        <a14:backgroundMark x1="67683" y1="86604" x2="67683" y2="86604"/>
                        <a14:backgroundMark x1="79024" y1="12547" x2="79024" y2="1254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3799">
            <a:off x="544692" y="94501"/>
            <a:ext cx="2890502" cy="3736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2625" y="6304002"/>
            <a:ext cx="465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Учебная программа Жикулиной К.П.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27201" y="4778375"/>
            <a:ext cx="57121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 урока</a:t>
            </a:r>
            <a:endParaRPr lang="ru-RU" sz="36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85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750" y="4572001"/>
            <a:ext cx="65722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494B24"/>
                </a:solidFill>
                <a:effectLst>
                  <a:reflection blurRad="12700" stA="50000" endPos="50000" dist="5000" dir="5400000" sy="-100000" rotWithShape="0"/>
                </a:effectLst>
              </a:rPr>
              <a:t>Урок первый</a:t>
            </a:r>
            <a:endParaRPr lang="ru-RU" sz="5400" b="1" cap="all" dirty="0">
              <a:ln w="0"/>
              <a:solidFill>
                <a:srgbClr val="494B24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Изображение 2" descr="паскаль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49" y="571501"/>
            <a:ext cx="7699375" cy="400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50" y="5568200"/>
            <a:ext cx="633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Сложное предложение. Знаки препинания в сложном предложении.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аскаль 10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96645" l="9967" r="89923">
                        <a14:foregroundMark x1="60350" y1="58626" x2="60350" y2="58626"/>
                        <a14:foregroundMark x1="62651" y1="51597" x2="62651" y2="51597"/>
                        <a14:foregroundMark x1="27601" y1="47125" x2="27601" y2="47125"/>
                        <a14:foregroundMark x1="34392" y1="88179" x2="34392" y2="88179"/>
                        <a14:foregroundMark x1="35816" y1="79872" x2="35816" y2="79872"/>
                        <a14:foregroundMark x1="30559" y1="86262" x2="30559" y2="86262"/>
                        <a14:foregroundMark x1="32530" y1="84984" x2="32530" y2="84984"/>
                        <a14:foregroundMark x1="31654" y1="87380" x2="31654" y2="87380"/>
                        <a14:foregroundMark x1="33078" y1="86262" x2="33078" y2="86262"/>
                        <a14:foregroundMark x1="25630" y1="61182" x2="25630" y2="61182"/>
                        <a14:foregroundMark x1="61774" y1="68371" x2="61774" y2="68371"/>
                        <a14:foregroundMark x1="50712" y1="57348" x2="50712" y2="57348"/>
                        <a14:backgroundMark x1="21468" y1="34026" x2="21468" y2="34026"/>
                        <a14:backgroundMark x1="18839" y1="27955" x2="18839" y2="27955"/>
                        <a14:backgroundMark x1="68675" y1="77796" x2="68675" y2="77796"/>
                        <a14:backgroundMark x1="74589" y1="67412" x2="74589" y2="67412"/>
                        <a14:backgroundMark x1="63746" y1="76677" x2="63746" y2="76677"/>
                        <a14:backgroundMark x1="63417" y1="57188" x2="63417" y2="57188"/>
                        <a14:backgroundMark x1="60460" y1="55911" x2="60460" y2="55911"/>
                        <a14:backgroundMark x1="57722" y1="54313" x2="57722" y2="54313"/>
                        <a14:backgroundMark x1="23439" y1="78754" x2="23439" y2="78754"/>
                        <a14:backgroundMark x1="32749" y1="90575" x2="32749" y2="90575"/>
                        <a14:backgroundMark x1="22563" y1="24441" x2="22563" y2="24441"/>
                        <a14:backgroundMark x1="23220" y1="36262" x2="23220" y2="3626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1967" y="2873375"/>
            <a:ext cx="5811442" cy="3984625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36625" y="762000"/>
            <a:ext cx="2984500" cy="2111375"/>
          </a:xfrm>
          <a:prstGeom prst="wedgeRoundRectCallout">
            <a:avLst>
              <a:gd name="adj1" fmla="val -19769"/>
              <a:gd name="adj2" fmla="val 9633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36625" y="959176"/>
            <a:ext cx="2984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94B24"/>
                </a:solidFill>
              </a:rPr>
              <a:t>Привет! Меня зовут Паскаль. Я – хамелеон. Люблю русский язык и буду помогать тебе изучать его вместе со мной. Давай дружить. </a:t>
            </a:r>
            <a:endParaRPr lang="ru-RU" b="1" dirty="0">
              <a:solidFill>
                <a:srgbClr val="494B2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9475" y="1055548"/>
            <a:ext cx="323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Ты помнишь что такое сложное предложение? 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4750" y="1836340"/>
            <a:ext cx="2936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494B24"/>
                </a:solidFill>
              </a:rPr>
              <a:t>Сложное предложение </a:t>
            </a:r>
            <a:r>
              <a:rPr lang="ru-RU" sz="1600" dirty="0" smtClean="0"/>
              <a:t>– это предложение, которое имеет две или более грамматические основы. 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89475" y="3121709"/>
            <a:ext cx="323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ru-RU" i="1" dirty="0" smtClean="0">
                <a:solidFill>
                  <a:srgbClr val="929547"/>
                </a:solidFill>
              </a:rPr>
              <a:t>Что такое грамматическая основа?</a:t>
            </a:r>
            <a:endParaRPr lang="ru-RU" i="1" dirty="0">
              <a:solidFill>
                <a:srgbClr val="929547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483100" y="762000"/>
            <a:ext cx="0" cy="53340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84750" y="4003119"/>
            <a:ext cx="29368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494B24"/>
                </a:solidFill>
              </a:rPr>
              <a:t>Грамматическая основа предложения </a:t>
            </a:r>
            <a:r>
              <a:rPr lang="ru-RU" dirty="0" smtClean="0"/>
              <a:t>– </a:t>
            </a:r>
            <a:r>
              <a:rPr lang="ru-RU" sz="1600" dirty="0" smtClean="0"/>
              <a:t>это основная часть предложения, которая состоит из его главных членов: подлежащего и сказуемого, или одного из них.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21125" y="3127938"/>
            <a:ext cx="36512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296264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аскаль - 1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6" b="98488" l="500" r="97667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010" y="4313051"/>
            <a:ext cx="3297990" cy="25449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0875" y="873125"/>
            <a:ext cx="547687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7000"/>
                </a:schemeClr>
              </a:gs>
              <a:gs pos="100000">
                <a:schemeClr val="accent1">
                  <a:shade val="76000"/>
                  <a:lumMod val="90000"/>
                  <a:alpha val="7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750" y="873125"/>
            <a:ext cx="658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Найди среди примеров сложные предложения.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50" y="1793875"/>
            <a:ext cx="504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 Сегодня я читал книгу целый день.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46011" y="1793875"/>
            <a:ext cx="1900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(Простое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предл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49" y="2301875"/>
            <a:ext cx="4417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2) Сегодня утром зашумели машины, взрослые пошли на работу, дети пошли учиться.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46011" y="2508250"/>
            <a:ext cx="203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98844"/>
                </a:solidFill>
              </a:rPr>
              <a:t>(Сложное </a:t>
            </a:r>
            <a:r>
              <a:rPr lang="ru-RU" sz="1600" b="1" dirty="0" err="1" smtClean="0">
                <a:solidFill>
                  <a:srgbClr val="798844"/>
                </a:solidFill>
              </a:rPr>
              <a:t>предл</a:t>
            </a:r>
            <a:r>
              <a:rPr lang="ru-RU" sz="1600" b="1" dirty="0" smtClean="0">
                <a:solidFill>
                  <a:srgbClr val="798844"/>
                </a:solidFill>
              </a:rPr>
              <a:t>.)</a:t>
            </a:r>
            <a:endParaRPr lang="ru-RU" sz="1600" b="1" dirty="0">
              <a:solidFill>
                <a:srgbClr val="79884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50" y="3225205"/>
            <a:ext cx="441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3) Моя подруга вошла в комнату,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когда </a:t>
            </a:r>
            <a:r>
              <a:rPr lang="ru-RU" dirty="0" smtClean="0"/>
              <a:t>я делал домашнее задание.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46012" y="3275598"/>
            <a:ext cx="203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98844"/>
                </a:solidFill>
              </a:rPr>
              <a:t>(Сложное </a:t>
            </a:r>
            <a:r>
              <a:rPr lang="ru-RU" sz="1600" b="1" dirty="0" err="1" smtClean="0">
                <a:solidFill>
                  <a:srgbClr val="798844"/>
                </a:solidFill>
              </a:rPr>
              <a:t>предл</a:t>
            </a:r>
            <a:r>
              <a:rPr lang="ru-RU" sz="1600" b="1" dirty="0" smtClean="0">
                <a:solidFill>
                  <a:srgbClr val="798844"/>
                </a:solidFill>
              </a:rPr>
              <a:t>.)</a:t>
            </a:r>
            <a:endParaRPr lang="ru-RU" sz="1600" b="1" dirty="0">
              <a:solidFill>
                <a:srgbClr val="79884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50" y="3952122"/>
            <a:ext cx="414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4) Я всегда помогаю другим, </a:t>
            </a:r>
            <a:r>
              <a:rPr lang="ru-RU" b="1" i="1" dirty="0" smtClean="0">
                <a:solidFill>
                  <a:srgbClr val="494B24"/>
                </a:solidFill>
              </a:rPr>
              <a:t>если</a:t>
            </a:r>
            <a:r>
              <a:rPr lang="ru-RU" dirty="0" smtClean="0"/>
              <a:t> они просят меня об этом.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46010" y="3974497"/>
            <a:ext cx="2170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98844"/>
                </a:solidFill>
              </a:rPr>
              <a:t>(Сложное </a:t>
            </a:r>
            <a:r>
              <a:rPr lang="ru-RU" sz="1600" b="1" dirty="0" err="1" smtClean="0">
                <a:solidFill>
                  <a:srgbClr val="798844"/>
                </a:solidFill>
              </a:rPr>
              <a:t>предл</a:t>
            </a:r>
            <a:r>
              <a:rPr lang="ru-RU" sz="1600" b="1" dirty="0" smtClean="0">
                <a:solidFill>
                  <a:srgbClr val="798844"/>
                </a:solidFill>
              </a:rPr>
              <a:t>.)</a:t>
            </a:r>
            <a:endParaRPr lang="ru-RU" sz="1600" b="1" dirty="0">
              <a:solidFill>
                <a:srgbClr val="798844"/>
              </a:solidFill>
            </a:endParaRPr>
          </a:p>
        </p:txBody>
      </p:sp>
      <p:sp>
        <p:nvSpPr>
          <p:cNvPr id="16" name="Выноска 2 15"/>
          <p:cNvSpPr/>
          <p:nvPr/>
        </p:nvSpPr>
        <p:spPr>
          <a:xfrm flipH="1">
            <a:off x="873123" y="4804828"/>
            <a:ext cx="4560135" cy="1053047"/>
          </a:xfrm>
          <a:prstGeom prst="borderCallout2">
            <a:avLst>
              <a:gd name="adj1" fmla="val 59491"/>
              <a:gd name="adj2" fmla="val -1371"/>
              <a:gd name="adj3" fmla="val 91091"/>
              <a:gd name="adj4" fmla="val -7963"/>
              <a:gd name="adj5" fmla="val 91347"/>
              <a:gd name="adj6" fmla="val -15336"/>
            </a:avLst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38100" dir="4800000" sx="98000" sy="98000" rotWithShape="0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63625" y="4849873"/>
            <a:ext cx="420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Какой ты молодец! А ты можешь придумать два своих сложных предложения? Давай попробуем.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2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аскаль 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9" b="99076" l="10000" r="90000">
                        <a14:foregroundMark x1="50500" y1="29390" x2="50500" y2="29390"/>
                        <a14:foregroundMark x1="20000" y1="21257" x2="20000" y2="21257"/>
                        <a14:foregroundMark x1="19000" y1="26617" x2="19000" y2="26617"/>
                        <a14:foregroundMark x1="18000" y1="23290" x2="18000" y2="2329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84730" y="3270250"/>
            <a:ext cx="3979020" cy="3587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2375" y="663347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Правило</a:t>
            </a:r>
            <a:endParaRPr lang="ru-RU" sz="28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873125" y="1186567"/>
            <a:ext cx="2365375" cy="1572280"/>
          </a:xfrm>
          <a:prstGeom prst="wedgeRoundRectCallout">
            <a:avLst>
              <a:gd name="adj1" fmla="val 7355"/>
              <a:gd name="adj2" fmla="val 938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9584" y="1268690"/>
            <a:ext cx="239891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494B24"/>
                </a:solidFill>
              </a:rPr>
              <a:t>Ух ты! Что-то новое? Давай прочитаем правило, а потом потренируемся?</a:t>
            </a:r>
            <a:endParaRPr lang="ru-RU" sz="1700" b="1" dirty="0">
              <a:solidFill>
                <a:srgbClr val="494B24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10000" y="1587500"/>
            <a:ext cx="15875" cy="4508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127500" y="1460500"/>
            <a:ext cx="4064000" cy="4635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3000"/>
                </a:schemeClr>
              </a:gs>
              <a:gs pos="100000">
                <a:schemeClr val="accent1">
                  <a:shade val="76000"/>
                  <a:lumMod val="90000"/>
                  <a:alpha val="43000"/>
                </a:schemeClr>
              </a:gs>
            </a:gsLst>
            <a:lin ang="5400000" scaled="0"/>
            <a:tileRect/>
          </a:gra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499" y="1577459"/>
            <a:ext cx="40640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 сложном предложении две и более грамматические основы. В составе сложного предложения могут находиться два простых, которые соединены с помощью союзов.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b="1" dirty="0" smtClean="0">
                <a:solidFill>
                  <a:srgbClr val="494B24"/>
                </a:solidFill>
              </a:rPr>
              <a:t>Например: </a:t>
            </a:r>
            <a:r>
              <a:rPr lang="ru-RU" sz="1600" i="1" dirty="0" smtClean="0"/>
              <a:t>Улетают журавли, и осенние облака заволакивают небо. </a:t>
            </a:r>
          </a:p>
          <a:p>
            <a:pPr algn="ctr"/>
            <a:endParaRPr lang="ru-RU" sz="1600" b="1" i="1" dirty="0">
              <a:solidFill>
                <a:srgbClr val="000000"/>
              </a:solidFill>
            </a:endParaRPr>
          </a:p>
          <a:p>
            <a:pPr algn="ctr"/>
            <a:endParaRPr lang="ru-RU" sz="1600" dirty="0">
              <a:solidFill>
                <a:srgbClr val="0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Союзы в сложных предложениях делятся на две группы</a:t>
            </a:r>
          </a:p>
          <a:p>
            <a:pPr algn="ctr"/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1600" b="1" smtClean="0">
                <a:solidFill>
                  <a:srgbClr val="494B24"/>
                </a:solidFill>
              </a:rPr>
              <a:t>Сочинительные</a:t>
            </a:r>
            <a:r>
              <a:rPr lang="ru-RU" sz="1600" smtClean="0">
                <a:solidFill>
                  <a:srgbClr val="000000"/>
                </a:solidFill>
              </a:rPr>
              <a:t>      </a:t>
            </a:r>
            <a:r>
              <a:rPr lang="ru-RU" sz="1600" b="1" smtClean="0">
                <a:solidFill>
                  <a:schemeClr val="bg2">
                    <a:lumMod val="25000"/>
                  </a:schemeClr>
                </a:solidFill>
              </a:rPr>
              <a:t>Подчинительные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dirty="0" smtClean="0">
                <a:solidFill>
                  <a:srgbClr val="000000"/>
                </a:solidFill>
              </a:rPr>
              <a:t>         и, а, но              если, что, чтобы,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                                    когда, потому что</a:t>
            </a:r>
            <a:endParaRPr lang="ru-RU" sz="1600" b="1" dirty="0">
              <a:solidFill>
                <a:srgbClr val="000000"/>
              </a:solidFill>
            </a:endParaRPr>
          </a:p>
          <a:p>
            <a:endParaRPr lang="ru-RU" sz="1600" dirty="0" smtClean="0">
              <a:solidFill>
                <a:srgbClr val="00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33875" y="3878004"/>
            <a:ext cx="37465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5400000">
            <a:off x="4532318" y="4532308"/>
            <a:ext cx="476251" cy="174624"/>
          </a:xfrm>
          <a:prstGeom prst="bentConnector3">
            <a:avLst/>
          </a:prstGeom>
          <a:ln>
            <a:solidFill>
              <a:srgbClr val="566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7208839" y="4516430"/>
            <a:ext cx="476251" cy="174624"/>
          </a:xfrm>
          <a:prstGeom prst="bentConnector3">
            <a:avLst/>
          </a:prstGeom>
          <a:ln>
            <a:solidFill>
              <a:srgbClr val="566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7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аскаль 4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85" b="93767" l="10000" r="91129">
                        <a14:foregroundMark x1="58548" y1="34146" x2="58548" y2="34146"/>
                        <a14:backgroundMark x1="75968" y1="33604" x2="75968" y2="33604"/>
                        <a14:backgroundMark x1="35000" y1="42547" x2="35000" y2="42547"/>
                        <a14:backgroundMark x1="35000" y1="42547" x2="35000" y2="42547"/>
                        <a14:backgroundMark x1="35000" y1="57995" x2="35000" y2="57995"/>
                        <a14:backgroundMark x1="39194" y1="49593" x2="39194" y2="49593"/>
                        <a14:backgroundMark x1="37581" y1="75881" x2="37581" y2="75881"/>
                        <a14:backgroundMark x1="31774" y1="66396" x2="31774" y2="66396"/>
                        <a14:backgroundMark x1="32581" y1="74526" x2="32581" y2="74526"/>
                        <a14:backgroundMark x1="37903" y1="31165" x2="37903" y2="31165"/>
                        <a14:backgroundMark x1="43710" y1="17073" x2="43710" y2="17073"/>
                        <a14:backgroundMark x1="80161" y1="41463" x2="80161" y2="41463"/>
                        <a14:backgroundMark x1="69839" y1="53388" x2="69839" y2="53388"/>
                        <a14:backgroundMark x1="65000" y1="56098" x2="65000" y2="56098"/>
                        <a14:backgroundMark x1="70968" y1="43360" x2="70968" y2="43360"/>
                        <a14:backgroundMark x1="67581" y1="22764" x2="67581" y2="22764"/>
                        <a14:backgroundMark x1="62742" y1="20867" x2="62742" y2="20867"/>
                        <a14:backgroundMark x1="64677" y1="48780" x2="64677" y2="48780"/>
                        <a14:backgroundMark x1="83226" y1="44444" x2="83226" y2="44444"/>
                        <a14:backgroundMark x1="66452" y1="34959" x2="66452" y2="34959"/>
                        <a14:backgroundMark x1="66452" y1="28997" x2="66452" y2="28997"/>
                        <a14:backgroundMark x1="65323" y1="23306" x2="65323" y2="23306"/>
                        <a14:backgroundMark x1="68387" y1="45799" x2="68387" y2="45799"/>
                        <a14:backgroundMark x1="75323" y1="50136" x2="75323" y2="50136"/>
                        <a14:backgroundMark x1="71129" y1="34146" x2="71129" y2="34146"/>
                        <a14:backgroundMark x1="68387" y1="39295" x2="68387" y2="39295"/>
                        <a14:backgroundMark x1="84355" y1="37398" x2="84355" y2="37398"/>
                        <a14:backgroundMark x1="81290" y1="38753" x2="81290" y2="38753"/>
                        <a14:backgroundMark x1="78226" y1="28455" x2="78226" y2="28455"/>
                        <a14:backgroundMark x1="71452" y1="18970" x2="71452" y2="18970"/>
                        <a14:backgroundMark x1="68065" y1="18157" x2="68065" y2="18157"/>
                        <a14:backgroundMark x1="37581" y1="62873" x2="37581" y2="62873"/>
                        <a14:backgroundMark x1="78710" y1="50136" x2="78710" y2="50136"/>
                        <a14:backgroundMark x1="75968" y1="42547" x2="75968" y2="42547"/>
                        <a14:backgroundMark x1="85806" y1="44444" x2="85806" y2="44444"/>
                        <a14:backgroundMark x1="87097" y1="36043" x2="87097" y2="36043"/>
                        <a14:backgroundMark x1="82419" y1="27913" x2="82419" y2="27913"/>
                        <a14:backgroundMark x1="72903" y1="27100" x2="72903" y2="27100"/>
                        <a14:backgroundMark x1="30645" y1="51491" x2="30645" y2="51491"/>
                        <a14:backgroundMark x1="45484" y1="75881" x2="45484" y2="75881"/>
                        <a14:backgroundMark x1="80484" y1="34959" x2="80484" y2="34959"/>
                        <a14:backgroundMark x1="75485" y1="22849" x2="75485" y2="2284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224980" y="3635375"/>
            <a:ext cx="5414709" cy="3222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1750" y="593209"/>
            <a:ext cx="687387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94B24"/>
                </a:solidFill>
              </a:rPr>
              <a:t>Сочинительные союзы</a:t>
            </a:r>
            <a:endParaRPr lang="ru-RU" dirty="0" smtClean="0"/>
          </a:p>
          <a:p>
            <a:pPr marL="285750" indent="-285750">
              <a:buFont typeface="Wingdings" charset="2"/>
              <a:buChar char="§"/>
            </a:pPr>
            <a:r>
              <a:rPr lang="ru-RU" dirty="0" smtClean="0"/>
              <a:t>Союз </a:t>
            </a:r>
            <a:r>
              <a:rPr lang="ru-RU" b="1" i="1" dirty="0" smtClean="0"/>
              <a:t>и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В сложном предложении перед союзом </a:t>
            </a:r>
            <a:r>
              <a:rPr lang="ru-RU" sz="1600" b="1" i="1" dirty="0" smtClean="0">
                <a:solidFill>
                  <a:srgbClr val="000000"/>
                </a:solidFill>
              </a:rPr>
              <a:t>и</a:t>
            </a:r>
            <a:r>
              <a:rPr lang="ru-RU" sz="1600" dirty="0" smtClean="0">
                <a:solidFill>
                  <a:srgbClr val="000000"/>
                </a:solidFill>
              </a:rPr>
              <a:t> всегда ставится запятая.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Например:  </a:t>
            </a:r>
            <a:r>
              <a:rPr lang="ru-RU" sz="1600" i="1" dirty="0" smtClean="0"/>
              <a:t>Жара меня утомила, и я заснул мертвым сном. </a:t>
            </a:r>
            <a:endParaRPr lang="ru-RU" sz="1600" b="1" i="1" dirty="0" smtClean="0"/>
          </a:p>
          <a:p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r">
              <a:buFont typeface="Wingdings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Выделите грамматические основы в примере.</a:t>
            </a:r>
          </a:p>
          <a:p>
            <a:pPr marL="285750" indent="-285750" algn="r">
              <a:buFont typeface="Wingdings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Придумайте свой пример с союзом </a:t>
            </a:r>
            <a:r>
              <a:rPr lang="ru-RU" sz="1600" b="1" i="1" dirty="0" smtClean="0">
                <a:solidFill>
                  <a:srgbClr val="000000"/>
                </a:solidFill>
              </a:rPr>
              <a:t>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>
              <a:buFont typeface="Wingdings" charset="2"/>
              <a:buChar char="§"/>
            </a:pPr>
            <a:r>
              <a:rPr lang="ru-RU" dirty="0" smtClean="0">
                <a:solidFill>
                  <a:srgbClr val="000000"/>
                </a:solidFill>
              </a:rPr>
              <a:t>Союз</a:t>
            </a:r>
            <a:r>
              <a:rPr lang="ru-RU" b="1" i="1" dirty="0" smtClean="0">
                <a:solidFill>
                  <a:srgbClr val="000000"/>
                </a:solidFill>
              </a:rPr>
              <a:t> но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Перед союзом </a:t>
            </a:r>
            <a:r>
              <a:rPr lang="ru-RU" sz="1600" b="1" i="1" dirty="0" smtClean="0">
                <a:solidFill>
                  <a:srgbClr val="000000"/>
                </a:solidFill>
              </a:rPr>
              <a:t>но</a:t>
            </a:r>
            <a:r>
              <a:rPr lang="ru-RU" sz="1600" dirty="0" smtClean="0">
                <a:solidFill>
                  <a:srgbClr val="000000"/>
                </a:solidFill>
              </a:rPr>
              <a:t> всегда ставится запятая. 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ru-RU" sz="1600" b="1" dirty="0" smtClean="0">
                <a:solidFill>
                  <a:srgbClr val="929547"/>
                </a:solidFill>
              </a:rPr>
              <a:t>Например: </a:t>
            </a:r>
            <a:r>
              <a:rPr lang="ru-RU" sz="1600" i="1" dirty="0" smtClean="0">
                <a:solidFill>
                  <a:srgbClr val="000000"/>
                </a:solidFill>
              </a:rPr>
              <a:t>Я долго звонил своему другу, но никто мне не ответил. 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r">
              <a:buFont typeface="Wingdings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Выделите грамматические основы в примере.</a:t>
            </a:r>
          </a:p>
          <a:p>
            <a:pPr marL="285750" indent="-285750" algn="r">
              <a:buFont typeface="Wingdings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Придумайте свой пример с союзом </a:t>
            </a:r>
            <a:r>
              <a:rPr lang="ru-RU" sz="1600" b="1" i="1" dirty="0" smtClean="0">
                <a:solidFill>
                  <a:srgbClr val="000000"/>
                </a:solidFill>
              </a:rPr>
              <a:t>но.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000" y="4360069"/>
            <a:ext cx="60166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ru-RU" dirty="0" smtClean="0"/>
              <a:t>Союз</a:t>
            </a:r>
            <a:r>
              <a:rPr lang="ru-RU" b="1" i="1" dirty="0" smtClean="0"/>
              <a:t> а</a:t>
            </a:r>
          </a:p>
          <a:p>
            <a:r>
              <a:rPr lang="ru-RU" sz="1600" dirty="0" smtClean="0"/>
              <a:t>Перед союзом </a:t>
            </a:r>
            <a:r>
              <a:rPr lang="ru-RU" sz="1600" b="1" i="1" dirty="0" smtClean="0"/>
              <a:t>а</a:t>
            </a:r>
            <a:r>
              <a:rPr lang="ru-RU" sz="1600" dirty="0" smtClean="0"/>
              <a:t> всегда ставится запятая.</a:t>
            </a:r>
          </a:p>
          <a:p>
            <a:endParaRPr lang="ru-RU" sz="1600" dirty="0"/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Например: </a:t>
            </a:r>
            <a:r>
              <a:rPr lang="ru-RU" sz="1600" i="1" dirty="0" smtClean="0"/>
              <a:t>Ветер сильно дул, а трава колыхалась. 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r">
              <a:buFont typeface="Wingdings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Выделите грамматические основы в примере.</a:t>
            </a:r>
          </a:p>
          <a:p>
            <a:pPr marL="285750" indent="-285750" algn="r">
              <a:buFont typeface="Wingdings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Придумайте свой пример с союзом </a:t>
            </a:r>
            <a:r>
              <a:rPr lang="ru-RU" sz="1600" b="1" i="1" dirty="0" smtClean="0">
                <a:solidFill>
                  <a:srgbClr val="000000"/>
                </a:solidFill>
              </a:rPr>
              <a:t>а.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0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аскаль 4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85" b="93767" l="10000" r="91129">
                        <a14:foregroundMark x1="58548" y1="34146" x2="58548" y2="34146"/>
                        <a14:backgroundMark x1="75968" y1="33604" x2="75968" y2="33604"/>
                        <a14:backgroundMark x1="35000" y1="42547" x2="35000" y2="42547"/>
                        <a14:backgroundMark x1="35000" y1="42547" x2="35000" y2="42547"/>
                        <a14:backgroundMark x1="35000" y1="57995" x2="35000" y2="57995"/>
                        <a14:backgroundMark x1="39194" y1="49593" x2="39194" y2="49593"/>
                        <a14:backgroundMark x1="37581" y1="75881" x2="37581" y2="75881"/>
                        <a14:backgroundMark x1="31774" y1="66396" x2="31774" y2="66396"/>
                        <a14:backgroundMark x1="32581" y1="74526" x2="32581" y2="74526"/>
                        <a14:backgroundMark x1="37903" y1="31165" x2="37903" y2="31165"/>
                        <a14:backgroundMark x1="43710" y1="17073" x2="43710" y2="17073"/>
                        <a14:backgroundMark x1="80161" y1="41463" x2="80161" y2="41463"/>
                        <a14:backgroundMark x1="69839" y1="53388" x2="69839" y2="53388"/>
                        <a14:backgroundMark x1="65000" y1="56098" x2="65000" y2="56098"/>
                        <a14:backgroundMark x1="70968" y1="43360" x2="70968" y2="43360"/>
                        <a14:backgroundMark x1="67581" y1="22764" x2="67581" y2="22764"/>
                        <a14:backgroundMark x1="62742" y1="20867" x2="62742" y2="20867"/>
                        <a14:backgroundMark x1="64677" y1="48780" x2="64677" y2="48780"/>
                        <a14:backgroundMark x1="83226" y1="44444" x2="83226" y2="44444"/>
                        <a14:backgroundMark x1="66452" y1="34959" x2="66452" y2="34959"/>
                        <a14:backgroundMark x1="66452" y1="28997" x2="66452" y2="28997"/>
                        <a14:backgroundMark x1="65323" y1="23306" x2="65323" y2="23306"/>
                        <a14:backgroundMark x1="68387" y1="45799" x2="68387" y2="45799"/>
                        <a14:backgroundMark x1="75323" y1="50136" x2="75323" y2="50136"/>
                        <a14:backgroundMark x1="71129" y1="34146" x2="71129" y2="34146"/>
                        <a14:backgroundMark x1="68387" y1="39295" x2="68387" y2="39295"/>
                        <a14:backgroundMark x1="84355" y1="37398" x2="84355" y2="37398"/>
                        <a14:backgroundMark x1="81290" y1="38753" x2="81290" y2="38753"/>
                        <a14:backgroundMark x1="78226" y1="28455" x2="78226" y2="28455"/>
                        <a14:backgroundMark x1="71452" y1="18970" x2="71452" y2="18970"/>
                        <a14:backgroundMark x1="68065" y1="18157" x2="68065" y2="18157"/>
                        <a14:backgroundMark x1="37581" y1="62873" x2="37581" y2="62873"/>
                        <a14:backgroundMark x1="78710" y1="50136" x2="78710" y2="50136"/>
                        <a14:backgroundMark x1="75968" y1="42547" x2="75968" y2="42547"/>
                        <a14:backgroundMark x1="85806" y1="44444" x2="85806" y2="44444"/>
                        <a14:backgroundMark x1="87097" y1="36043" x2="87097" y2="36043"/>
                        <a14:backgroundMark x1="82419" y1="27913" x2="82419" y2="27913"/>
                        <a14:backgroundMark x1="72903" y1="27100" x2="72903" y2="27100"/>
                        <a14:backgroundMark x1="30645" y1="51491" x2="30645" y2="51491"/>
                        <a14:backgroundMark x1="45484" y1="75881" x2="45484" y2="75881"/>
                        <a14:backgroundMark x1="80484" y1="34959" x2="80484" y2="3495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270001" y="3841750"/>
            <a:ext cx="4877581" cy="3127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1250" y="889000"/>
            <a:ext cx="7239000" cy="473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Подчинительные союзы</a:t>
            </a: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ru-RU" dirty="0" smtClean="0"/>
              <a:t>Союз</a:t>
            </a:r>
            <a:r>
              <a:rPr lang="ru-RU" b="1" dirty="0" smtClean="0"/>
              <a:t> </a:t>
            </a:r>
            <a:r>
              <a:rPr lang="ru-RU" b="1" i="1" dirty="0" smtClean="0"/>
              <a:t>если</a:t>
            </a:r>
          </a:p>
          <a:p>
            <a:r>
              <a:rPr lang="ru-RU" sz="1600" dirty="0" smtClean="0"/>
              <a:t>Перед союзом </a:t>
            </a:r>
            <a:r>
              <a:rPr lang="ru-RU" sz="1600" b="1" i="1" dirty="0" smtClean="0"/>
              <a:t>если</a:t>
            </a:r>
            <a:r>
              <a:rPr lang="ru-RU" sz="1600" dirty="0" smtClean="0"/>
              <a:t> всегда ставится запятая.</a:t>
            </a: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Например: </a:t>
            </a:r>
            <a:r>
              <a:rPr lang="ru-RU" sz="1600" i="1" dirty="0" smtClean="0">
                <a:solidFill>
                  <a:srgbClr val="000000"/>
                </a:solidFill>
              </a:rPr>
              <a:t>Я пойду гулять, если погода будет хорошая.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r">
              <a:buFont typeface="Wingdings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Выделите грамматические основы в примере.</a:t>
            </a:r>
          </a:p>
          <a:p>
            <a:pPr marL="285750" indent="-285750" algn="r">
              <a:buFont typeface="Wingdings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Придумайте свой пример с союзом </a:t>
            </a:r>
            <a:r>
              <a:rPr lang="ru-RU" sz="1600" b="1" i="1" dirty="0" smtClean="0">
                <a:solidFill>
                  <a:srgbClr val="000000"/>
                </a:solidFill>
              </a:rPr>
              <a:t>если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r"/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Союз </a:t>
            </a:r>
            <a:r>
              <a:rPr lang="ru-RU" sz="1600" b="1" i="1" dirty="0" smtClean="0">
                <a:solidFill>
                  <a:srgbClr val="000000"/>
                </a:solidFill>
              </a:rPr>
              <a:t>когда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Перед союзом </a:t>
            </a:r>
            <a:r>
              <a:rPr lang="ru-RU" sz="1600" b="1" i="1" dirty="0" smtClean="0">
                <a:solidFill>
                  <a:srgbClr val="000000"/>
                </a:solidFill>
              </a:rPr>
              <a:t>когда</a:t>
            </a:r>
            <a:r>
              <a:rPr lang="ru-RU" sz="1600" dirty="0" smtClean="0">
                <a:solidFill>
                  <a:srgbClr val="000000"/>
                </a:solidFill>
              </a:rPr>
              <a:t> всегда ставится запятая.</a:t>
            </a: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Например: </a:t>
            </a:r>
            <a:r>
              <a:rPr lang="ru-RU" sz="1600" i="1" dirty="0" smtClean="0"/>
              <a:t>Мне захотелось спать, когда я смотрел скучный фильм.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r">
              <a:buFont typeface="Wingdings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Выделите грамматические основы в примере.</a:t>
            </a:r>
          </a:p>
          <a:p>
            <a:pPr marL="285750" indent="-285750" algn="r">
              <a:buFont typeface="Wingdings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Придумайте свой пример с союзом </a:t>
            </a:r>
            <a:r>
              <a:rPr lang="ru-RU" sz="1600" b="1" i="1" dirty="0" smtClean="0">
                <a:solidFill>
                  <a:srgbClr val="000000"/>
                </a:solidFill>
              </a:rPr>
              <a:t>когда.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аскаль 4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85" b="93767" l="10000" r="91129">
                        <a14:foregroundMark x1="58548" y1="34146" x2="58548" y2="34146"/>
                        <a14:backgroundMark x1="75968" y1="33604" x2="75968" y2="33604"/>
                        <a14:backgroundMark x1="35000" y1="42547" x2="35000" y2="42547"/>
                        <a14:backgroundMark x1="35000" y1="42547" x2="35000" y2="42547"/>
                        <a14:backgroundMark x1="35000" y1="57995" x2="35000" y2="57995"/>
                        <a14:backgroundMark x1="39194" y1="49593" x2="39194" y2="49593"/>
                        <a14:backgroundMark x1="37581" y1="75881" x2="37581" y2="75881"/>
                        <a14:backgroundMark x1="31774" y1="66396" x2="31774" y2="66396"/>
                        <a14:backgroundMark x1="32581" y1="74526" x2="32581" y2="74526"/>
                        <a14:backgroundMark x1="37903" y1="31165" x2="37903" y2="31165"/>
                        <a14:backgroundMark x1="43710" y1="17073" x2="43710" y2="17073"/>
                        <a14:backgroundMark x1="80161" y1="41463" x2="80161" y2="41463"/>
                        <a14:backgroundMark x1="69839" y1="53388" x2="69839" y2="53388"/>
                        <a14:backgroundMark x1="65000" y1="56098" x2="65000" y2="56098"/>
                        <a14:backgroundMark x1="70968" y1="43360" x2="70968" y2="43360"/>
                        <a14:backgroundMark x1="67581" y1="22764" x2="67581" y2="22764"/>
                        <a14:backgroundMark x1="62742" y1="20867" x2="62742" y2="20867"/>
                        <a14:backgroundMark x1="64677" y1="48780" x2="64677" y2="48780"/>
                        <a14:backgroundMark x1="83226" y1="44444" x2="83226" y2="44444"/>
                        <a14:backgroundMark x1="66452" y1="34959" x2="66452" y2="34959"/>
                        <a14:backgroundMark x1="66452" y1="28997" x2="66452" y2="28997"/>
                        <a14:backgroundMark x1="65323" y1="23306" x2="65323" y2="23306"/>
                        <a14:backgroundMark x1="68387" y1="45799" x2="68387" y2="45799"/>
                        <a14:backgroundMark x1="75323" y1="50136" x2="75323" y2="50136"/>
                        <a14:backgroundMark x1="71129" y1="34146" x2="71129" y2="34146"/>
                        <a14:backgroundMark x1="68387" y1="39295" x2="68387" y2="39295"/>
                        <a14:backgroundMark x1="84355" y1="37398" x2="84355" y2="37398"/>
                        <a14:backgroundMark x1="81290" y1="38753" x2="81290" y2="38753"/>
                        <a14:backgroundMark x1="78226" y1="28455" x2="78226" y2="28455"/>
                        <a14:backgroundMark x1="71452" y1="18970" x2="71452" y2="18970"/>
                        <a14:backgroundMark x1="68065" y1="18157" x2="68065" y2="18157"/>
                        <a14:backgroundMark x1="37581" y1="62873" x2="37581" y2="62873"/>
                        <a14:backgroundMark x1="78710" y1="50136" x2="78710" y2="50136"/>
                        <a14:backgroundMark x1="75968" y1="42547" x2="75968" y2="42547"/>
                        <a14:backgroundMark x1="85806" y1="44444" x2="85806" y2="44444"/>
                        <a14:backgroundMark x1="87097" y1="36043" x2="87097" y2="36043"/>
                        <a14:backgroundMark x1="82419" y1="27913" x2="82419" y2="27913"/>
                        <a14:backgroundMark x1="72903" y1="27100" x2="72903" y2="27100"/>
                        <a14:backgroundMark x1="30645" y1="51491" x2="30645" y2="51491"/>
                        <a14:backgroundMark x1="45484" y1="75881" x2="45484" y2="75881"/>
                        <a14:backgroundMark x1="80484" y1="34959" x2="80484" y2="34959"/>
                        <a14:backgroundMark x1="87719" y1="29268" x2="87719" y2="29268"/>
                        <a14:backgroundMark x1="75439" y1="23780" x2="75439" y2="23780"/>
                        <a14:backgroundMark x1="74269" y1="37805" x2="74269" y2="3780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270001" y="3841750"/>
            <a:ext cx="4877581" cy="3127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8875" y="698500"/>
            <a:ext cx="7016750" cy="315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ru-RU" dirty="0" smtClean="0"/>
              <a:t>Союз </a:t>
            </a:r>
            <a:r>
              <a:rPr lang="ru-RU" b="1" i="1" dirty="0" smtClean="0"/>
              <a:t>что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Перед союзом </a:t>
            </a:r>
            <a:r>
              <a:rPr lang="ru-RU" sz="1600" b="1" i="1" dirty="0" smtClean="0"/>
              <a:t>что</a:t>
            </a:r>
            <a:r>
              <a:rPr lang="ru-RU" sz="1600" dirty="0" smtClean="0"/>
              <a:t> всегда ставится запятая.</a:t>
            </a:r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Например: </a:t>
            </a:r>
            <a:r>
              <a:rPr lang="ru-RU" sz="1600" i="1" dirty="0" smtClean="0">
                <a:solidFill>
                  <a:srgbClr val="000000"/>
                </a:solidFill>
              </a:rPr>
              <a:t>Мы знаем, что зимой всегда идёт снег. </a:t>
            </a:r>
          </a:p>
          <a:p>
            <a:pPr>
              <a:lnSpc>
                <a:spcPct val="80000"/>
              </a:lnSpc>
            </a:pPr>
            <a:endParaRPr lang="ru-RU" sz="1600" i="1" dirty="0" smtClean="0">
              <a:solidFill>
                <a:srgbClr val="000000"/>
              </a:solidFill>
            </a:endParaRPr>
          </a:p>
          <a:p>
            <a:pPr marL="285750" indent="-285750" algn="r">
              <a:lnSpc>
                <a:spcPct val="80000"/>
              </a:lnSpc>
              <a:buFont typeface="Wingdings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Выделите грамматические основы в примере.</a:t>
            </a:r>
          </a:p>
          <a:p>
            <a:pPr marL="285750" indent="-285750" algn="r">
              <a:lnSpc>
                <a:spcPct val="80000"/>
              </a:lnSpc>
              <a:buFont typeface="Wingdings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Придумайте свой пример с союзом </a:t>
            </a:r>
            <a:r>
              <a:rPr lang="ru-RU" sz="1600" b="1" i="1" dirty="0" smtClean="0">
                <a:solidFill>
                  <a:srgbClr val="000000"/>
                </a:solidFill>
              </a:rPr>
              <a:t>что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80000"/>
              </a:lnSpc>
              <a:buFont typeface="Wingdings" charset="2"/>
              <a:buChar char="§"/>
            </a:pPr>
            <a:r>
              <a:rPr lang="ru-RU" dirty="0" smtClean="0">
                <a:solidFill>
                  <a:srgbClr val="000000"/>
                </a:solidFill>
              </a:rPr>
              <a:t>Союз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rgbClr val="000000"/>
                </a:solidFill>
              </a:rPr>
              <a:t>чтобы</a:t>
            </a:r>
            <a:endParaRPr lang="ru-RU" b="1" i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Перед союзом</a:t>
            </a:r>
            <a:r>
              <a:rPr lang="ru-RU" sz="1600" b="1" i="1" dirty="0" smtClean="0">
                <a:solidFill>
                  <a:srgbClr val="000000"/>
                </a:solidFill>
              </a:rPr>
              <a:t> чтобы </a:t>
            </a:r>
            <a:r>
              <a:rPr lang="ru-RU" sz="1600" dirty="0" smtClean="0">
                <a:solidFill>
                  <a:srgbClr val="000000"/>
                </a:solidFill>
              </a:rPr>
              <a:t>всегда ставится запятая. 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Например: </a:t>
            </a:r>
            <a:r>
              <a:rPr lang="ru-RU" sz="1600" i="1" dirty="0" smtClean="0"/>
              <a:t>Я позвонил маме из кино, чтобы она не волновалась. </a:t>
            </a:r>
          </a:p>
          <a:p>
            <a:pPr>
              <a:lnSpc>
                <a:spcPct val="80000"/>
              </a:lnSpc>
            </a:pPr>
            <a:endParaRPr lang="ru-RU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r">
              <a:lnSpc>
                <a:spcPct val="80000"/>
              </a:lnSpc>
              <a:buFont typeface="Wingdings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Выделите грамматические основы в примере.</a:t>
            </a:r>
          </a:p>
          <a:p>
            <a:pPr marL="285750" indent="-285750" algn="r">
              <a:lnSpc>
                <a:spcPct val="80000"/>
              </a:lnSpc>
              <a:buFont typeface="Wingdings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Придумайте свой пример с союзом </a:t>
            </a:r>
            <a:r>
              <a:rPr lang="ru-RU" sz="1600" b="1" i="1" dirty="0" smtClean="0">
                <a:solidFill>
                  <a:srgbClr val="000000"/>
                </a:solidFill>
              </a:rPr>
              <a:t>чтобы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75" y="4069457"/>
            <a:ext cx="6318250" cy="227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charset="2"/>
              <a:buChar char="§"/>
            </a:pPr>
            <a:r>
              <a:rPr lang="ru-RU" dirty="0" smtClean="0"/>
              <a:t>Союз </a:t>
            </a:r>
            <a:r>
              <a:rPr lang="ru-RU" b="1" i="1" dirty="0" smtClean="0">
                <a:solidFill>
                  <a:srgbClr val="000000"/>
                </a:solidFill>
              </a:rPr>
              <a:t>потому что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Перед союзом </a:t>
            </a:r>
            <a:r>
              <a:rPr lang="ru-RU" sz="1600" b="1" i="1" dirty="0" smtClean="0">
                <a:solidFill>
                  <a:srgbClr val="000000"/>
                </a:solidFill>
              </a:rPr>
              <a:t>потому что </a:t>
            </a:r>
            <a:r>
              <a:rPr lang="ru-RU" sz="1600" dirty="0" smtClean="0">
                <a:solidFill>
                  <a:srgbClr val="000000"/>
                </a:solidFill>
              </a:rPr>
              <a:t>(перед словом </a:t>
            </a:r>
            <a:r>
              <a:rPr lang="ru-RU" sz="1600" b="1" dirty="0" smtClean="0">
                <a:solidFill>
                  <a:srgbClr val="000000"/>
                </a:solidFill>
              </a:rPr>
              <a:t>потому</a:t>
            </a:r>
            <a:r>
              <a:rPr lang="ru-RU" sz="1600" dirty="0" smtClean="0">
                <a:solidFill>
                  <a:srgbClr val="000000"/>
                </a:solidFill>
              </a:rPr>
              <a:t>) всегда ставится запятая.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Например: </a:t>
            </a:r>
            <a:r>
              <a:rPr lang="ru-RU" sz="1600" i="1" dirty="0" smtClean="0"/>
              <a:t>Моя подруга не пьёт кофе, потому что она его не любит. </a:t>
            </a:r>
          </a:p>
          <a:p>
            <a:pPr>
              <a:lnSpc>
                <a:spcPct val="80000"/>
              </a:lnSpc>
            </a:pPr>
            <a:endParaRPr lang="ru-RU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r">
              <a:buFont typeface="Wingdings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Выделите грамматические основы в примере.</a:t>
            </a:r>
          </a:p>
          <a:p>
            <a:pPr marL="285750" indent="-285750" algn="r">
              <a:buFont typeface="Wingdings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Придумайте свой пример с союзом </a:t>
            </a:r>
            <a:r>
              <a:rPr lang="ru-RU" sz="1600" b="1" i="1" dirty="0" smtClean="0">
                <a:solidFill>
                  <a:srgbClr val="000000"/>
                </a:solidFill>
              </a:rPr>
              <a:t>потому что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1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>
          <a:xfrm>
            <a:off x="5016500" y="2032000"/>
            <a:ext cx="3063875" cy="1857375"/>
          </a:xfrm>
          <a:prstGeom prst="wedgeRectCallout">
            <a:avLst>
              <a:gd name="adj1" fmla="val -2083"/>
              <a:gd name="adj2" fmla="val 80193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59375" y="2071548"/>
            <a:ext cx="280987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 много нового мы узнали, правда? Теперь нужно это всё выучить и запомнить, а поможет нам в этом</a:t>
            </a:r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 –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домашнее задание.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Изображение 4" descr="паскаль 5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259" l="10000" r="90000">
                        <a14:foregroundMark x1="59010" y1="59352" x2="59010" y2="59352"/>
                        <a14:foregroundMark x1="45313" y1="47037" x2="45313" y2="47037"/>
                        <a14:backgroundMark x1="64583" y1="44537" x2="64583" y2="44537"/>
                        <a14:backgroundMark x1="68750" y1="82870" x2="68750" y2="82870"/>
                        <a14:backgroundMark x1="64063" y1="89352" x2="64063" y2="89352"/>
                        <a14:backgroundMark x1="65781" y1="76389" x2="65781" y2="76389"/>
                        <a14:backgroundMark x1="64427" y1="59074" x2="64427" y2="59074"/>
                        <a14:backgroundMark x1="32448" y1="43981" x2="32448" y2="43981"/>
                        <a14:backgroundMark x1="31771" y1="54722" x2="31771" y2="54722"/>
                        <a14:backgroundMark x1="42188" y1="40278" x2="42188" y2="40278"/>
                        <a14:backgroundMark x1="47552" y1="36204" x2="47552" y2="36204"/>
                        <a14:backgroundMark x1="51927" y1="33148" x2="51927" y2="33148"/>
                        <a14:backgroundMark x1="61094" y1="35648" x2="61094" y2="35648"/>
                        <a14:backgroundMark x1="60573" y1="39907" x2="60573" y2="39907"/>
                        <a14:backgroundMark x1="76406" y1="54444" x2="76406" y2="54444"/>
                        <a14:backgroundMark x1="35260" y1="56019" x2="35260" y2="56019"/>
                        <a14:backgroundMark x1="35417" y1="60000" x2="35417" y2="60000"/>
                        <a14:backgroundMark x1="37865" y1="51389" x2="37865" y2="51389"/>
                        <a14:backgroundMark x1="39583" y1="45463" x2="39583" y2="45463"/>
                        <a14:backgroundMark x1="44271" y1="40278" x2="44271" y2="40278"/>
                        <a14:backgroundMark x1="38906" y1="41481" x2="38906" y2="41481"/>
                        <a14:backgroundMark x1="30573" y1="33148" x2="30573" y2="33148"/>
                        <a14:backgroundMark x1="25156" y1="37500" x2="25156" y2="37500"/>
                        <a14:backgroundMark x1="43229" y1="26944" x2="43229" y2="26944"/>
                        <a14:backgroundMark x1="56094" y1="25741" x2="56094" y2="25741"/>
                        <a14:backgroundMark x1="62135" y1="66481" x2="62135" y2="66481"/>
                        <a14:backgroundMark x1="60573" y1="70833" x2="60573" y2="70833"/>
                        <a14:backgroundMark x1="58854" y1="74167" x2="58854" y2="74167"/>
                        <a14:backgroundMark x1="62344" y1="80370" x2="62344" y2="80370"/>
                        <a14:backgroundMark x1="60573" y1="87130" x2="60573" y2="87130"/>
                        <a14:backgroundMark x1="68229" y1="85926" x2="68229" y2="85926"/>
                        <a14:backgroundMark x1="60573" y1="73889" x2="60573" y2="73889"/>
                        <a14:backgroundMark x1="57292" y1="75093" x2="57292" y2="75093"/>
                        <a14:backgroundMark x1="52240" y1="85648" x2="52240" y2="85648"/>
                        <a14:backgroundMark x1="48802" y1="81944" x2="48802" y2="81944"/>
                        <a14:backgroundMark x1="53490" y1="88056" x2="53490" y2="88056"/>
                        <a14:backgroundMark x1="54688" y1="88981" x2="54688" y2="8898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06750" y="2561430"/>
            <a:ext cx="8191500" cy="4607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9500" y="873125"/>
            <a:ext cx="6715125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Домашнее задание</a:t>
            </a:r>
            <a:endParaRPr lang="ru-RU" sz="32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1" y="1765716"/>
            <a:ext cx="393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Написать 8 сложных предложений с разными союзами, которые мы сегодня изучали. Подписать напротив каждого предложения название союза: сочинительный или подчинительный. Выделить в предложениях грамматическую основу. </a:t>
            </a:r>
          </a:p>
          <a:p>
            <a:pPr marL="285750" indent="-285750">
              <a:buFont typeface="Wingdings" charset="2"/>
              <a:buChar char="ü"/>
            </a:pPr>
            <a:endParaRPr lang="ru-RU" dirty="0"/>
          </a:p>
          <a:p>
            <a:r>
              <a:rPr lang="ru-RU" b="1" i="1" dirty="0" smtClean="0"/>
              <a:t>Пример: </a:t>
            </a:r>
          </a:p>
          <a:p>
            <a:r>
              <a:rPr lang="ru-RU" dirty="0" smtClean="0"/>
              <a:t>Я люблю русский язык, </a:t>
            </a:r>
            <a:r>
              <a:rPr lang="ru-RU" i="1" dirty="0" smtClean="0"/>
              <a:t>потому что </a:t>
            </a:r>
            <a:r>
              <a:rPr lang="ru-RU" dirty="0" smtClean="0"/>
              <a:t>он помогает мне быть грамотным. (подчинительный союз)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06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Бизнес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Вешка.thmx</Template>
  <TotalTime>214</TotalTime>
  <Words>657</Words>
  <Application>Microsoft Macintosh PowerPoint</Application>
  <PresentationFormat>Экран (4:3)</PresentationFormat>
  <Paragraphs>110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Pushpin</vt:lpstr>
      <vt:lpstr>Сложное предложение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Сложное предложение</dc:title>
  <dc:creator>Кристина Жикулина</dc:creator>
  <cp:lastModifiedBy>Кристина Жикулина</cp:lastModifiedBy>
  <cp:revision>24</cp:revision>
  <cp:lastPrinted>2014-11-09T03:52:43Z</cp:lastPrinted>
  <dcterms:created xsi:type="dcterms:W3CDTF">2014-11-09T00:25:03Z</dcterms:created>
  <dcterms:modified xsi:type="dcterms:W3CDTF">2015-03-22T13:28:03Z</dcterms:modified>
</cp:coreProperties>
</file>