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F8353-3E93-485D-8679-EB572C021B23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1C61-A62A-43B9-AA7C-ABC0E88B3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4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964A-0A9F-41C1-9CFE-D331FD6D1E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8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964A-0A9F-41C1-9CFE-D331FD6D1E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8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2964A-0A9F-41C1-9CFE-D331FD6D1E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4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images.yandex.ru/yandsearch?text=%D1%81%D1%83%D1%80%D0%BE%D0%B2%D1%8B%D0%B9%20%D0%BA%D0%BB%D0%B8%D0%BC%D0%B0%D1%82%20%D1%81%D0%B5%D0%B2%D0%B5%D1%80%D0%B0%20b%20vlj,sxf%20ufpf&amp;fp=0&amp;pos=17&amp;uinfo=ww-1663-wh-925-fw-1438-fh-598-pd-1&amp;rpt=simage&amp;img_url=http://mirvaht.ru/wp-content/uploads/2012/03/rabota_na_severe.jpg" TargetMode="External"/><Relationship Id="rId7" Type="http://schemas.openxmlformats.org/officeDocument/2006/relationships/hyperlink" Target="http://images.yandex.ru/yandsearch?text=%D1%81%D1%83%D1%80%D0%BE%D0%B2%D1%8B%D0%B9%20%D0%BA%D0%BB%D0%B8%D0%BC%D0%B0%D1%82%20%D1%81%D0%B5%D0%B2%D0%B5%D1%80%D0%B0%20b%20vlj,sxf%20ufpf&amp;fp=0&amp;pos=18&amp;uinfo=ww-1663-wh-925-fw-1438-fh-598-pd-1&amp;rpt=simage&amp;img_url=http://3.bp.blogspot.com/-atsQBg-h54E/T6V5j1Lt-bI/AAAAAAAAB5E/GjryC8Bse9U/s200/Ga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text=%D1%81%D1%83%D1%80%D0%BE%D0%B2%D1%8B%D0%B9%20%D0%BA%D0%BB%D0%B8%D0%BC%D0%B0%D1%82%20%D1%81%D0%B5%D0%B2%D0%B5%D1%80%D0%B0%20b%20vlj,sxf%20ufpf&amp;fp=0&amp;pos=1&amp;uinfo=ww-1663-wh-925-fw-1438-fh-598-pd-1&amp;rpt=simage&amp;img_url=http://www.greenmama.ru/dn_images/01/51/85/30/1208950194tundra_s_vozduha_kolesnikov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3%D0%B0%D0%B7%D0%BE%D0%BF%D0%B5%D1%80%D0%B5%D1%80%D0%B0%D0%B1%D0%B0%D1%82%D1%8B%D0%B2%D0%B0%D1%8E%D1%89%D0%B8%D0%B5%20%D0%B7%D0%B0%D0%B2%D0%BE%D0%B4%D1%8B%20%D0%BA%D0%B0%D1%80%D1%82%D0%B8%D0%BD%D0%BA%D0%B8&amp;fp=0&amp;pos=22&amp;uinfo=ww-1529-wh-738-fw-1304-fh-532-pd-0.8824700117111206&amp;rpt=simage&amp;img_url=http://www.mining-enc.ru/images/gazopererabatyvajuwij_zavod2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images.yandex.ru/yandsearch?p=2&amp;text=%D1%8D%D0%BA%D0%BE%D0%BB%D0%BE%D0%B3%D0%B8%D1%8F%20%D0%BF%D1%80%D0%B8%20%D0%B4%D0%BE%D0%B1%D1%8B%D1%87%D0%B5%20%D0%B3%D0%B0%D0%B7%D0%B0&amp;fp=2&amp;pos=75&amp;uinfo=ww-1663-wh-925-fw-1438-fh-598-pd-1&amp;rpt=simage&amp;img_url=http://expert.ru/data/public/160416/160417/expert-sibir_174_019_120_jpg_300x200_crop_q85.jpg" TargetMode="External"/><Relationship Id="rId7" Type="http://schemas.openxmlformats.org/officeDocument/2006/relationships/hyperlink" Target="http://images.yandex.ru/yandsearch?p=1&amp;text=%D0%BF%D1%80%D0%BE%D0%B1%D0%BB%D0%B5%D0%BC%D1%8B%20%D1%8D%D0%BA%D0%BE%D0%BB%D0%BE%D0%B3%D0%B8%D1%8F%20%D0%BF%D1%80%D0%B8%20%D0%B4%D0%BE%D0%B1%D1%8B%D1%87%D0%B5%20%D0%B3%D0%B0%D0%B7%D0%B0&amp;fp=1&amp;pos=54&amp;uinfo=ww-1663-wh-925-fw-1438-fh-598-pd-1&amp;rpt=simage&amp;img_url=http://don-news.net/images/stories/5/123333456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images.yandex.ru/yandsearch?p=2&amp;text=%D0%BF%D1%80%D0%BE%D0%B1%D0%BB%D0%B5%D0%BC%D1%8B%20%D1%8D%D0%BA%D0%BE%D0%BB%D0%BE%D0%B3%D0%B8%D1%8F%20%D0%BF%D1%80%D0%B8%20%D0%B4%D0%BE%D0%B1%D1%8B%D1%87%D0%B5%20%D0%B3%D0%B0%D0%B7%D0%B0&amp;fp=2&amp;pos=63&amp;uinfo=ww-1663-wh-925-fw-1438-fh-598-pd-1&amp;rpt=simage&amp;img_url=http://wap.mplaza.ru/parser/images/037b583f18dadcee2811c22e26702d01.jpg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0" y="0"/>
            <a:ext cx="7772400" cy="1143000"/>
          </a:xfrm>
        </p:spPr>
        <p:txBody>
          <a:bodyPr/>
          <a:lstStyle/>
          <a:p>
            <a:r>
              <a:rPr lang="ru-RU" sz="4000" dirty="0" smtClean="0"/>
              <a:t>Характерные особенности</a:t>
            </a:r>
            <a:endParaRPr lang="ru-RU" sz="4000" dirty="0"/>
          </a:p>
        </p:txBody>
      </p:sp>
      <p:pic>
        <p:nvPicPr>
          <p:cNvPr id="5124" name="Picture 4" descr="http://forexaw.com/TERMs/Raw_materials/Energy/fimg1966143_malekulyarnaya_struktura_gaz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8"/>
          <a:stretch/>
        </p:blipFill>
        <p:spPr bwMode="auto">
          <a:xfrm>
            <a:off x="3491880" y="1988840"/>
            <a:ext cx="2387246" cy="278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orexaw.com/TERMs/Raw_materials/Energy/fimg1965253_himicheskiy_sostav_gaz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" b="8014"/>
          <a:stretch/>
        </p:blipFill>
        <p:spPr bwMode="auto">
          <a:xfrm>
            <a:off x="992517" y="1045434"/>
            <a:ext cx="3016810" cy="216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http://forexaw.com/TERMs/Raw_materials/Energy/fimg1966144_himicheskaya_formula_gazov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 bwMode="auto">
          <a:xfrm>
            <a:off x="5735897" y="1160748"/>
            <a:ext cx="290710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0046" y="4941168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Основу природного газа составляет метан (CH</a:t>
            </a:r>
            <a:r>
              <a:rPr lang="ru-RU" sz="2800" baseline="-25000" dirty="0"/>
              <a:t>4</a:t>
            </a:r>
            <a:r>
              <a:rPr lang="ru-RU" sz="2800" dirty="0"/>
              <a:t>) – простейший углеводород (органическое соединение, состоящее из атомов углерода и водорода).</a:t>
            </a:r>
          </a:p>
        </p:txBody>
      </p:sp>
    </p:spTree>
    <p:extLst>
      <p:ext uri="{BB962C8B-B14F-4D97-AF65-F5344CB8AC3E}">
        <p14:creationId xmlns:p14="http://schemas.microsoft.com/office/powerpoint/2010/main" val="35676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143000"/>
          </a:xfrm>
        </p:spPr>
        <p:txBody>
          <a:bodyPr/>
          <a:lstStyle/>
          <a:p>
            <a:r>
              <a:rPr lang="ru-RU" sz="4000" dirty="0" smtClean="0"/>
              <a:t>Перспективы природного газа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42" name="Picture 2" descr="http://forexaw.com/TERMs/Raw_materials/Energy/fimg1965990_dobyicha_i_transportirovka_gazoobraznyih_veschestv_v_SSH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" b="9305"/>
          <a:stretch/>
        </p:blipFill>
        <p:spPr bwMode="auto">
          <a:xfrm>
            <a:off x="899592" y="980728"/>
            <a:ext cx="5300588" cy="244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orexaw.com/TERMs/Raw_materials/Energy/fimg225172_Gazovoe_predpriyat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7"/>
          <a:stretch/>
        </p:blipFill>
        <p:spPr bwMode="auto">
          <a:xfrm>
            <a:off x="5580112" y="3572649"/>
            <a:ext cx="3333750" cy="305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584645"/>
            <a:ext cx="4499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Г</a:t>
            </a:r>
            <a:r>
              <a:rPr lang="ru-RU" sz="2000" dirty="0" smtClean="0"/>
              <a:t>азовые </a:t>
            </a:r>
            <a:r>
              <a:rPr lang="ru-RU" sz="2000" dirty="0"/>
              <a:t>программы должны стать приоритетными для государства. Подобная экономическая политика позволит, наконец, получать средства внутри страны для проведения структурной перестройки экономики, обеспечить развитие высокотехнологичных отраслей и снова занять достойное место среди технологически развитых стран мира.</a:t>
            </a:r>
          </a:p>
        </p:txBody>
      </p:sp>
    </p:spTree>
    <p:extLst>
      <p:ext uri="{BB962C8B-B14F-4D97-AF65-F5344CB8AC3E}">
        <p14:creationId xmlns:p14="http://schemas.microsoft.com/office/powerpoint/2010/main" val="35509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r>
              <a:rPr lang="ru-RU" sz="4000" dirty="0" smtClean="0"/>
              <a:t>Месторождения природного газа</a:t>
            </a:r>
            <a:endParaRPr lang="ru-RU" sz="4000" dirty="0"/>
          </a:p>
        </p:txBody>
      </p:sp>
      <p:pic>
        <p:nvPicPr>
          <p:cNvPr id="6146" name="Picture 2" descr="http://forexaw.com/TERMs/Raw_materials/Energy/fimg1965256_mestorozhdenie_gazoobraznyih_veschestv_v_mi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6"/>
          <a:stretch/>
        </p:blipFill>
        <p:spPr bwMode="auto">
          <a:xfrm>
            <a:off x="683568" y="1124744"/>
            <a:ext cx="3860428" cy="256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forexaw.com/TERMs/Raw_materials/Energy/fimg1965261_mestorozhdenie_prirodnogo_gaza_v_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" b="8973"/>
          <a:stretch/>
        </p:blipFill>
        <p:spPr bwMode="auto">
          <a:xfrm>
            <a:off x="3275856" y="1826877"/>
            <a:ext cx="5868144" cy="373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5557777"/>
            <a:ext cx="7270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Газ залегает в недрах Земли на глубине от тысячи метров до нескольких километров и находится в микроскопических пустотах.</a:t>
            </a:r>
          </a:p>
        </p:txBody>
      </p:sp>
    </p:spTree>
    <p:extLst>
      <p:ext uri="{BB962C8B-B14F-4D97-AF65-F5344CB8AC3E}">
        <p14:creationId xmlns:p14="http://schemas.microsoft.com/office/powerpoint/2010/main" val="1938275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r>
              <a:rPr lang="ru-RU" sz="4000" dirty="0" smtClean="0"/>
              <a:t>Климатические условия</a:t>
            </a:r>
            <a:endParaRPr lang="ru-RU" sz="4000" dirty="0"/>
          </a:p>
        </p:txBody>
      </p:sp>
      <p:pic>
        <p:nvPicPr>
          <p:cNvPr id="7170" name="Picture 2" descr="http://ranord.ru/novosti/images/sovet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3483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900igr.net/datas/biologija/Urok-Bakterii/0018-018-Urok-Bakteri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74260"/>
            <a:ext cx="3303240" cy="247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novostienergetiki.ru/wp-content/uploads/2013/06/yamal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1034894"/>
            <a:ext cx="3319415" cy="235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565660"/>
            <a:ext cx="8310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Климат округа умеренный континентальный, характеризующийся быстрой сменой погодных условий, особенно осенью и </a:t>
            </a:r>
            <a:r>
              <a:rPr lang="ru-RU" dirty="0" smtClean="0"/>
              <a:t>весной. Местность </a:t>
            </a:r>
            <a:r>
              <a:rPr lang="ru-RU" dirty="0"/>
              <a:t>с большим количеством рек, озёр и болот. Зима суровая и продолжительная с устойчивым снежным покровом, лето короткое и сравнительно тёплое.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710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25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630500"/>
              </p:ext>
            </p:extLst>
          </p:nvPr>
        </p:nvGraphicFramePr>
        <p:xfrm>
          <a:off x="827582" y="188639"/>
          <a:ext cx="8064896" cy="6609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341"/>
                <a:gridCol w="1267341"/>
                <a:gridCol w="1267341"/>
                <a:gridCol w="1267341"/>
                <a:gridCol w="1267341"/>
                <a:gridCol w="1728191"/>
              </a:tblGrid>
              <a:tr h="1500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Природный газ магистральный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СПГ (сжиженный природный газ)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Мазут М100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Уголь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Дизельное топливо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</a:tr>
              <a:tr h="988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Низшая теплота сгорания, ккал/кг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11400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11500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9500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4200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10180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</a:tr>
              <a:tr h="1223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Среднее значение КПД котельных, %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92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92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89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</a:tr>
              <a:tr h="988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Отпускная цена топлива, руб./т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4625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15500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13500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4000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24000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</a:tr>
              <a:tr h="1853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Стоимость производства 1 Гкал тепловой энергии (топливная составляю­щая), руб./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 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441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1465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1776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1905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2649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308" marR="87308" marT="29103" marB="29103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flipV="1">
            <a:off x="-1943711" y="-426545"/>
            <a:ext cx="13724598" cy="94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531" y="120757"/>
            <a:ext cx="7772400" cy="787963"/>
          </a:xfrm>
        </p:spPr>
        <p:txBody>
          <a:bodyPr/>
          <a:lstStyle/>
          <a:p>
            <a:r>
              <a:rPr lang="ru-RU" sz="4000" dirty="0" smtClean="0"/>
              <a:t>Добыча и переработка </a:t>
            </a:r>
            <a:endParaRPr lang="ru-RU" sz="4000" dirty="0"/>
          </a:p>
        </p:txBody>
      </p:sp>
      <p:pic>
        <p:nvPicPr>
          <p:cNvPr id="8194" name="Picture 2" descr="http://forexaw.com/TERMs/Raw_materials/Energy/fimg1965264_dobyicha_raznyih_sortov_gaz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3" b="55812"/>
          <a:stretch/>
        </p:blipFill>
        <p:spPr bwMode="auto">
          <a:xfrm>
            <a:off x="704042" y="780078"/>
            <a:ext cx="3439634" cy="284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orexaw.com/TERMs/Raw_materials/Energy/fimg1965265_protsess_dobyichi_gazoobraznyih_veschest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1"/>
          <a:stretch/>
        </p:blipFill>
        <p:spPr bwMode="auto">
          <a:xfrm>
            <a:off x="3807349" y="2302938"/>
            <a:ext cx="2505169" cy="2375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orexaw.com/TERMs/Raw_materials/Energy/fimg1965285_pltforma_po_dobyiche_gaza_na_vod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" b="9198"/>
          <a:stretch/>
        </p:blipFill>
        <p:spPr bwMode="auto">
          <a:xfrm>
            <a:off x="6364917" y="4509120"/>
            <a:ext cx="2463879" cy="219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forexaw.com/TERMs/Raw_materials/Energy/fimg1965291_razrabotka_mestorozhdeniya_gaz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" b="9198"/>
          <a:stretch/>
        </p:blipFill>
        <p:spPr bwMode="auto">
          <a:xfrm>
            <a:off x="5940152" y="2204864"/>
            <a:ext cx="2919679" cy="210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2019" y="954007"/>
            <a:ext cx="4427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Газ извлекается из недр при помощи специально </a:t>
            </a:r>
            <a:r>
              <a:rPr lang="ru-RU" sz="1800" dirty="0" smtClean="0"/>
              <a:t>пробуренных скважин</a:t>
            </a:r>
            <a:r>
              <a:rPr lang="ru-RU" sz="1800" dirty="0"/>
              <a:t>, которые называются добывающими или эксплуатационными.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1531" y="4826573"/>
            <a:ext cx="46520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После извлечения из недр земли или моря газ нужно доставить потребителям</a:t>
            </a:r>
            <a:r>
              <a:rPr lang="ru-RU" sz="2000" dirty="0" smtClean="0"/>
              <a:t>.</a:t>
            </a:r>
            <a:r>
              <a:rPr lang="ru-RU" sz="2000" dirty="0"/>
              <a:t> Самым распространённым способом доставки газа потребителям является транспортировка по трубам.</a:t>
            </a:r>
          </a:p>
        </p:txBody>
      </p:sp>
    </p:spTree>
    <p:extLst>
      <p:ext uri="{BB962C8B-B14F-4D97-AF65-F5344CB8AC3E}">
        <p14:creationId xmlns:p14="http://schemas.microsoft.com/office/powerpoint/2010/main" val="28024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40"/>
            <a:ext cx="9178360" cy="5400600"/>
          </a:xfrm>
        </p:spPr>
      </p:pic>
    </p:spTree>
    <p:extLst>
      <p:ext uri="{BB962C8B-B14F-4D97-AF65-F5344CB8AC3E}">
        <p14:creationId xmlns:p14="http://schemas.microsoft.com/office/powerpoint/2010/main" val="1131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ining-enc.ru/images/gazopererabatyvajuwij_zavod2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71" y="32792"/>
            <a:ext cx="26955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3" y="31338"/>
            <a:ext cx="6244666" cy="3521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552" y="3441680"/>
            <a:ext cx="60517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Основные потребители </a:t>
            </a:r>
            <a:r>
              <a:rPr lang="ru-RU" dirty="0"/>
              <a:t>попутного газа - газоперерабатывающие заводы (ГПЗ), производящие углеводородное сырье для нефтехимии (газовый бензин). С целью использования ресурсов попутного газа в нефтедобывающих районах создана сеть ГПЗ.  ГПЗ наибольшие мощности находятся в Тюменской области (Нижневартовск, Сургут, Когалым, Ноябрьск и др.).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43" y="4293096"/>
            <a:ext cx="2912957" cy="24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71" y="836712"/>
            <a:ext cx="2806080" cy="1059904"/>
          </a:xfrm>
        </p:spPr>
        <p:txBody>
          <a:bodyPr>
            <a:normAutofit fontScale="90000"/>
          </a:bodyPr>
          <a:lstStyle/>
          <a:p>
            <a:r>
              <a:rPr lang="ru-RU" sz="2400" i="0" dirty="0" smtClean="0"/>
              <a:t> В 2014 году должно быть переработано до</a:t>
            </a:r>
            <a:br>
              <a:rPr lang="ru-RU" sz="2400" i="0" dirty="0" smtClean="0"/>
            </a:br>
            <a:r>
              <a:rPr lang="ru-RU" sz="2400" i="0" dirty="0" smtClean="0"/>
              <a:t> 95 % ППГ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40" y="-166258"/>
            <a:ext cx="5413660" cy="35730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406758"/>
            <a:ext cx="4678289" cy="3190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407707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2012-2013 ХМАО – </a:t>
            </a:r>
          </a:p>
          <a:p>
            <a:r>
              <a:rPr lang="ru-RU" dirty="0" smtClean="0"/>
              <a:t>Югра занимал 1 место в РФ по объёму сжигаемого попутного газа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1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Проблемы загрязнения окружающей среды</a:t>
            </a:r>
            <a:endParaRPr lang="ru-RU" sz="4000" dirty="0"/>
          </a:p>
        </p:txBody>
      </p:sp>
      <p:pic>
        <p:nvPicPr>
          <p:cNvPr id="9218" name="Picture 2" descr="http://www.energostar.com/upload/iblock/08a/png_sh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09" y="1295584"/>
            <a:ext cx="4500862" cy="2205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.rus.newsru.ua/pict/id/large/235908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88" y="1295585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1-tub-ru.yandex.net/i?id=456336254-7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0" y="3717032"/>
            <a:ext cx="4267237" cy="285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064394"/>
            <a:ext cx="40322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XXI век – новый этап реализации знаний, технологий и открытий, накопленного опыта, иных отношений человека с природой</a:t>
            </a:r>
            <a:r>
              <a:rPr lang="ru-RU" sz="1800" dirty="0" smtClean="0"/>
              <a:t>.</a:t>
            </a:r>
          </a:p>
          <a:p>
            <a:pPr algn="just"/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14190" y="5229200"/>
            <a:ext cx="38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К </a:t>
            </a:r>
            <a:r>
              <a:rPr lang="ru-RU" sz="1800" dirty="0"/>
              <a:t>недостаткам природного газа следует </a:t>
            </a:r>
            <a:r>
              <a:rPr lang="ru-RU" sz="1800" dirty="0" smtClean="0"/>
              <a:t>отнести </a:t>
            </a:r>
            <a:r>
              <a:rPr lang="ru-RU" sz="1800" dirty="0"/>
              <a:t>выделение в атмосферу </a:t>
            </a:r>
            <a:r>
              <a:rPr lang="ru-RU" sz="1800" dirty="0" smtClean="0"/>
              <a:t>метана и углекислого газа при сгорании.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79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Экран (4:3)</PresentationFormat>
  <Paragraphs>60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Характерные особенности</vt:lpstr>
      <vt:lpstr>Месторождения природного газа</vt:lpstr>
      <vt:lpstr>Климатические условия</vt:lpstr>
      <vt:lpstr>Презентация PowerPoint</vt:lpstr>
      <vt:lpstr>Добыча и переработка </vt:lpstr>
      <vt:lpstr>Презентация PowerPoint</vt:lpstr>
      <vt:lpstr>Презентация PowerPoint</vt:lpstr>
      <vt:lpstr> В 2014 году должно быть переработано до  95 % ППГ </vt:lpstr>
      <vt:lpstr>Проблемы загрязнения окружающей среды</vt:lpstr>
      <vt:lpstr>Перспективы природного газа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Характерные особенности</dc:title>
  <dc:creator>User</dc:creator>
  <cp:lastModifiedBy>User</cp:lastModifiedBy>
  <cp:revision>1</cp:revision>
  <dcterms:created xsi:type="dcterms:W3CDTF">2015-03-26T14:51:58Z</dcterms:created>
  <dcterms:modified xsi:type="dcterms:W3CDTF">2015-03-26T14:57:50Z</dcterms:modified>
</cp:coreProperties>
</file>