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2" r:id="rId2"/>
    <p:sldId id="258" r:id="rId3"/>
    <p:sldId id="259" r:id="rId4"/>
    <p:sldId id="260" r:id="rId5"/>
    <p:sldId id="262" r:id="rId6"/>
    <p:sldId id="263" r:id="rId7"/>
    <p:sldId id="264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97F1"/>
    <a:srgbClr val="C26CB2"/>
    <a:srgbClr val="D79431"/>
    <a:srgbClr val="CCFF99"/>
    <a:srgbClr val="F0E8FC"/>
    <a:srgbClr val="87C1D5"/>
    <a:srgbClr val="F0EFF9"/>
    <a:srgbClr val="F7F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9" autoAdjust="0"/>
    <p:restoredTop sz="94660"/>
  </p:normalViewPr>
  <p:slideViewPr>
    <p:cSldViewPr>
      <p:cViewPr varScale="1">
        <p:scale>
          <a:sx n="70" d="100"/>
          <a:sy n="70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D2A98-F280-4E50-B6E0-7CB8936D0E39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07A1B-F942-43B8-86D5-BCFFC48C8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05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37000">
              <a:schemeClr val="accent4">
                <a:lumMod val="60000"/>
                <a:lumOff val="40000"/>
              </a:schemeClr>
            </a:gs>
            <a:gs pos="100000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www.minsk-flowers.com/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6.xml"/><Relationship Id="rId18" Type="http://schemas.openxmlformats.org/officeDocument/2006/relationships/slide" Target="slide25.xml"/><Relationship Id="rId26" Type="http://schemas.openxmlformats.org/officeDocument/2006/relationships/slide" Target="slide29.xml"/><Relationship Id="rId3" Type="http://schemas.openxmlformats.org/officeDocument/2006/relationships/slide" Target="slide4.xml"/><Relationship Id="rId21" Type="http://schemas.openxmlformats.org/officeDocument/2006/relationships/slide" Target="slide20.xml"/><Relationship Id="rId7" Type="http://schemas.openxmlformats.org/officeDocument/2006/relationships/slide" Target="slide8.xml"/><Relationship Id="rId12" Type="http://schemas.openxmlformats.org/officeDocument/2006/relationships/slide" Target="slide21.xml"/><Relationship Id="rId17" Type="http://schemas.openxmlformats.org/officeDocument/2006/relationships/slide" Target="slide32.xml"/><Relationship Id="rId25" Type="http://schemas.openxmlformats.org/officeDocument/2006/relationships/slide" Target="slide23.xml"/><Relationship Id="rId2" Type="http://schemas.openxmlformats.org/officeDocument/2006/relationships/slide" Target="slide3.xml"/><Relationship Id="rId16" Type="http://schemas.openxmlformats.org/officeDocument/2006/relationships/slide" Target="slide31.xml"/><Relationship Id="rId20" Type="http://schemas.openxmlformats.org/officeDocument/2006/relationships/slide" Target="slide19.xml"/><Relationship Id="rId29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22.xml"/><Relationship Id="rId24" Type="http://schemas.openxmlformats.org/officeDocument/2006/relationships/slide" Target="slide24.xml"/><Relationship Id="rId5" Type="http://schemas.openxmlformats.org/officeDocument/2006/relationships/slide" Target="slide6.xml"/><Relationship Id="rId15" Type="http://schemas.openxmlformats.org/officeDocument/2006/relationships/slide" Target="slide15.xml"/><Relationship Id="rId23" Type="http://schemas.openxmlformats.org/officeDocument/2006/relationships/slide" Target="slide14.xml"/><Relationship Id="rId28" Type="http://schemas.openxmlformats.org/officeDocument/2006/relationships/slide" Target="slide12.xml"/><Relationship Id="rId10" Type="http://schemas.openxmlformats.org/officeDocument/2006/relationships/slide" Target="slide27.xml"/><Relationship Id="rId19" Type="http://schemas.openxmlformats.org/officeDocument/2006/relationships/slide" Target="slide26.xml"/><Relationship Id="rId31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28.xml"/><Relationship Id="rId14" Type="http://schemas.openxmlformats.org/officeDocument/2006/relationships/slide" Target="slide10.xml"/><Relationship Id="rId22" Type="http://schemas.openxmlformats.org/officeDocument/2006/relationships/slide" Target="slide13.xml"/><Relationship Id="rId27" Type="http://schemas.openxmlformats.org/officeDocument/2006/relationships/slide" Target="slide30.xml"/><Relationship Id="rId30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rus941/view/29667/?page=0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31787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chemeClr val="bg1">
                    <a:lumMod val="95000"/>
                  </a:schemeClr>
                </a:solidFill>
              </a:rPr>
              <a:t>«</a:t>
            </a:r>
            <a:r>
              <a:rPr lang="ru-RU" sz="6700" b="1" i="1" dirty="0" smtClean="0">
                <a:solidFill>
                  <a:schemeClr val="bg1">
                    <a:lumMod val="95000"/>
                  </a:schemeClr>
                </a:solidFill>
              </a:rPr>
              <a:t>Весенний калейдоскоп</a:t>
            </a:r>
            <a:r>
              <a:rPr lang="ru-RU" sz="5400" b="1" i="1" dirty="0" smtClean="0">
                <a:solidFill>
                  <a:schemeClr val="bg1">
                    <a:lumMod val="95000"/>
                  </a:schemeClr>
                </a:solidFill>
              </a:rPr>
              <a:t>»</a:t>
            </a:r>
            <a:endParaRPr lang="ru-RU" sz="5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57704"/>
            <a:ext cx="2357438" cy="2218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  <a:extLst/>
        </p:spPr>
      </p:pic>
      <p:pic>
        <p:nvPicPr>
          <p:cNvPr id="5" name="Picture 2" descr="Первоцветы :: Пролеска сибирская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75"/>
          <a:stretch>
            <a:fillRect/>
          </a:stretch>
        </p:blipFill>
        <p:spPr bwMode="auto">
          <a:xfrm>
            <a:off x="6173184" y="4149080"/>
            <a:ext cx="2357438" cy="2286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floralworld.ru/images/plants_click/Primula_acauli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964" y="4220465"/>
            <a:ext cx="2357438" cy="214312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Цветы в Минске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462" y="257704"/>
            <a:ext cx="2450209" cy="2365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  <a:ex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1297" y="4220465"/>
            <a:ext cx="2318815" cy="2193473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1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85728"/>
            <a:ext cx="75724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Праздники Весны 20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72396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14847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400" b="1" dirty="0"/>
              <a:t>Это большой праздник, который празднуют в субботу и воскресенье за неделю до Пасхи. </a:t>
            </a:r>
            <a:endParaRPr lang="ru-RU" sz="2400" b="1" dirty="0"/>
          </a:p>
        </p:txBody>
      </p:sp>
      <p:pic>
        <p:nvPicPr>
          <p:cNvPr id="8" name="Picture 5" descr="DSC06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1196752"/>
            <a:ext cx="3140075" cy="4525963"/>
          </a:xfrm>
          <a:prstGeom prst="rect">
            <a:avLst/>
          </a:prstGeom>
          <a:ln w="76200" cmpd="tri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76056" y="5229200"/>
            <a:ext cx="2701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ВЕРБНИЦА 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00100" y="6143644"/>
            <a:ext cx="571504" cy="571504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00959" y="6072206"/>
            <a:ext cx="16430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4510" y="188640"/>
            <a:ext cx="75724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Праздники Весны 30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1484783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800" b="1" dirty="0"/>
              <a:t>22 марта, в день весеннего равноденствия, не было такого уголка в России, где бы не пеклись жаворонки, </a:t>
            </a:r>
            <a:r>
              <a:rPr lang="ru-RU" altLang="ru-RU" sz="2800" b="1" dirty="0" err="1"/>
              <a:t>чувильки</a:t>
            </a:r>
            <a:r>
              <a:rPr lang="ru-RU" altLang="ru-RU" sz="2800" b="1" dirty="0"/>
              <a:t> и другие печенья в форме птиц. </a:t>
            </a:r>
            <a:r>
              <a:rPr lang="ru-RU" altLang="ru-RU" sz="2800" b="1" dirty="0" smtClean="0"/>
              <a:t> Как называется этот день?</a:t>
            </a:r>
            <a:endParaRPr lang="ru-RU" sz="2800" b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196752"/>
            <a:ext cx="3467728" cy="38862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429570" y="5271653"/>
            <a:ext cx="5957367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 smtClean="0"/>
              <a:t>Сороки. Встреча птиц </a:t>
            </a:r>
            <a:br>
              <a:rPr lang="ru-RU" altLang="ru-RU" sz="4000" b="1" dirty="0" smtClean="0"/>
            </a:br>
            <a:endParaRPr lang="ru-RU" altLang="ru-RU" sz="4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00958" y="5929330"/>
            <a:ext cx="14010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0849" y="1767006"/>
            <a:ext cx="57041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называется праздник, 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отмечаемый 25 марта и 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прославляющий весну?</a:t>
            </a:r>
            <a:endParaRPr lang="ru-RU" sz="3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4510" y="188640"/>
            <a:ext cx="75724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Праздники Весны 40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4653136"/>
            <a:ext cx="3943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БЛАГОВЕЩЕНИЕ 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72396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2931" y="143470"/>
            <a:ext cx="75724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Праздники Весны 50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6428" y="1340768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корней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берёзочки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золотые звёздочки,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 земле есть луковки, чуть побольше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клюковки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люди не едят, хоть он луку близкий брат,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если гуси прилетят, то им-то он не будет рад.</a:t>
            </a:r>
          </a:p>
        </p:txBody>
      </p:sp>
      <p:pic>
        <p:nvPicPr>
          <p:cNvPr id="8" name="Picture 5" descr="Гусиный лук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053343"/>
            <a:ext cx="4533677" cy="3400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154868" y="5755522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ГУСИНЫЙ ЛУК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29520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4510" y="188640"/>
            <a:ext cx="75724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Праздники Весны 60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268760"/>
            <a:ext cx="482453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Кому принадлежат строчки: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Уж </a:t>
            </a:r>
            <a:r>
              <a:rPr lang="ru-RU" sz="2800" b="1" dirty="0">
                <a:solidFill>
                  <a:srgbClr val="002060"/>
                </a:solidFill>
              </a:rPr>
              <a:t>верба вся </a:t>
            </a:r>
            <a:r>
              <a:rPr lang="ru-RU" sz="2800" b="1" dirty="0" smtClean="0">
                <a:solidFill>
                  <a:srgbClr val="002060"/>
                </a:solidFill>
              </a:rPr>
              <a:t>пушистая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Раскинулась кругом;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Опять весна 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душистая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Повеяла крылом.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Станицей тучки носятся,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Теплом озарены,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И в душу снова </a:t>
            </a:r>
            <a:r>
              <a:rPr lang="ru-RU" sz="2800" b="1" dirty="0" smtClean="0">
                <a:solidFill>
                  <a:srgbClr val="002060"/>
                </a:solidFill>
              </a:rPr>
              <a:t>просятся</a:t>
            </a:r>
            <a:r>
              <a:rPr lang="ru-RU" sz="2800" b="1" dirty="0">
                <a:solidFill>
                  <a:srgbClr val="002060"/>
                </a:solidFill>
              </a:rPr>
              <a:t>	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Пленительные </a:t>
            </a:r>
            <a:r>
              <a:rPr lang="ru-RU" sz="2800" b="1" dirty="0">
                <a:solidFill>
                  <a:srgbClr val="002060"/>
                </a:solidFill>
              </a:rPr>
              <a:t>сны.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87767" y="4818435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А. А. ФЕТ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14290"/>
            <a:ext cx="62407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ПРИМЕТЫ 10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29520" y="6072206"/>
            <a:ext cx="15619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ответ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268760"/>
            <a:ext cx="69847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Свое имя март получил от римлян, назвавших его в честь Марса - бога войны. Древнерусское название марта - </a:t>
            </a:r>
            <a:r>
              <a:rPr lang="ru-RU" sz="2800" b="1" dirty="0" err="1"/>
              <a:t>сухий</a:t>
            </a:r>
            <a:r>
              <a:rPr lang="ru-RU" sz="2800" b="1" dirty="0"/>
              <a:t> (по одной гипотезе – месяц с малым количеством осадков, по другой - сохнущий срублен­ный лес). </a:t>
            </a:r>
            <a:endParaRPr lang="ru-RU" sz="2800" b="1" dirty="0" smtClean="0"/>
          </a:p>
          <a:p>
            <a:r>
              <a:rPr lang="ru-RU" sz="2800" b="1" dirty="0"/>
              <a:t> </a:t>
            </a:r>
            <a:r>
              <a:rPr lang="ru-RU" sz="2800" b="1" dirty="0" smtClean="0"/>
              <a:t>     Как в народе называют март?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5301208"/>
            <a:ext cx="3935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МАРТ - ПРОТАЛЬНИК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357166"/>
            <a:ext cx="70009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ПРИМЕТЫ 20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/>
              <a:t>О чём говорит народная примета: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Если </a:t>
            </a:r>
            <a:r>
              <a:rPr lang="ru-RU" sz="3600" b="1" dirty="0">
                <a:solidFill>
                  <a:srgbClr val="7030A0"/>
                </a:solidFill>
              </a:rPr>
              <a:t>дикие утки прилетели жирные - весна будет </a:t>
            </a:r>
            <a:r>
              <a:rPr lang="ru-RU" sz="3600" dirty="0" smtClean="0">
                <a:solidFill>
                  <a:srgbClr val="7030A0"/>
                </a:solidFill>
              </a:rPr>
              <a:t>... 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00958" y="5929330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8051" y="5013176"/>
            <a:ext cx="3254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голодная, долгая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42852"/>
            <a:ext cx="62865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ПРИМЕТЫ 30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/>
              <a:t>О чём гласит народное поверье: «Февраль </a:t>
            </a:r>
            <a:r>
              <a:rPr lang="ru-RU" b="1" dirty="0"/>
              <a:t>богат снегом, </a:t>
            </a:r>
            <a:r>
              <a:rPr lang="ru-RU" b="1" dirty="0" smtClean="0"/>
              <a:t>а апрель </a:t>
            </a:r>
            <a:r>
              <a:rPr lang="ru-RU" b="1" dirty="0"/>
              <a:t>— </a:t>
            </a:r>
            <a:r>
              <a:rPr lang="ru-RU" b="1" dirty="0" smtClean="0"/>
              <a:t>…»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86644" y="6000768"/>
            <a:ext cx="15619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ответ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52133" y="3861048"/>
            <a:ext cx="14190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водой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85728"/>
            <a:ext cx="67151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ПРИМЕТЫ 40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671498" y="1196752"/>
            <a:ext cx="7658128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Еще в полях белеет снег,</a:t>
            </a:r>
          </a:p>
          <a:p>
            <a:pPr marL="0" indent="0">
              <a:buNone/>
            </a:pPr>
            <a:r>
              <a:rPr lang="ru-RU" dirty="0"/>
              <a:t>А воды уж весной </a:t>
            </a:r>
            <a:r>
              <a:rPr lang="ru-RU" dirty="0" smtClean="0"/>
              <a:t>шумят </a:t>
            </a:r>
            <a:r>
              <a:rPr lang="ru-RU" dirty="0"/>
              <a:t>–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Бегут </a:t>
            </a:r>
            <a:r>
              <a:rPr lang="ru-RU" dirty="0"/>
              <a:t>и будят </a:t>
            </a:r>
            <a:r>
              <a:rPr lang="ru-RU" dirty="0" smtClean="0"/>
              <a:t>сонный брег</a:t>
            </a:r>
            <a:r>
              <a:rPr lang="ru-RU" dirty="0"/>
              <a:t>, </a:t>
            </a:r>
          </a:p>
          <a:p>
            <a:pPr marL="0" indent="0">
              <a:buNone/>
            </a:pPr>
            <a:r>
              <a:rPr lang="ru-RU" dirty="0"/>
              <a:t>Бегут и блещут и </a:t>
            </a:r>
            <a:r>
              <a:rPr lang="ru-RU" dirty="0" smtClean="0"/>
              <a:t>гласят</a:t>
            </a:r>
            <a:r>
              <a:rPr lang="ru-RU" dirty="0"/>
              <a:t>…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Они </a:t>
            </a:r>
            <a:r>
              <a:rPr lang="ru-RU" dirty="0" smtClean="0"/>
              <a:t>гласят</a:t>
            </a:r>
            <a:r>
              <a:rPr lang="ru-RU" b="1" dirty="0" smtClean="0"/>
              <a:t> </a:t>
            </a:r>
            <a:r>
              <a:rPr lang="ru-RU" dirty="0"/>
              <a:t>во все концы:</a:t>
            </a:r>
          </a:p>
          <a:p>
            <a:pPr marL="0" indent="0">
              <a:buNone/>
            </a:pPr>
            <a:r>
              <a:rPr lang="ru-RU" dirty="0"/>
              <a:t>“Весна идет, весна </a:t>
            </a:r>
            <a:r>
              <a:rPr lang="ru-RU" dirty="0" smtClean="0"/>
              <a:t>идет!</a:t>
            </a:r>
          </a:p>
          <a:p>
            <a:pPr marL="0" indent="0">
              <a:buNone/>
            </a:pPr>
            <a:r>
              <a:rPr lang="ru-RU" dirty="0" smtClean="0"/>
              <a:t>Мы </a:t>
            </a:r>
            <a:r>
              <a:rPr lang="ru-RU" dirty="0"/>
              <a:t>молодой весны </a:t>
            </a:r>
            <a:r>
              <a:rPr lang="ru-RU" dirty="0" smtClean="0"/>
              <a:t>гонцы,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Она нас выслала вперед</a:t>
            </a:r>
            <a:r>
              <a:rPr lang="ru-RU" dirty="0" smtClean="0"/>
              <a:t>!”</a:t>
            </a:r>
          </a:p>
          <a:p>
            <a:pPr marL="0" indent="0">
              <a:buNone/>
            </a:pPr>
            <a:r>
              <a:rPr lang="ru-RU" b="1" dirty="0" smtClean="0"/>
              <a:t>Как называется стихотворение Ф.И Тютчева, строчки которого приведены?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58082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5820478"/>
            <a:ext cx="4073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«ВЕСЕННИЕ ВОДЫ»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14290"/>
            <a:ext cx="62151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ПРИМЕТЫ 50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smtClean="0"/>
              <a:t>Какие названия имел АПРЕЛЬ в народном календаре? </a:t>
            </a:r>
            <a:endParaRPr lang="ru-RU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00958" y="5857892"/>
            <a:ext cx="14010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3645024"/>
            <a:ext cx="4869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БЕРЕЗОЗОЛ, СНЕГОГОН,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ВОДОПОЛ, ЦВЕТЕНЬ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889362"/>
              </p:ext>
            </p:extLst>
          </p:nvPr>
        </p:nvGraphicFramePr>
        <p:xfrm>
          <a:off x="251519" y="357166"/>
          <a:ext cx="8463882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7"/>
                <a:gridCol w="806135"/>
                <a:gridCol w="1070698"/>
                <a:gridCol w="1070698"/>
                <a:gridCol w="1070698"/>
                <a:gridCol w="1070698"/>
                <a:gridCol w="1070698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   </a:t>
                      </a:r>
                      <a:r>
                        <a:rPr lang="ru-RU" sz="2000" b="1" i="1" baseline="0" dirty="0" smtClean="0"/>
                        <a:t> </a:t>
                      </a:r>
                      <a:r>
                        <a:rPr lang="ru-RU" sz="3200" b="1" i="1" baseline="0" dirty="0" smtClean="0"/>
                        <a:t>Легенды о </a:t>
                      </a:r>
                      <a:r>
                        <a:rPr lang="ru-RU" sz="3200" b="1" i="1" baseline="0" dirty="0" smtClean="0"/>
                        <a:t>цветах</a:t>
                      </a:r>
                    </a:p>
                    <a:p>
                      <a:pPr algn="ctr"/>
                      <a:endParaRPr lang="ru-RU" sz="32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chemeClr val="bg1"/>
                          </a:solidFill>
                        </a:rPr>
                        <a:t>Праздники </a:t>
                      </a:r>
                      <a:r>
                        <a:rPr lang="ru-RU" sz="3200" b="1" i="1" dirty="0" smtClean="0">
                          <a:solidFill>
                            <a:schemeClr val="bg1"/>
                          </a:solidFill>
                        </a:rPr>
                        <a:t>Весны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chemeClr val="bg1"/>
                          </a:solidFill>
                        </a:rPr>
                        <a:t>Приметы</a:t>
                      </a:r>
                    </a:p>
                    <a:p>
                      <a:pPr algn="ctr"/>
                      <a:endParaRPr lang="ru-RU" sz="3200" b="1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31993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chemeClr val="bg1"/>
                          </a:solidFill>
                        </a:rPr>
                        <a:t> Весенние </a:t>
                      </a:r>
                      <a:r>
                        <a:rPr lang="ru-RU" sz="3200" b="1" i="1" dirty="0" smtClean="0">
                          <a:solidFill>
                            <a:schemeClr val="bg1"/>
                          </a:solidFill>
                        </a:rPr>
                        <a:t>пейзажи</a:t>
                      </a:r>
                    </a:p>
                    <a:p>
                      <a:pPr algn="ctr"/>
                      <a:endParaRPr lang="ru-RU" sz="2800" b="1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31993"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ru-RU" sz="3200" b="1" i="1" baseline="0" dirty="0" smtClean="0">
                          <a:solidFill>
                            <a:schemeClr val="bg1"/>
                          </a:solidFill>
                        </a:rPr>
                        <a:t>  О ВЕСНЕ</a:t>
                      </a:r>
                    </a:p>
                    <a:p>
                      <a:endParaRPr lang="ru-RU" sz="32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476222" y="357166"/>
            <a:ext cx="914400" cy="1527365"/>
          </a:xfrm>
          <a:prstGeom prst="roundRect">
            <a:avLst/>
          </a:prstGeom>
          <a:solidFill>
            <a:srgbClr val="BB97F1">
              <a:alpha val="64000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2" action="ppaction://hlinksldjump"/>
              </a:rPr>
              <a:t>10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470176" y="357166"/>
            <a:ext cx="914400" cy="1501801"/>
          </a:xfrm>
          <a:prstGeom prst="roundRect">
            <a:avLst/>
          </a:prstGeom>
          <a:solidFill>
            <a:srgbClr val="BB97F1">
              <a:alpha val="72000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3" action="ppaction://hlinksldjump"/>
              </a:rPr>
              <a:t>20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4543633" y="357166"/>
            <a:ext cx="914400" cy="1501801"/>
          </a:xfrm>
          <a:prstGeom prst="roundRect">
            <a:avLst/>
          </a:prstGeom>
          <a:solidFill>
            <a:srgbClr val="BB97F1">
              <a:alpha val="73000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4" action="ppaction://hlinksldjump"/>
              </a:rPr>
              <a:t>30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5591753" y="357165"/>
            <a:ext cx="914400" cy="1501801"/>
          </a:xfrm>
          <a:prstGeom prst="roundRect">
            <a:avLst/>
          </a:prstGeom>
          <a:solidFill>
            <a:srgbClr val="BB97F1">
              <a:alpha val="61000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5" action="ppaction://hlinksldjump"/>
              </a:rPr>
              <a:t>40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>
            <a:hlinkClick r:id="rId6" action="ppaction://hlinksldjump"/>
          </p:cNvPr>
          <p:cNvSpPr/>
          <p:nvPr/>
        </p:nvSpPr>
        <p:spPr>
          <a:xfrm>
            <a:off x="6674433" y="412638"/>
            <a:ext cx="914400" cy="1390856"/>
          </a:xfrm>
          <a:prstGeom prst="roundRect">
            <a:avLst/>
          </a:prstGeom>
          <a:solidFill>
            <a:srgbClr val="BB97F1">
              <a:alpha val="77000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6" action="ppaction://hlinksldjump"/>
              </a:rPr>
              <a:t>50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>
            <a:hlinkClick r:id="rId7" action="ppaction://hlinksldjump"/>
          </p:cNvPr>
          <p:cNvSpPr/>
          <p:nvPr/>
        </p:nvSpPr>
        <p:spPr>
          <a:xfrm>
            <a:off x="7699718" y="378751"/>
            <a:ext cx="914400" cy="1415650"/>
          </a:xfrm>
          <a:prstGeom prst="roundRect">
            <a:avLst/>
          </a:prstGeom>
          <a:solidFill>
            <a:srgbClr val="BB97F1">
              <a:alpha val="83000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7" action="ppaction://hlinksldjump"/>
              </a:rPr>
              <a:t>60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>
            <a:hlinkClick r:id="rId8" action="ppaction://hlinksldjump"/>
          </p:cNvPr>
          <p:cNvSpPr/>
          <p:nvPr/>
        </p:nvSpPr>
        <p:spPr>
          <a:xfrm>
            <a:off x="2503517" y="1916832"/>
            <a:ext cx="914400" cy="1012102"/>
          </a:xfrm>
          <a:prstGeom prst="roundRect">
            <a:avLst/>
          </a:prstGeom>
          <a:solidFill>
            <a:srgbClr val="BB97F1">
              <a:alpha val="70000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8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>
            <a:hlinkClick r:id="rId9" action="ppaction://hlinksldjump"/>
          </p:cNvPr>
          <p:cNvSpPr/>
          <p:nvPr/>
        </p:nvSpPr>
        <p:spPr>
          <a:xfrm>
            <a:off x="3470176" y="5504845"/>
            <a:ext cx="914400" cy="1080120"/>
          </a:xfrm>
          <a:prstGeom prst="roundRect">
            <a:avLst/>
          </a:prstGeom>
          <a:solidFill>
            <a:srgbClr val="BB97F1">
              <a:alpha val="73000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9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>
            <a:hlinkClick r:id="rId10" action="ppaction://hlinksldjump"/>
          </p:cNvPr>
          <p:cNvSpPr/>
          <p:nvPr/>
        </p:nvSpPr>
        <p:spPr>
          <a:xfrm>
            <a:off x="2503517" y="5513527"/>
            <a:ext cx="914400" cy="1080120"/>
          </a:xfrm>
          <a:prstGeom prst="roundRect">
            <a:avLst/>
          </a:prstGeom>
          <a:solidFill>
            <a:srgbClr val="BB97F1">
              <a:alpha val="58000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0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>
            <a:hlinkClick r:id="rId11" action="ppaction://hlinksldjump"/>
          </p:cNvPr>
          <p:cNvSpPr/>
          <p:nvPr/>
        </p:nvSpPr>
        <p:spPr>
          <a:xfrm>
            <a:off x="3470176" y="4149079"/>
            <a:ext cx="914400" cy="1320629"/>
          </a:xfrm>
          <a:prstGeom prst="roundRect">
            <a:avLst/>
          </a:prstGeom>
          <a:solidFill>
            <a:srgbClr val="BB97F1">
              <a:alpha val="73000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1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>
            <a:hlinkClick r:id="rId12" action="ppaction://hlinksldjump"/>
          </p:cNvPr>
          <p:cNvSpPr/>
          <p:nvPr/>
        </p:nvSpPr>
        <p:spPr>
          <a:xfrm>
            <a:off x="2503517" y="4149079"/>
            <a:ext cx="914400" cy="1320630"/>
          </a:xfrm>
          <a:prstGeom prst="roundRect">
            <a:avLst/>
          </a:prstGeom>
          <a:solidFill>
            <a:srgbClr val="BB97F1">
              <a:alpha val="65000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2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>
            <a:hlinkClick r:id="rId13" action="ppaction://hlinksldjump"/>
          </p:cNvPr>
          <p:cNvSpPr/>
          <p:nvPr/>
        </p:nvSpPr>
        <p:spPr>
          <a:xfrm>
            <a:off x="3468217" y="2963411"/>
            <a:ext cx="914400" cy="1185668"/>
          </a:xfrm>
          <a:prstGeom prst="roundRect">
            <a:avLst/>
          </a:prstGeom>
          <a:solidFill>
            <a:srgbClr val="BB97F1">
              <a:alpha val="67000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3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>
            <a:hlinkClick r:id="rId14" action="ppaction://hlinksldjump"/>
          </p:cNvPr>
          <p:cNvSpPr/>
          <p:nvPr/>
        </p:nvSpPr>
        <p:spPr>
          <a:xfrm>
            <a:off x="3470176" y="1916832"/>
            <a:ext cx="914400" cy="1046579"/>
          </a:xfrm>
          <a:prstGeom prst="roundRect">
            <a:avLst/>
          </a:prstGeom>
          <a:solidFill>
            <a:srgbClr val="BB97F1">
              <a:alpha val="67000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4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>
            <a:hlinkClick r:id="rId15" action="ppaction://hlinksldjump"/>
          </p:cNvPr>
          <p:cNvSpPr/>
          <p:nvPr/>
        </p:nvSpPr>
        <p:spPr>
          <a:xfrm>
            <a:off x="2476222" y="2963411"/>
            <a:ext cx="914400" cy="1185668"/>
          </a:xfrm>
          <a:prstGeom prst="roundRect">
            <a:avLst/>
          </a:prstGeom>
          <a:solidFill>
            <a:srgbClr val="BB97F1">
              <a:alpha val="71000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5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>
            <a:hlinkClick r:id="rId16" action="ppaction://hlinksldjump"/>
          </p:cNvPr>
          <p:cNvSpPr/>
          <p:nvPr/>
        </p:nvSpPr>
        <p:spPr>
          <a:xfrm>
            <a:off x="6629408" y="5580557"/>
            <a:ext cx="914400" cy="998583"/>
          </a:xfrm>
          <a:prstGeom prst="roundRect">
            <a:avLst/>
          </a:prstGeom>
          <a:solidFill>
            <a:srgbClr val="BB97F1">
              <a:alpha val="65000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6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4" name="Скругленный прямоугольник 23">
            <a:hlinkClick r:id="rId17" action="ppaction://hlinksldjump"/>
          </p:cNvPr>
          <p:cNvSpPr/>
          <p:nvPr/>
        </p:nvSpPr>
        <p:spPr>
          <a:xfrm>
            <a:off x="7679924" y="5584038"/>
            <a:ext cx="1000132" cy="1042264"/>
          </a:xfrm>
          <a:prstGeom prst="roundRect">
            <a:avLst/>
          </a:prstGeom>
          <a:solidFill>
            <a:srgbClr val="BB97F1">
              <a:alpha val="66000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7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5" name="Скругленный прямоугольник 24">
            <a:hlinkClick r:id="rId18" action="ppaction://hlinksldjump"/>
          </p:cNvPr>
          <p:cNvSpPr/>
          <p:nvPr/>
        </p:nvSpPr>
        <p:spPr>
          <a:xfrm>
            <a:off x="6639929" y="4149079"/>
            <a:ext cx="914400" cy="1320629"/>
          </a:xfrm>
          <a:prstGeom prst="roundRect">
            <a:avLst/>
          </a:prstGeom>
          <a:solidFill>
            <a:srgbClr val="BB97F1">
              <a:alpha val="79000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8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>
            <a:hlinkClick r:id="rId19" action="ppaction://hlinksldjump"/>
          </p:cNvPr>
          <p:cNvSpPr/>
          <p:nvPr/>
        </p:nvSpPr>
        <p:spPr>
          <a:xfrm>
            <a:off x="7743844" y="4149079"/>
            <a:ext cx="914400" cy="1320629"/>
          </a:xfrm>
          <a:prstGeom prst="roundRect">
            <a:avLst/>
          </a:prstGeom>
          <a:solidFill>
            <a:srgbClr val="BB97F1">
              <a:alpha val="75000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9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>
            <a:hlinkClick r:id="rId20" action="ppaction://hlinksldjump"/>
          </p:cNvPr>
          <p:cNvSpPr/>
          <p:nvPr/>
        </p:nvSpPr>
        <p:spPr>
          <a:xfrm>
            <a:off x="6653520" y="2963411"/>
            <a:ext cx="914400" cy="1145370"/>
          </a:xfrm>
          <a:prstGeom prst="roundRect">
            <a:avLst/>
          </a:prstGeom>
          <a:solidFill>
            <a:srgbClr val="BB97F1">
              <a:alpha val="81000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0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>
            <a:hlinkClick r:id="rId21" action="ppaction://hlinksldjump"/>
          </p:cNvPr>
          <p:cNvSpPr/>
          <p:nvPr/>
        </p:nvSpPr>
        <p:spPr>
          <a:xfrm>
            <a:off x="7743844" y="2963411"/>
            <a:ext cx="914400" cy="1145370"/>
          </a:xfrm>
          <a:prstGeom prst="roundRect">
            <a:avLst/>
          </a:prstGeom>
          <a:solidFill>
            <a:srgbClr val="BB97F1">
              <a:alpha val="70000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1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>
            <a:hlinkClick r:id="rId22" action="ppaction://hlinksldjump"/>
          </p:cNvPr>
          <p:cNvSpPr/>
          <p:nvPr/>
        </p:nvSpPr>
        <p:spPr>
          <a:xfrm>
            <a:off x="6674433" y="1916832"/>
            <a:ext cx="914400" cy="984486"/>
          </a:xfrm>
          <a:prstGeom prst="roundRect">
            <a:avLst/>
          </a:prstGeom>
          <a:solidFill>
            <a:srgbClr val="BB97F1">
              <a:alpha val="71000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2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0" name="Скругленный прямоугольник 29">
            <a:hlinkClick r:id="rId23" action="ppaction://hlinksldjump"/>
          </p:cNvPr>
          <p:cNvSpPr/>
          <p:nvPr/>
        </p:nvSpPr>
        <p:spPr>
          <a:xfrm>
            <a:off x="7743844" y="1916832"/>
            <a:ext cx="957928" cy="1006281"/>
          </a:xfrm>
          <a:prstGeom prst="roundRect">
            <a:avLst/>
          </a:prstGeom>
          <a:solidFill>
            <a:srgbClr val="BB97F1">
              <a:alpha val="76000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3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7" name="Скругленный прямоугольник 36">
            <a:hlinkClick r:id="rId24" action="ppaction://hlinksldjump"/>
          </p:cNvPr>
          <p:cNvSpPr/>
          <p:nvPr/>
        </p:nvSpPr>
        <p:spPr>
          <a:xfrm>
            <a:off x="5527761" y="4149079"/>
            <a:ext cx="1015915" cy="1320629"/>
          </a:xfrm>
          <a:prstGeom prst="roundRect">
            <a:avLst/>
          </a:prstGeom>
          <a:solidFill>
            <a:srgbClr val="BB97F1">
              <a:alpha val="74000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4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8" name="Скругленный прямоугольник 37">
            <a:hlinkClick r:id="rId25" action="ppaction://hlinksldjump"/>
          </p:cNvPr>
          <p:cNvSpPr/>
          <p:nvPr/>
        </p:nvSpPr>
        <p:spPr>
          <a:xfrm>
            <a:off x="4543633" y="4149079"/>
            <a:ext cx="914400" cy="1320629"/>
          </a:xfrm>
          <a:prstGeom prst="roundRect">
            <a:avLst/>
          </a:prstGeom>
          <a:solidFill>
            <a:srgbClr val="BB97F1">
              <a:alpha val="64000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5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9" name="Скругленный прямоугольник 38">
            <a:hlinkClick r:id="rId26" action="ppaction://hlinksldjump"/>
          </p:cNvPr>
          <p:cNvSpPr/>
          <p:nvPr/>
        </p:nvSpPr>
        <p:spPr>
          <a:xfrm>
            <a:off x="4557706" y="5569820"/>
            <a:ext cx="914400" cy="1004407"/>
          </a:xfrm>
          <a:prstGeom prst="roundRect">
            <a:avLst/>
          </a:prstGeom>
          <a:solidFill>
            <a:srgbClr val="BB97F1">
              <a:alpha val="67000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6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0" name="Скругленный прямоугольник 39">
            <a:hlinkClick r:id="rId27" action="ppaction://hlinksldjump"/>
          </p:cNvPr>
          <p:cNvSpPr/>
          <p:nvPr/>
        </p:nvSpPr>
        <p:spPr>
          <a:xfrm>
            <a:off x="5527761" y="5570105"/>
            <a:ext cx="971973" cy="1004407"/>
          </a:xfrm>
          <a:prstGeom prst="roundRect">
            <a:avLst/>
          </a:prstGeom>
          <a:solidFill>
            <a:srgbClr val="BB97F1">
              <a:alpha val="67000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7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2" name="Скругленный прямоугольник 41">
            <a:hlinkClick r:id="rId28" action="ppaction://hlinksldjump"/>
          </p:cNvPr>
          <p:cNvSpPr/>
          <p:nvPr/>
        </p:nvSpPr>
        <p:spPr>
          <a:xfrm>
            <a:off x="5591753" y="1916832"/>
            <a:ext cx="914400" cy="1006281"/>
          </a:xfrm>
          <a:prstGeom prst="roundRect">
            <a:avLst/>
          </a:prstGeom>
          <a:solidFill>
            <a:srgbClr val="BB97F1">
              <a:alpha val="61000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8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3" name="Скругленный прямоугольник 42">
            <a:hlinkClick r:id="rId29" action="ppaction://hlinksldjump"/>
          </p:cNvPr>
          <p:cNvSpPr/>
          <p:nvPr/>
        </p:nvSpPr>
        <p:spPr>
          <a:xfrm>
            <a:off x="4529560" y="1916832"/>
            <a:ext cx="914400" cy="1012102"/>
          </a:xfrm>
          <a:prstGeom prst="roundRect">
            <a:avLst/>
          </a:prstGeom>
          <a:solidFill>
            <a:srgbClr val="BB97F1">
              <a:alpha val="62000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9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4" name="Скругленный прямоугольник 43">
            <a:hlinkClick r:id="rId30" action="ppaction://hlinksldjump"/>
          </p:cNvPr>
          <p:cNvSpPr/>
          <p:nvPr/>
        </p:nvSpPr>
        <p:spPr>
          <a:xfrm>
            <a:off x="5585334" y="2963411"/>
            <a:ext cx="914400" cy="1145370"/>
          </a:xfrm>
          <a:prstGeom prst="roundRect">
            <a:avLst/>
          </a:prstGeom>
          <a:solidFill>
            <a:srgbClr val="BB97F1">
              <a:alpha val="73000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0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5" name="Скругленный прямоугольник 44">
            <a:hlinkClick r:id="rId31" action="ppaction://hlinksldjump"/>
          </p:cNvPr>
          <p:cNvSpPr/>
          <p:nvPr/>
        </p:nvSpPr>
        <p:spPr>
          <a:xfrm>
            <a:off x="4543633" y="2963411"/>
            <a:ext cx="914400" cy="1185668"/>
          </a:xfrm>
          <a:prstGeom prst="roundRect">
            <a:avLst/>
          </a:prstGeom>
          <a:solidFill>
            <a:srgbClr val="BB97F1">
              <a:alpha val="74000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1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85728"/>
            <a:ext cx="66437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ПРИМЕТЫ 60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i="1" dirty="0" smtClean="0"/>
              <a:t>Первая встреча весны в народном календаре праздновалась 15 февраля – в Сретение Господне, вторая – 22 марта – «сороки, жаворонки»- </a:t>
            </a:r>
            <a:r>
              <a:rPr lang="ru-RU" b="1" i="1" dirty="0" err="1" smtClean="0"/>
              <a:t>закликание</a:t>
            </a:r>
            <a:r>
              <a:rPr lang="ru-RU" b="1" i="1" dirty="0" smtClean="0"/>
              <a:t> весны, третья встреча – 7 апреля( 25 марта) – в праздник ….</a:t>
            </a:r>
            <a:endParaRPr lang="ru-RU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86644" y="5929330"/>
            <a:ext cx="15619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ответ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6406" y="5282999"/>
            <a:ext cx="3502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БЛАГОВЕЩЕНИЯ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928662" y="6143644"/>
            <a:ext cx="571504" cy="571504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72396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14290"/>
            <a:ext cx="7143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ВЕСЕННИЕ ПЕЙЗАЖИ 10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67544" y="922176"/>
            <a:ext cx="6275040" cy="7529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i="1" dirty="0" smtClean="0"/>
              <a:t>Назовите художника и картину</a:t>
            </a:r>
            <a:endParaRPr lang="ru-RU" b="1" i="1" dirty="0"/>
          </a:p>
        </p:txBody>
      </p:sp>
      <p:pic>
        <p:nvPicPr>
          <p:cNvPr id="10" name="Рисунок 9" descr=" (594x700, 73Kb)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5716" y="1497958"/>
            <a:ext cx="5112568" cy="49314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397839" y="6365368"/>
            <a:ext cx="47552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Левитан И. И. Весна. Большая вода. 1897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14348" y="6143644"/>
            <a:ext cx="571504" cy="571504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29520" y="5857892"/>
            <a:ext cx="13689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285728"/>
            <a:ext cx="59293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ВЕСЕННИЕ ПЕЙЗАЖИ 20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Содержимое 8"/>
          <p:cNvSpPr txBox="1">
            <a:spLocks/>
          </p:cNvSpPr>
          <p:nvPr/>
        </p:nvSpPr>
        <p:spPr>
          <a:xfrm>
            <a:off x="467544" y="922176"/>
            <a:ext cx="6275040" cy="752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</a:t>
            </a:r>
            <a:r>
              <a:rPr lang="ru-RU" b="1" i="1" dirty="0" smtClean="0"/>
              <a:t>Назовите художника и картину</a:t>
            </a:r>
            <a:endParaRPr lang="ru-RU" b="1" i="1" dirty="0"/>
          </a:p>
        </p:txBody>
      </p:sp>
      <p:pic>
        <p:nvPicPr>
          <p:cNvPr id="11" name="Рисунок 10" descr=" (700x528, 65Kb)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5760640" cy="46588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339752" y="6244730"/>
            <a:ext cx="3916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Кустодиев Б. М. Весна. 1921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81792" y="6143644"/>
            <a:ext cx="571504" cy="571504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00958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2056" y="214817"/>
            <a:ext cx="63087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ВЕСЕННИЕ ПЕЙЗАЖИ 30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Содержимое 8"/>
          <p:cNvSpPr txBox="1">
            <a:spLocks/>
          </p:cNvSpPr>
          <p:nvPr/>
        </p:nvSpPr>
        <p:spPr>
          <a:xfrm>
            <a:off x="467544" y="922176"/>
            <a:ext cx="6275040" cy="752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</a:t>
            </a:r>
            <a:r>
              <a:rPr lang="ru-RU" b="1" i="1" dirty="0" smtClean="0"/>
              <a:t>Назовите художника и картину</a:t>
            </a:r>
            <a:endParaRPr lang="ru-RU" b="1" i="1" dirty="0"/>
          </a:p>
        </p:txBody>
      </p:sp>
      <p:pic>
        <p:nvPicPr>
          <p:cNvPr id="11" name="Рисунок 10" descr=" (549x700, 44Kb)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000"/>
          <a:stretch/>
        </p:blipFill>
        <p:spPr bwMode="auto">
          <a:xfrm>
            <a:off x="2240824" y="1484784"/>
            <a:ext cx="4851456" cy="52238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0727" y="4149080"/>
            <a:ext cx="2405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Саврасов А. К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Ранняя весна. </a:t>
            </a:r>
            <a:endParaRPr lang="ru-RU" sz="2000" b="1" dirty="0" smtClean="0"/>
          </a:p>
          <a:p>
            <a:r>
              <a:rPr lang="ru-RU" sz="2000" b="1" dirty="0" smtClean="0"/>
              <a:t>Оттепель</a:t>
            </a:r>
            <a:r>
              <a:rPr lang="ru-RU" sz="2000" b="1" dirty="0"/>
              <a:t>. 1880-е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85786" y="6143644"/>
            <a:ext cx="571504" cy="571504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29520" y="5929330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14290"/>
            <a:ext cx="57150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ВЕСЕННИЕ ПЕЙЗАЖИ 40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одержимое 8"/>
          <p:cNvSpPr txBox="1">
            <a:spLocks/>
          </p:cNvSpPr>
          <p:nvPr/>
        </p:nvSpPr>
        <p:spPr>
          <a:xfrm>
            <a:off x="467544" y="922176"/>
            <a:ext cx="6275040" cy="752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</a:t>
            </a:r>
            <a:r>
              <a:rPr lang="ru-RU" b="1" i="1" dirty="0" smtClean="0"/>
              <a:t>Назовите художника и картину</a:t>
            </a:r>
            <a:endParaRPr lang="ru-RU" b="1" i="1" dirty="0"/>
          </a:p>
        </p:txBody>
      </p:sp>
      <p:pic>
        <p:nvPicPr>
          <p:cNvPr id="10" name="Рисунок 9" descr=" (700x511, 83Kb)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7" y="1506945"/>
            <a:ext cx="6129638" cy="444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2483768" y="6267884"/>
            <a:ext cx="4509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Переплетчиков В. В. Весна. 1897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85786" y="6072206"/>
            <a:ext cx="571504" cy="571504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72396" y="6000768"/>
            <a:ext cx="13689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14290"/>
            <a:ext cx="63579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ВЕСЕННИЕ ПЕЙЗАЖИ 50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одержимое 8"/>
          <p:cNvSpPr txBox="1">
            <a:spLocks/>
          </p:cNvSpPr>
          <p:nvPr/>
        </p:nvSpPr>
        <p:spPr>
          <a:xfrm>
            <a:off x="467544" y="922176"/>
            <a:ext cx="6275040" cy="752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</a:t>
            </a:r>
            <a:r>
              <a:rPr lang="ru-RU" b="1" i="1" dirty="0" smtClean="0"/>
              <a:t>Назовите художника и картину</a:t>
            </a:r>
            <a:endParaRPr lang="ru-RU" b="1" i="1" dirty="0"/>
          </a:p>
        </p:txBody>
      </p:sp>
      <p:pic>
        <p:nvPicPr>
          <p:cNvPr id="10" name="Рисунок 9" descr=" (552x700, 75Kb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348444"/>
            <a:ext cx="4717132" cy="53499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26003" y="2459504"/>
            <a:ext cx="28618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Остроухов И. С. </a:t>
            </a:r>
            <a:endParaRPr lang="ru-RU" sz="2000" b="1" dirty="0" smtClean="0"/>
          </a:p>
          <a:p>
            <a:r>
              <a:rPr lang="ru-RU" sz="2000" b="1" dirty="0" smtClean="0"/>
              <a:t>Ранняя </a:t>
            </a:r>
            <a:r>
              <a:rPr lang="ru-RU" sz="2000" b="1" dirty="0"/>
              <a:t>весна. 1891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500034" y="6143644"/>
            <a:ext cx="571504" cy="571504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00958" y="5929330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14290"/>
            <a:ext cx="60007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ВЕСЕННИЕ ПЕЙЗАЖИ 60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одержимое 8"/>
          <p:cNvSpPr txBox="1">
            <a:spLocks/>
          </p:cNvSpPr>
          <p:nvPr/>
        </p:nvSpPr>
        <p:spPr>
          <a:xfrm>
            <a:off x="467544" y="922176"/>
            <a:ext cx="6275040" cy="752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</a:t>
            </a:r>
            <a:r>
              <a:rPr lang="ru-RU" b="1" i="1" dirty="0" smtClean="0"/>
              <a:t>Назовите художника и картину</a:t>
            </a:r>
            <a:endParaRPr lang="ru-RU" b="1" i="1" dirty="0"/>
          </a:p>
        </p:txBody>
      </p:sp>
      <p:pic>
        <p:nvPicPr>
          <p:cNvPr id="10" name="Рисунок 9" descr=" (700x557, 81Kb)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556793"/>
            <a:ext cx="5817097" cy="458685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643560" y="6174773"/>
            <a:ext cx="537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Нестеров М. В. Начало весны (Ранняя весна). 1905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290"/>
            <a:ext cx="55721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ВЕСНЕ 10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15193" y="1052736"/>
            <a:ext cx="8229600" cy="439248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6000" b="1" dirty="0"/>
              <a:t>На солнце темный лес зардел,</a:t>
            </a:r>
          </a:p>
          <a:p>
            <a:pPr marL="0" indent="0">
              <a:buNone/>
            </a:pPr>
            <a:r>
              <a:rPr lang="ru-RU" sz="6000" b="1" dirty="0"/>
              <a:t>В долине пар белеет тонкий,</a:t>
            </a:r>
          </a:p>
          <a:p>
            <a:pPr marL="0" indent="0">
              <a:buNone/>
            </a:pPr>
            <a:r>
              <a:rPr lang="ru-RU" sz="6000" b="1" dirty="0" smtClean="0"/>
              <a:t>И </a:t>
            </a:r>
            <a:r>
              <a:rPr lang="ru-RU" sz="6000" b="1" dirty="0"/>
              <a:t>песню раннюю запел</a:t>
            </a:r>
          </a:p>
          <a:p>
            <a:pPr marL="0" indent="0">
              <a:buNone/>
            </a:pPr>
            <a:r>
              <a:rPr lang="ru-RU" sz="6000" b="1" dirty="0"/>
              <a:t>В лазури жаворонок звонкий.</a:t>
            </a:r>
          </a:p>
          <a:p>
            <a:pPr marL="0" indent="0">
              <a:buNone/>
            </a:pPr>
            <a:r>
              <a:rPr lang="ru-RU" sz="6000" b="1" dirty="0"/>
              <a:t>И голосисто с вышины</a:t>
            </a:r>
          </a:p>
          <a:p>
            <a:pPr marL="0" indent="0">
              <a:buNone/>
            </a:pPr>
            <a:r>
              <a:rPr lang="ru-RU" sz="6000" b="1" dirty="0"/>
              <a:t>Поет, на солнышке сверкая</a:t>
            </a:r>
            <a:r>
              <a:rPr lang="ru-RU" sz="6000" b="1" dirty="0" smtClean="0"/>
              <a:t>:</a:t>
            </a:r>
          </a:p>
          <a:p>
            <a:pPr marL="0" indent="0">
              <a:buNone/>
            </a:pPr>
            <a:endParaRPr lang="ru-RU" sz="6000" b="1" dirty="0"/>
          </a:p>
          <a:p>
            <a:pPr marL="0" indent="0">
              <a:buNone/>
            </a:pPr>
            <a:r>
              <a:rPr lang="ru-RU" sz="6000" b="1" dirty="0" smtClean="0"/>
              <a:t>О чём поёт жаворонок из одноимённого стихотворения В.А Жуковского?</a:t>
            </a:r>
            <a:endParaRPr lang="ru-RU" sz="6000" b="1" dirty="0"/>
          </a:p>
          <a:p>
            <a:pPr marL="0" indent="0">
              <a:buNone/>
            </a:pPr>
            <a:r>
              <a:rPr lang="ru-RU" sz="3600" dirty="0"/>
              <a:t> </a:t>
            </a:r>
            <a:br>
              <a:rPr lang="ru-RU" sz="3600" dirty="0"/>
            </a:b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768" y="5929330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5326661"/>
            <a:ext cx="49909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</a:rPr>
              <a:t>Весна пришла к нам молодая,</a:t>
            </a:r>
          </a:p>
          <a:p>
            <a:r>
              <a:rPr lang="ru-RU" sz="2800" b="1" i="1" dirty="0">
                <a:solidFill>
                  <a:srgbClr val="0070C0"/>
                </a:solidFill>
              </a:rPr>
              <a:t>Я здесь пою приход весны!.. </a:t>
            </a:r>
            <a:r>
              <a:rPr lang="ru-RU" sz="2800" b="1" i="1" dirty="0"/>
              <a:t/>
            </a:r>
            <a:br>
              <a:rPr lang="ru-RU" sz="2800" b="1" i="1" dirty="0"/>
            </a:b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85728"/>
            <a:ext cx="58579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ВЕСНЕ 20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979712" y="1600201"/>
            <a:ext cx="6624736" cy="3845023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Шагает </a:t>
            </a:r>
            <a:r>
              <a:rPr lang="ru-RU" sz="4000" dirty="0"/>
              <a:t>красавица,</a:t>
            </a:r>
          </a:p>
          <a:p>
            <a:pPr marL="0" indent="0">
              <a:buNone/>
            </a:pPr>
            <a:r>
              <a:rPr lang="ru-RU" sz="4000" dirty="0"/>
              <a:t>Легко земли касается.</a:t>
            </a:r>
          </a:p>
          <a:p>
            <a:pPr marL="0" indent="0">
              <a:buNone/>
            </a:pPr>
            <a:r>
              <a:rPr lang="ru-RU" sz="4000" dirty="0"/>
              <a:t>Идет на поле, на реку</a:t>
            </a:r>
          </a:p>
          <a:p>
            <a:pPr marL="0" indent="0">
              <a:buNone/>
            </a:pPr>
            <a:r>
              <a:rPr lang="ru-RU" sz="4000" dirty="0"/>
              <a:t>И по снежку, и по цвету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72330" y="5857892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4" descr="Весн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44078" y="993615"/>
            <a:ext cx="5492218" cy="521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14290"/>
            <a:ext cx="55721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ВЕСНЕ 30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000" b="1" dirty="0"/>
              <a:t>История </a:t>
            </a:r>
            <a:r>
              <a:rPr lang="ru-RU" sz="4000" b="1" dirty="0" smtClean="0"/>
              <a:t> этого праздника традиционно </a:t>
            </a:r>
            <a:r>
              <a:rPr lang="ru-RU" sz="4000" b="1" dirty="0"/>
              <a:t>связывается с </a:t>
            </a:r>
            <a:endParaRPr lang="ru-RU" sz="4000" b="1" dirty="0" smtClean="0"/>
          </a:p>
          <a:p>
            <a:pPr algn="ctr">
              <a:buNone/>
            </a:pPr>
            <a:r>
              <a:rPr lang="ru-RU" sz="4000" b="1" dirty="0"/>
              <a:t>и</a:t>
            </a:r>
            <a:r>
              <a:rPr lang="ru-RU" sz="4000" b="1" dirty="0" smtClean="0"/>
              <a:t>менем Клары </a:t>
            </a:r>
            <a:r>
              <a:rPr lang="ru-RU" sz="4000" b="1" dirty="0"/>
              <a:t>Цеткин.</a:t>
            </a:r>
            <a:endParaRPr lang="ru-RU" sz="40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429520" y="5786454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3" descr="E:\Мои рисунки\презентация 8 марта\fca12ffea5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688" y="568233"/>
            <a:ext cx="5822973" cy="602376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14290"/>
            <a:ext cx="72152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Легенды о цветах 10</a:t>
            </a:r>
            <a:endParaRPr lang="ru-RU" sz="3600" b="1" cap="none" spc="5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07719" y="1268760"/>
            <a:ext cx="4536281" cy="42024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altLang="ru-RU" b="1" dirty="0" smtClean="0"/>
              <a:t>          Легенда гласит</a:t>
            </a:r>
            <a:r>
              <a:rPr lang="ru-RU" altLang="ru-RU" b="1" dirty="0"/>
              <a:t>, что именно </a:t>
            </a:r>
            <a:r>
              <a:rPr lang="ru-RU" altLang="ru-RU" b="1" dirty="0" smtClean="0"/>
              <a:t>в его </a:t>
            </a:r>
            <a:r>
              <a:rPr lang="ru-RU" altLang="ru-RU" b="1" dirty="0"/>
              <a:t>бутоне   </a:t>
            </a:r>
            <a:r>
              <a:rPr lang="ru-RU" altLang="ru-RU" b="1" dirty="0" smtClean="0"/>
              <a:t>было </a:t>
            </a:r>
            <a:r>
              <a:rPr lang="ru-RU" altLang="ru-RU" b="1" dirty="0"/>
              <a:t>заключено счастье, но никто не мог до него добраться, так  как бутон не раскрывался, но однажды  цветок в руки взял маленький </a:t>
            </a:r>
            <a:r>
              <a:rPr lang="ru-RU" altLang="ru-RU" b="1" dirty="0" smtClean="0"/>
              <a:t>мальчик,  и цветок раскрылся сам. </a:t>
            </a:r>
            <a:r>
              <a:rPr lang="ru-RU" altLang="ru-RU" b="1" dirty="0"/>
              <a:t>Детская душа, беззаботное счастье и смех открыли бутон</a:t>
            </a:r>
            <a:r>
              <a:rPr lang="ru-RU" altLang="ru-RU" b="1" dirty="0" smtClean="0"/>
              <a:t>. Что это за цветок?</a:t>
            </a:r>
            <a:endParaRPr lang="ru-RU" i="1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85786" y="6065712"/>
            <a:ext cx="571504" cy="571504"/>
          </a:xfrm>
          <a:prstGeom prst="actionButtonHom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29520" y="5929330"/>
            <a:ext cx="14010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7" descr="http://img-fotki.yandex.ru/get/3113/rus941.f/0_73e2_37efa137_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68759"/>
            <a:ext cx="4214813" cy="407193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8289" y="5606164"/>
            <a:ext cx="2599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ТЮЛЬПАНЫ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290"/>
            <a:ext cx="57150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ВЕСНЕ 40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За какими цветами отправила  в лес мачеха свою падчерицу под Новый год в </a:t>
            </a:r>
            <a:r>
              <a:rPr lang="ru-RU" altLang="ru-RU" sz="3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сказке С</a:t>
            </a:r>
            <a:r>
              <a:rPr lang="ru-RU" altLang="ru-RU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. Маршака </a:t>
            </a:r>
            <a:r>
              <a:rPr lang="ru-RU" altLang="ru-RU" sz="3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altLang="ru-RU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Двенадцать месяцев»?</a:t>
            </a:r>
            <a:endParaRPr lang="ru-RU" altLang="ru-RU" sz="3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72330" y="5786454"/>
            <a:ext cx="1813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13" descr="3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16094"/>
            <a:ext cx="3240360" cy="2581258"/>
          </a:xfrm>
          <a:prstGeom prst="rect">
            <a:avLst/>
          </a:prstGeom>
          <a:noFill/>
          <a:ln w="76200" cmpd="dbl">
            <a:solidFill>
              <a:srgbClr val="00824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42852"/>
            <a:ext cx="60722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ВЕСНЕ 50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58082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052736"/>
            <a:ext cx="57864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От имени какой славянской богини произошли слова «ладить», «ладный», «налаживать»? 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104" y="1822469"/>
            <a:ext cx="308451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11560" y="375216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Arial" charset="0"/>
              </a:rPr>
              <a:t>От имени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Arial" charset="0"/>
              </a:rPr>
              <a:t>ЛАДЫ</a:t>
            </a:r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Arial" charset="0"/>
              </a:rPr>
              <a:t>– богини красоты, любви и брака </a:t>
            </a:r>
            <a:endParaRPr lang="ru-RU" sz="2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70723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ВЕСНЕ 60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92217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altLang="ru-RU" sz="3600" b="1" dirty="0"/>
              <a:t>Приветствую тебя, веселая весна!</a:t>
            </a:r>
          </a:p>
          <a:p>
            <a:pPr marL="0" indent="0">
              <a:buNone/>
            </a:pPr>
            <a:r>
              <a:rPr lang="ru-RU" altLang="ru-RU" sz="3600" b="1" dirty="0" smtClean="0"/>
              <a:t>  </a:t>
            </a:r>
            <a:r>
              <a:rPr lang="ru-RU" altLang="ru-RU" sz="3600" b="1" dirty="0"/>
              <a:t>Блестя, звуча, благоухая,</a:t>
            </a:r>
          </a:p>
          <a:p>
            <a:pPr marL="0" indent="0">
              <a:buNone/>
            </a:pPr>
            <a:r>
              <a:rPr lang="ru-RU" altLang="ru-RU" sz="3600" b="1" dirty="0"/>
              <a:t>И силы жизненной, и радости полна,—</a:t>
            </a:r>
          </a:p>
          <a:p>
            <a:pPr marL="0" indent="0">
              <a:buNone/>
            </a:pPr>
            <a:r>
              <a:rPr lang="ru-RU" altLang="ru-RU" sz="3600" b="1" dirty="0" smtClean="0"/>
              <a:t>  </a:t>
            </a:r>
            <a:r>
              <a:rPr lang="ru-RU" altLang="ru-RU" sz="3600" b="1" dirty="0"/>
              <a:t>Как ты красива, молодая!</a:t>
            </a:r>
          </a:p>
          <a:p>
            <a:pPr marL="0" indent="0">
              <a:buNone/>
            </a:pPr>
            <a:r>
              <a:rPr lang="ru-RU" altLang="ru-RU" sz="3600" b="1" dirty="0"/>
              <a:t>Лицом к лицу с тобой один бродя в лесу</a:t>
            </a:r>
          </a:p>
          <a:p>
            <a:pPr marL="0" indent="0">
              <a:buNone/>
            </a:pPr>
            <a:r>
              <a:rPr lang="ru-RU" altLang="ru-RU" sz="3600" b="1" dirty="0" smtClean="0"/>
              <a:t> </a:t>
            </a:r>
            <a:r>
              <a:rPr lang="ru-RU" altLang="ru-RU" sz="3600" b="1" dirty="0"/>
              <a:t>И весь твоим подвластен чарам,</a:t>
            </a:r>
          </a:p>
          <a:p>
            <a:pPr marL="0" indent="0">
              <a:buNone/>
            </a:pPr>
            <a:r>
              <a:rPr lang="ru-RU" altLang="ru-RU" sz="3600" b="1" dirty="0"/>
              <a:t>Советы я себе разумные несу,</a:t>
            </a:r>
          </a:p>
          <a:p>
            <a:pPr marL="0" indent="0">
              <a:buNone/>
            </a:pPr>
            <a:r>
              <a:rPr lang="ru-RU" altLang="ru-RU" sz="3600" b="1" dirty="0" smtClean="0"/>
              <a:t> </a:t>
            </a:r>
            <a:r>
              <a:rPr lang="ru-RU" altLang="ru-RU" sz="3600" b="1" dirty="0"/>
              <a:t>Как подобает людям </a:t>
            </a:r>
            <a:r>
              <a:rPr lang="ru-RU" altLang="ru-RU" sz="3600" b="1" dirty="0" smtClean="0"/>
              <a:t>старым.</a:t>
            </a:r>
          </a:p>
          <a:p>
            <a:pPr marL="0" indent="0">
              <a:buNone/>
            </a:pPr>
            <a:r>
              <a:rPr lang="ru-RU" altLang="ru-RU" sz="3600" b="1" dirty="0" smtClean="0"/>
              <a:t>Я </a:t>
            </a:r>
            <a:r>
              <a:rPr lang="ru-RU" altLang="ru-RU" sz="3600" b="1" dirty="0"/>
              <a:t>говорю себе: «Смотри почаще вниз;</a:t>
            </a:r>
          </a:p>
          <a:p>
            <a:pPr marL="0" indent="0">
              <a:buNone/>
            </a:pPr>
            <a:r>
              <a:rPr lang="ru-RU" altLang="ru-RU" sz="3600" b="1" dirty="0" smtClean="0"/>
              <a:t>  </a:t>
            </a:r>
            <a:r>
              <a:rPr lang="ru-RU" altLang="ru-RU" sz="3600" b="1" dirty="0"/>
              <a:t>Везде цветок увидишь нежный;</a:t>
            </a:r>
          </a:p>
          <a:p>
            <a:pPr marL="0" indent="0">
              <a:buNone/>
            </a:pPr>
            <a:r>
              <a:rPr lang="ru-RU" altLang="ru-RU" sz="3600" b="1" dirty="0" smtClean="0"/>
              <a:t>О каком цветке говорит поэт А.М Жемчужников в стихотворении «Весна»?</a:t>
            </a:r>
            <a:endParaRPr lang="ru-RU" alt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29454" y="5857892"/>
            <a:ext cx="18165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20523" y="5995528"/>
            <a:ext cx="5736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rgbClr val="0070C0"/>
                </a:solidFill>
              </a:rPr>
              <a:t>Душистых ландышей здесь массы; </a:t>
            </a:r>
            <a:endParaRPr lang="ru-RU" altLang="ru-RU" sz="2800" b="1" dirty="0">
              <a:solidFill>
                <a:srgbClr val="0070C0"/>
              </a:solidFill>
            </a:endParaRPr>
          </a:p>
        </p:txBody>
      </p:sp>
      <p:pic>
        <p:nvPicPr>
          <p:cNvPr id="9" name="Picture 4" descr="Весенние ландыш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6695">
            <a:off x="4876816" y="1412776"/>
            <a:ext cx="4105275" cy="32400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214290"/>
            <a:ext cx="56436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Легенды о цветах 20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35544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altLang="ru-RU" b="1" dirty="0" smtClean="0"/>
              <a:t> Древнерусская </a:t>
            </a:r>
            <a:r>
              <a:rPr lang="ru-RU" altLang="ru-RU" b="1" dirty="0"/>
              <a:t>легенда связывает  появление </a:t>
            </a:r>
            <a:r>
              <a:rPr lang="ru-RU" altLang="ru-RU" b="1" dirty="0" smtClean="0"/>
              <a:t>этого цветка </a:t>
            </a:r>
            <a:r>
              <a:rPr lang="ru-RU" altLang="ru-RU" b="1" dirty="0"/>
              <a:t>с  морской царевной </a:t>
            </a:r>
            <a:r>
              <a:rPr lang="ru-RU" altLang="ru-RU" b="1" dirty="0" err="1"/>
              <a:t>Волхвой</a:t>
            </a:r>
            <a:r>
              <a:rPr lang="ru-RU" altLang="ru-RU" b="1" dirty="0"/>
              <a:t>. Слезы </a:t>
            </a:r>
            <a:r>
              <a:rPr lang="ru-RU" altLang="ru-RU" b="1" dirty="0" smtClean="0"/>
              <a:t>царевны, </a:t>
            </a:r>
            <a:r>
              <a:rPr lang="ru-RU" altLang="ru-RU" b="1" dirty="0"/>
              <a:t>опечаленной тем, что  юноша  Садко отдал свое  сердце  земной девушке Любаве, падали на </a:t>
            </a:r>
            <a:r>
              <a:rPr lang="ru-RU" altLang="ru-RU" b="1" dirty="0" smtClean="0"/>
              <a:t>землю</a:t>
            </a:r>
            <a:r>
              <a:rPr lang="ru-RU" altLang="ru-RU" b="1" dirty="0"/>
              <a:t> </a:t>
            </a:r>
            <a:r>
              <a:rPr lang="ru-RU" altLang="ru-RU" b="1" dirty="0" smtClean="0"/>
              <a:t>и  </a:t>
            </a:r>
            <a:r>
              <a:rPr lang="ru-RU" altLang="ru-RU" b="1" dirty="0"/>
              <a:t>проросли прекрасным  и  нежным цветком - символом чистоты, любви и грусти</a:t>
            </a:r>
            <a:r>
              <a:rPr lang="ru-RU" altLang="ru-RU" b="1" dirty="0" smtClean="0"/>
              <a:t>. Что это за цветок?</a:t>
            </a:r>
            <a:r>
              <a:rPr lang="ru-RU" altLang="ru-RU" dirty="0"/>
              <a:t/>
            </a:r>
            <a:br>
              <a:rPr lang="ru-RU" altLang="ru-RU" dirty="0"/>
            </a:br>
            <a:endParaRPr lang="ru-RU" altLang="ru-RU" dirty="0"/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286644" y="5857892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Содержимое 3" descr="287166_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980728"/>
            <a:ext cx="7231580" cy="4752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419872" y="592933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ЛАНДЫШИ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42852"/>
            <a:ext cx="657229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Легенды о цветах 30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85761" y="98072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/>
              <a:t> </a:t>
            </a:r>
            <a:r>
              <a:rPr lang="ru-RU" dirty="0" smtClean="0"/>
              <a:t>Эта легенда </a:t>
            </a:r>
            <a:r>
              <a:rPr lang="ru-RU" dirty="0"/>
              <a:t>повествует о том, что богиня Флора раздавала цветам костюмы для карнавала и подарила </a:t>
            </a:r>
            <a:r>
              <a:rPr lang="ru-RU" dirty="0" smtClean="0"/>
              <a:t>этому цветку </a:t>
            </a:r>
            <a:r>
              <a:rPr lang="ru-RU" dirty="0" err="1"/>
              <a:t>кипельно</a:t>
            </a:r>
            <a:r>
              <a:rPr lang="ru-RU" dirty="0"/>
              <a:t> </a:t>
            </a:r>
            <a:r>
              <a:rPr lang="ru-RU" dirty="0" smtClean="0"/>
              <a:t>- белый</a:t>
            </a:r>
            <a:r>
              <a:rPr lang="ru-RU" dirty="0"/>
              <a:t>. Но снег тоже захотел принять участие в карнавале, хоть наряд ему не полагался. И он стал просить цветы поделиться с ним одеянием. Цветы, боясь холода, не откликнулись на его просьбу, и только </a:t>
            </a:r>
            <a:r>
              <a:rPr lang="ru-RU" dirty="0" smtClean="0"/>
              <a:t>этот цветок </a:t>
            </a:r>
            <a:r>
              <a:rPr lang="ru-RU" dirty="0"/>
              <a:t>укрыл его своим хитоном.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С </a:t>
            </a:r>
            <a:r>
              <a:rPr lang="ru-RU" dirty="0"/>
              <a:t>тех пор </a:t>
            </a:r>
            <a:r>
              <a:rPr lang="ru-RU" dirty="0" smtClean="0"/>
              <a:t>они неразлучные друзья</a:t>
            </a:r>
            <a:r>
              <a:rPr lang="ru-RU" dirty="0"/>
              <a:t>.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15174" y="5786454"/>
            <a:ext cx="19288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4686" y="1412776"/>
            <a:ext cx="5111750" cy="37766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extBox 1"/>
          <p:cNvSpPr txBox="1"/>
          <p:nvPr/>
        </p:nvSpPr>
        <p:spPr>
          <a:xfrm>
            <a:off x="4067944" y="5824681"/>
            <a:ext cx="2754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ПОДСНЕЖНИК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6" grpId="1" uiExpand="1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42853"/>
            <a:ext cx="5500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Легенды о цветах 40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139952" y="1196752"/>
            <a:ext cx="4762872" cy="398904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altLang="ru-RU" b="1" dirty="0"/>
              <a:t>Существует греческий миф, описывающий появление этих цветов : "Был у бога Меркурия </a:t>
            </a:r>
            <a:r>
              <a:rPr lang="ru-RU" altLang="ru-RU" b="1" dirty="0" smtClean="0"/>
              <a:t>друг. </a:t>
            </a:r>
            <a:r>
              <a:rPr lang="ru-RU" altLang="ru-RU" b="1" dirty="0"/>
              <a:t>Однажды, метая диск, Меркурий случайно попал диском в друга и убил его. Из земли, обагренной кровью, </a:t>
            </a:r>
            <a:r>
              <a:rPr lang="ru-RU" altLang="ru-RU" b="1" dirty="0" smtClean="0"/>
              <a:t>вырос этот </a:t>
            </a:r>
            <a:r>
              <a:rPr lang="ru-RU" altLang="ru-RU" b="1" dirty="0"/>
              <a:t>цветок </a:t>
            </a:r>
            <a:r>
              <a:rPr lang="ru-RU" altLang="ru-RU" b="1" dirty="0" smtClean="0"/>
              <a:t>".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768" y="5857892"/>
            <a:ext cx="155777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30" y="1196752"/>
            <a:ext cx="4143375" cy="3929062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8654" y="5721510"/>
            <a:ext cx="23798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КРОКУСЫ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428604"/>
            <a:ext cx="6072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Легенды о цветах 50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1214215" y="1305581"/>
            <a:ext cx="7402016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altLang="ru-RU" b="1" dirty="0"/>
              <a:t>Прекрасный   юноша отверг  любовь  нимфы Эхо. За это он был наказан: увидев в воде собственное отражение, влюбился в него.      </a:t>
            </a:r>
            <a:r>
              <a:rPr lang="ru-RU" altLang="ru-RU" b="1" dirty="0" smtClean="0"/>
              <a:t>                                              Терзаемый </a:t>
            </a:r>
            <a:r>
              <a:rPr lang="ru-RU" altLang="ru-RU" b="1" dirty="0"/>
              <a:t>неутолимой страстью, он умер, а в память о нем остался красивый, благоухающий цветок, венчик которого так и клонится книзу, как бы желая еще раз полюбоваться собою в воде. </a:t>
            </a:r>
            <a:r>
              <a:rPr lang="ru-RU" altLang="ru-RU" dirty="0"/>
              <a:t/>
            </a:r>
            <a:br>
              <a:rPr lang="ru-RU" altLang="ru-RU" dirty="0"/>
            </a:br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15206" y="5857892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5" descr="http://flos.in.ua/555/narcissu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1412776"/>
            <a:ext cx="4214812" cy="38576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5857892"/>
            <a:ext cx="2301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НАРЦИСС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85728"/>
            <a:ext cx="64294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Легенды о цветах 60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00945" y="1052736"/>
            <a:ext cx="8229600" cy="4948032"/>
          </a:xfrm>
        </p:spPr>
        <p:txBody>
          <a:bodyPr>
            <a:normAutofit fontScale="77500" lnSpcReduction="20000"/>
          </a:bodyPr>
          <a:lstStyle/>
          <a:p>
            <a:pPr>
              <a:buNone/>
              <a:defRPr/>
            </a:pPr>
            <a:r>
              <a:rPr lang="ru-RU" dirty="0"/>
              <a:t>Однажды бог солнца Аполлон преследовал своими жгучими лучами одну из прекрасных дочерей Атласа, бедная девушка обратилась к Зевсу с мольбой укрыть и защитить ее. И вот великий громовержец, вняв её мольбам, превратил ее в </a:t>
            </a:r>
            <a:r>
              <a:rPr lang="ru-RU" dirty="0" smtClean="0"/>
              <a:t>чудный цветок </a:t>
            </a:r>
            <a:r>
              <a:rPr lang="ru-RU" dirty="0"/>
              <a:t>и укрыл ее в тени своих кущ, где она с тех пор каждую весну цвела и наполняла своим благоуханием небесные леса.</a:t>
            </a:r>
          </a:p>
          <a:p>
            <a:pPr>
              <a:buNone/>
              <a:defRPr/>
            </a:pPr>
            <a:r>
              <a:rPr lang="ru-RU" dirty="0"/>
              <a:t>3десь, может быть, этот прелестный цветок остался бы навсегда и никогда не попал бы к нам на землю, но случилось так, что Прозерпина, дочь Зевса и Цереры, отправившись в лес за цветами, была похищена внезапно появившимся Плутоном, как раз в то время, когда она рвала </a:t>
            </a:r>
            <a:r>
              <a:rPr lang="ru-RU" dirty="0" smtClean="0"/>
              <a:t>эти цветы. </a:t>
            </a:r>
            <a:r>
              <a:rPr lang="ru-RU" dirty="0"/>
              <a:t>В испуге она выронила из рук нарванные ею цветы на землю, </a:t>
            </a:r>
            <a:r>
              <a:rPr lang="ru-RU" dirty="0" smtClean="0"/>
              <a:t>теперь они растут и на земле.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29520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 descr="D:\Первоцветы\фиалк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1631" y="1409807"/>
            <a:ext cx="4757738" cy="3833812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000500" y="5985379"/>
            <a:ext cx="2124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ФИАЛКА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uiExpand="1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57166"/>
            <a:ext cx="75009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Праздники Весны 10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358082" y="6072206"/>
            <a:ext cx="15001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984" y="1003497"/>
            <a:ext cx="2678113" cy="3001963"/>
          </a:xfrm>
          <a:prstGeom prst="rect">
            <a:avLst/>
          </a:prstGeom>
        </p:spPr>
      </p:pic>
      <p:pic>
        <p:nvPicPr>
          <p:cNvPr id="7" name="Picture 7" descr="706fe59d2a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74" t="67351" r="7661" b="4664"/>
          <a:stretch/>
        </p:blipFill>
        <p:spPr bwMode="auto">
          <a:xfrm>
            <a:off x="460163" y="4080523"/>
            <a:ext cx="3370998" cy="17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7652" y="184482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400" b="1" dirty="0"/>
              <a:t>У многих народов мира время перехода от зимы к весне отмечено особыми празднествами — карнавалами</a:t>
            </a:r>
            <a:r>
              <a:rPr lang="ru-RU" altLang="ru-RU" sz="2400" b="1" dirty="0" smtClean="0"/>
              <a:t>.</a:t>
            </a:r>
          </a:p>
          <a:p>
            <a:r>
              <a:rPr lang="ru-RU" altLang="ru-RU" sz="2400" b="1" dirty="0" smtClean="0"/>
              <a:t>Как у нас называется этот праздник?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1260</Words>
  <Application>Microsoft Office PowerPoint</Application>
  <PresentationFormat>Экран (4:3)</PresentationFormat>
  <Paragraphs>206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«Весенний калейдоскоп»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DNA7 X86</cp:lastModifiedBy>
  <cp:revision>122</cp:revision>
  <dcterms:modified xsi:type="dcterms:W3CDTF">2015-03-26T07:57:35Z</dcterms:modified>
</cp:coreProperties>
</file>