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5A93-9C32-4E5D-B6E9-A08FB2F4723B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6E3557-78F6-44A6-A42E-226F79A11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5A93-9C32-4E5D-B6E9-A08FB2F4723B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557-78F6-44A6-A42E-226F79A11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5A93-9C32-4E5D-B6E9-A08FB2F4723B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557-78F6-44A6-A42E-226F79A11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5A93-9C32-4E5D-B6E9-A08FB2F4723B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6E3557-78F6-44A6-A42E-226F79A11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5A93-9C32-4E5D-B6E9-A08FB2F4723B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557-78F6-44A6-A42E-226F79A11D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5A93-9C32-4E5D-B6E9-A08FB2F4723B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557-78F6-44A6-A42E-226F79A11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5A93-9C32-4E5D-B6E9-A08FB2F4723B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A6E3557-78F6-44A6-A42E-226F79A11D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5A93-9C32-4E5D-B6E9-A08FB2F4723B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557-78F6-44A6-A42E-226F79A11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5A93-9C32-4E5D-B6E9-A08FB2F4723B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557-78F6-44A6-A42E-226F79A11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5A93-9C32-4E5D-B6E9-A08FB2F4723B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557-78F6-44A6-A42E-226F79A11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5A93-9C32-4E5D-B6E9-A08FB2F4723B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3557-78F6-44A6-A42E-226F79A11D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B95A93-9C32-4E5D-B6E9-A08FB2F4723B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6E3557-78F6-44A6-A42E-226F79A11D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610600" cy="3240360"/>
          </a:xfrm>
        </p:spPr>
        <p:txBody>
          <a:bodyPr>
            <a:normAutofit/>
          </a:bodyPr>
          <a:lstStyle/>
          <a:p>
            <a:r>
              <a:rPr lang="ru-RU" dirty="0" smtClean="0"/>
              <a:t> Иван </a:t>
            </a:r>
            <a:r>
              <a:rPr lang="ru-RU" dirty="0" err="1" smtClean="0"/>
              <a:t>васильевич</a:t>
            </a:r>
            <a:r>
              <a:rPr lang="ru-RU" dirty="0" smtClean="0"/>
              <a:t> грозный (</a:t>
            </a:r>
            <a:r>
              <a:rPr lang="ru-RU" dirty="0" err="1" smtClean="0"/>
              <a:t>иван</a:t>
            </a:r>
            <a:r>
              <a:rPr lang="ru-RU" dirty="0" smtClean="0"/>
              <a:t> </a:t>
            </a:r>
            <a:r>
              <a:rPr lang="en-US" dirty="0" smtClean="0"/>
              <a:t>iv)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(</a:t>
            </a:r>
            <a:r>
              <a:rPr lang="ru-RU" i="1" dirty="0" smtClean="0"/>
              <a:t>1533-1584)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051720" y="7500966"/>
            <a:ext cx="91388" cy="142875"/>
          </a:xfrm>
        </p:spPr>
        <p:txBody>
          <a:bodyPr>
            <a:noAutofit/>
          </a:bodyPr>
          <a:lstStyle/>
          <a:p>
            <a:endParaRPr lang="ru-RU" sz="3600" i="1" dirty="0">
              <a:solidFill>
                <a:schemeClr val="tx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 flipH="1">
            <a:off x="9915230" y="2492896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488" y="2071678"/>
            <a:ext cx="3032124" cy="3941762"/>
          </a:xfrm>
        </p:spPr>
      </p:pic>
    </p:spTree>
    <p:extLst>
      <p:ext uri="{BB962C8B-B14F-4D97-AF65-F5344CB8AC3E}">
        <p14:creationId xmlns:p14="http://schemas.microsoft.com/office/powerpoint/2010/main" xmlns="" val="265185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" name="Текст 22"/>
          <p:cNvSpPr>
            <a:spLocks noGrp="1"/>
          </p:cNvSpPr>
          <p:nvPr>
            <p:ph type="body" idx="2"/>
          </p:nvPr>
        </p:nvSpPr>
        <p:spPr>
          <a:xfrm>
            <a:off x="107504" y="260648"/>
            <a:ext cx="8928992" cy="1152128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              Со своими опричниками Иван провел множество казней</a:t>
            </a:r>
            <a:endParaRPr lang="ru-RU" sz="2000" b="1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836712"/>
            <a:ext cx="8928992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4162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107504" y="609600"/>
            <a:ext cx="8856984" cy="1091208"/>
          </a:xfrm>
        </p:spPr>
        <p:txBody>
          <a:bodyPr>
            <a:normAutofit/>
          </a:bodyPr>
          <a:lstStyle/>
          <a:p>
            <a:r>
              <a:rPr lang="ru-RU" sz="2000" b="1" i="1" dirty="0"/>
              <a:t>с</a:t>
            </a:r>
            <a:r>
              <a:rPr lang="ru-RU" sz="2000" b="1" i="1" dirty="0" smtClean="0"/>
              <a:t>воих противников или тех, кто только ими казался, подверг жестокому       разгрому Новгород и ряд других городов.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556792"/>
            <a:ext cx="885698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5324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sz="half" idx="3"/>
          </p:nvPr>
        </p:nvSpPr>
        <p:spPr>
          <a:xfrm>
            <a:off x="0" y="548680"/>
            <a:ext cx="8937266" cy="2016224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Правда, несмотря на все пытки и казни (при 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иване</a:t>
            </a:r>
            <a:r>
              <a:rPr lang="en-US" sz="2000" b="1" i="1" dirty="0" smtClean="0">
                <a:solidFill>
                  <a:schemeClr val="tx1"/>
                </a:solidFill>
              </a:rPr>
              <a:t>  iv</a:t>
            </a:r>
            <a:r>
              <a:rPr lang="ru-RU" sz="2000" b="1" i="1" dirty="0" smtClean="0">
                <a:solidFill>
                  <a:schemeClr val="tx1"/>
                </a:solidFill>
              </a:rPr>
              <a:t> не только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Рубили головы, но также варили в кипятке, жарили заживо И резали на куски), он так и не смог выиграть войны За прибалтийские земли, а страна к концу его правления Настолько была обескровлена, что местами просто обезлюдела, так что пришлось запретить крестьянам покидать своих помещиков, чтобы те  не остались совсем без рабочих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Рук.</a:t>
            </a:r>
          </a:p>
          <a:p>
            <a:endParaRPr lang="ru-RU" sz="2000" b="1" i="1" dirty="0" smtClean="0">
              <a:solidFill>
                <a:schemeClr val="tx1"/>
              </a:solidFill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564904"/>
            <a:ext cx="3384376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Объект 1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9" y="2564904"/>
            <a:ext cx="367240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24196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7584" y="6453336"/>
            <a:ext cx="8458200" cy="52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3995936" y="692696"/>
            <a:ext cx="4968552" cy="5544616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  Позднее Иван</a:t>
            </a:r>
            <a:r>
              <a:rPr lang="en-US" sz="2000" b="1" i="1" dirty="0" smtClean="0"/>
              <a:t> IV</a:t>
            </a:r>
            <a:r>
              <a:rPr lang="ru-RU" sz="2000" b="1" i="1" dirty="0" smtClean="0"/>
              <a:t> отменил деление     </a:t>
            </a:r>
          </a:p>
          <a:p>
            <a:r>
              <a:rPr lang="ru-RU" sz="2000" b="1" i="1" dirty="0"/>
              <a:t>н</a:t>
            </a:r>
            <a:r>
              <a:rPr lang="ru-RU" sz="2000" b="1" i="1" dirty="0" smtClean="0"/>
              <a:t>а опричнину и земщину, расправился</a:t>
            </a:r>
          </a:p>
          <a:p>
            <a:r>
              <a:rPr lang="ru-RU" sz="2000" b="1" i="1" dirty="0"/>
              <a:t>с</a:t>
            </a:r>
            <a:r>
              <a:rPr lang="ru-RU" sz="2000" b="1" i="1" dirty="0" smtClean="0"/>
              <a:t> большинством опричных предводителей,</a:t>
            </a:r>
          </a:p>
          <a:p>
            <a:r>
              <a:rPr lang="ru-RU" sz="2000" b="1" i="1" dirty="0"/>
              <a:t>а</a:t>
            </a:r>
            <a:r>
              <a:rPr lang="ru-RU" sz="2000" b="1" i="1" dirty="0" smtClean="0"/>
              <a:t> само слово «опричнина» запретил</a:t>
            </a:r>
          </a:p>
          <a:p>
            <a:r>
              <a:rPr lang="ru-RU" sz="2000" b="1" i="1" dirty="0"/>
              <a:t>у</a:t>
            </a:r>
            <a:r>
              <a:rPr lang="ru-RU" sz="2000" b="1" i="1" dirty="0" smtClean="0"/>
              <a:t>потреблять – настолько ненавистным</a:t>
            </a:r>
          </a:p>
          <a:p>
            <a:r>
              <a:rPr lang="ru-RU" sz="2000" b="1" i="1" dirty="0"/>
              <a:t>с</a:t>
            </a:r>
            <a:r>
              <a:rPr lang="ru-RU" sz="2000" b="1" i="1" dirty="0" smtClean="0"/>
              <a:t>тало оно для того русского общества. </a:t>
            </a:r>
            <a:endParaRPr lang="ru-RU" sz="2000" b="1" i="1" dirty="0"/>
          </a:p>
          <a:p>
            <a:r>
              <a:rPr lang="ru-RU" sz="2000" b="1" i="1" dirty="0" smtClean="0"/>
              <a:t>  Но он добился главного – ему удалось</a:t>
            </a:r>
          </a:p>
          <a:p>
            <a:r>
              <a:rPr lang="ru-RU" sz="2000" b="1" i="1" dirty="0"/>
              <a:t>с</a:t>
            </a:r>
            <a:r>
              <a:rPr lang="ru-RU" sz="2000" b="1" i="1" dirty="0" smtClean="0"/>
              <a:t>тать полным самодержцем в своем </a:t>
            </a:r>
          </a:p>
          <a:p>
            <a:r>
              <a:rPr lang="ru-RU" sz="2000" b="1" i="1" dirty="0"/>
              <a:t>г</a:t>
            </a:r>
            <a:r>
              <a:rPr lang="ru-RU" sz="2000" b="1" i="1" dirty="0" smtClean="0"/>
              <a:t>осударстве, истребив или запугав тех, </a:t>
            </a:r>
          </a:p>
          <a:p>
            <a:r>
              <a:rPr lang="ru-RU" sz="2000" b="1" i="1" dirty="0"/>
              <a:t>к</a:t>
            </a:r>
            <a:r>
              <a:rPr lang="ru-RU" sz="2000" b="1" i="1" dirty="0" smtClean="0"/>
              <a:t>то мог оказать ему сопротивление.</a:t>
            </a:r>
          </a:p>
          <a:p>
            <a:r>
              <a:rPr lang="ru-RU" sz="2000" b="1" i="1" dirty="0" smtClean="0"/>
              <a:t>  В историю Иван </a:t>
            </a:r>
            <a:r>
              <a:rPr lang="en-US" sz="2000" b="1" i="1" dirty="0" smtClean="0"/>
              <a:t>IV </a:t>
            </a:r>
            <a:r>
              <a:rPr lang="ru-RU" sz="2000" b="1" i="1" dirty="0" smtClean="0"/>
              <a:t>вошел под прозвищем</a:t>
            </a:r>
          </a:p>
          <a:p>
            <a:r>
              <a:rPr lang="ru-RU" sz="2000" b="1" i="1" dirty="0" smtClean="0"/>
              <a:t>«Грозный».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4624"/>
            <a:ext cx="3960440" cy="6768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1337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116632"/>
            <a:ext cx="8928992" cy="1656184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i="1" dirty="0" smtClean="0"/>
              <a:t>  Умер Иван Грозный в 1584 году, незадолго до того в порыве ярости убив </a:t>
            </a:r>
          </a:p>
          <a:p>
            <a:r>
              <a:rPr lang="ru-RU" sz="2000" b="1" i="1" dirty="0"/>
              <a:t>с</a:t>
            </a:r>
            <a:r>
              <a:rPr lang="ru-RU" sz="2000" b="1" i="1" dirty="0" smtClean="0"/>
              <a:t>обственного старшего сына. После него осталась разоренная и </a:t>
            </a:r>
          </a:p>
          <a:p>
            <a:r>
              <a:rPr lang="ru-RU" sz="2000" b="1" i="1" dirty="0"/>
              <a:t>в</a:t>
            </a:r>
            <a:r>
              <a:rPr lang="ru-RU" sz="2000" b="1" i="1" dirty="0" smtClean="0"/>
              <a:t>збаламученная страна, а также исторические предания о грозном царе,</a:t>
            </a:r>
          </a:p>
          <a:p>
            <a:r>
              <a:rPr lang="ru-RU" sz="2000" b="1" i="1" dirty="0"/>
              <a:t>с</a:t>
            </a:r>
            <a:r>
              <a:rPr lang="ru-RU" sz="2000" b="1" i="1" dirty="0" smtClean="0"/>
              <a:t>тавшем одним из символов безумной жестокости – для одних, и сурового, </a:t>
            </a:r>
          </a:p>
          <a:p>
            <a:r>
              <a:rPr lang="ru-RU" sz="2000" b="1" i="1" dirty="0"/>
              <a:t>н</a:t>
            </a:r>
            <a:r>
              <a:rPr lang="ru-RU" sz="2000" b="1" i="1" dirty="0" smtClean="0"/>
              <a:t>о справедливого правителя – для других.</a:t>
            </a:r>
          </a:p>
          <a:p>
            <a:endParaRPr lang="ru-RU" sz="2000" b="1" i="1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44824"/>
            <a:ext cx="8928992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6511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3851920" y="260648"/>
            <a:ext cx="5400600" cy="5760640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i="1" dirty="0"/>
              <a:t> </a:t>
            </a:r>
            <a:r>
              <a:rPr lang="ru-RU" sz="2000" b="1" i="1" dirty="0" smtClean="0"/>
              <a:t> В 1530 году в княжеской семье появился </a:t>
            </a:r>
          </a:p>
          <a:p>
            <a:r>
              <a:rPr lang="ru-RU" sz="2000" b="1" i="1" dirty="0" smtClean="0"/>
              <a:t>на свет долгожданный ребенок. Младенец</a:t>
            </a:r>
          </a:p>
          <a:p>
            <a:r>
              <a:rPr lang="ru-RU" sz="2000" b="1" i="1" dirty="0" smtClean="0"/>
              <a:t>сильно ударил ножкой бабку – повитуху ,</a:t>
            </a:r>
          </a:p>
          <a:p>
            <a:r>
              <a:rPr lang="ru-RU" sz="2000" b="1" i="1" dirty="0" smtClean="0"/>
              <a:t>которая взяла его на руки и сказала:</a:t>
            </a:r>
          </a:p>
          <a:p>
            <a:r>
              <a:rPr lang="ru-RU" sz="2000" b="1" i="1" dirty="0" smtClean="0"/>
              <a:t>«У ребенка два сердца – одно доброе, </a:t>
            </a:r>
          </a:p>
          <a:p>
            <a:r>
              <a:rPr lang="ru-RU" sz="2000" b="1" i="1" dirty="0"/>
              <a:t>д</a:t>
            </a:r>
            <a:r>
              <a:rPr lang="ru-RU" sz="2000" b="1" i="1" dirty="0" smtClean="0"/>
              <a:t>ругое – злое…»</a:t>
            </a:r>
          </a:p>
          <a:p>
            <a:r>
              <a:rPr lang="ru-RU" sz="2000" b="1" i="1" dirty="0" smtClean="0"/>
              <a:t>  Когда Ивану исполнилось три года, умер его</a:t>
            </a:r>
          </a:p>
          <a:p>
            <a:r>
              <a:rPr lang="ru-RU" sz="2000" b="1" i="1" dirty="0"/>
              <a:t>о</a:t>
            </a:r>
            <a:r>
              <a:rPr lang="ru-RU" sz="2000" b="1" i="1" dirty="0" smtClean="0"/>
              <a:t>тец. В 1533 году маленький Ваня стал </a:t>
            </a:r>
          </a:p>
          <a:p>
            <a:r>
              <a:rPr lang="ru-RU" sz="2000" b="1" i="1" dirty="0"/>
              <a:t>в</a:t>
            </a:r>
            <a:r>
              <a:rPr lang="ru-RU" sz="2000" b="1" i="1" dirty="0" smtClean="0"/>
              <a:t>еликим князем московским. Править </a:t>
            </a:r>
          </a:p>
          <a:p>
            <a:r>
              <a:rPr lang="ru-RU" sz="2000" b="1" i="1" dirty="0" smtClean="0"/>
              <a:t>княжеством самостоятельно он, конечно, не</a:t>
            </a:r>
          </a:p>
          <a:p>
            <a:r>
              <a:rPr lang="ru-RU" sz="2000" b="1" i="1" dirty="0"/>
              <a:t>м</a:t>
            </a:r>
            <a:r>
              <a:rPr lang="ru-RU" sz="2000" b="1" i="1" dirty="0" smtClean="0"/>
              <a:t>ог. Мальчик рос в обстановке борьбы </a:t>
            </a:r>
          </a:p>
          <a:p>
            <a:r>
              <a:rPr lang="ru-RU" sz="2000" b="1" i="1" dirty="0"/>
              <a:t>з</a:t>
            </a:r>
            <a:r>
              <a:rPr lang="ru-RU" sz="2000" b="1" i="1" dirty="0" smtClean="0"/>
              <a:t>а власть между его помощниками-боярами,</a:t>
            </a:r>
          </a:p>
          <a:p>
            <a:r>
              <a:rPr lang="ru-RU" sz="2000" b="1" i="1" dirty="0"/>
              <a:t>в</a:t>
            </a:r>
            <a:r>
              <a:rPr lang="ru-RU" sz="2000" b="1" i="1" dirty="0" smtClean="0"/>
              <a:t>ражды, обмана и убийств. Поэтому он стал </a:t>
            </a:r>
          </a:p>
          <a:p>
            <a:r>
              <a:rPr lang="ru-RU" sz="2000" b="1" i="1" dirty="0"/>
              <a:t>о</a:t>
            </a:r>
            <a:r>
              <a:rPr lang="ru-RU" sz="2000" b="1" i="1" dirty="0" smtClean="0"/>
              <a:t>чень подозрительным.</a:t>
            </a:r>
          </a:p>
          <a:p>
            <a:r>
              <a:rPr lang="ru-RU" sz="2000" b="1" i="1" dirty="0"/>
              <a:t> </a:t>
            </a:r>
            <a:r>
              <a:rPr lang="ru-RU" sz="2000" b="1" i="1" dirty="0" smtClean="0"/>
              <a:t> Через пять лет после смерти отца Ивана </a:t>
            </a:r>
          </a:p>
          <a:p>
            <a:r>
              <a:rPr lang="ru-RU" sz="2000" b="1" i="1" dirty="0"/>
              <a:t>у</a:t>
            </a:r>
            <a:r>
              <a:rPr lang="ru-RU" sz="2000" b="1" i="1" dirty="0" smtClean="0"/>
              <a:t>мерла и его матушка.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3744416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85352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6165304"/>
            <a:ext cx="8458200" cy="5207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932040" y="1196752"/>
            <a:ext cx="4716016" cy="5328592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  В 1547 году Иван принял царский </a:t>
            </a:r>
          </a:p>
          <a:p>
            <a:r>
              <a:rPr lang="ru-RU" sz="2000" b="1" i="1" dirty="0"/>
              <a:t>т</a:t>
            </a:r>
            <a:r>
              <a:rPr lang="ru-RU" sz="2000" b="1" i="1" dirty="0" smtClean="0"/>
              <a:t>итул, сделавшись таким образом,</a:t>
            </a:r>
          </a:p>
          <a:p>
            <a:r>
              <a:rPr lang="ru-RU" sz="2000" b="1" i="1" dirty="0"/>
              <a:t>п</a:t>
            </a:r>
            <a:r>
              <a:rPr lang="ru-RU" sz="2000" b="1" i="1" dirty="0" smtClean="0"/>
              <a:t>ервым русским царем.</a:t>
            </a:r>
          </a:p>
          <a:p>
            <a:r>
              <a:rPr lang="ru-RU" sz="2000" b="1" i="1" dirty="0" smtClean="0"/>
              <a:t>  Молодой царь стремился укрепить</a:t>
            </a:r>
          </a:p>
          <a:p>
            <a:r>
              <a:rPr lang="ru-RU" sz="2000" b="1" i="1" dirty="0"/>
              <a:t>г</a:t>
            </a:r>
            <a:r>
              <a:rPr lang="ru-RU" sz="2000" b="1" i="1" dirty="0" smtClean="0"/>
              <a:t>осударство, улучшить правление</a:t>
            </a:r>
          </a:p>
          <a:p>
            <a:r>
              <a:rPr lang="ru-RU" sz="2000" b="1" i="1" dirty="0"/>
              <a:t>с</a:t>
            </a:r>
            <a:r>
              <a:rPr lang="ru-RU" sz="2000" b="1" i="1" dirty="0" smtClean="0"/>
              <a:t>траны.</a:t>
            </a:r>
          </a:p>
          <a:p>
            <a:r>
              <a:rPr lang="ru-RU" sz="2000" b="1" i="1" dirty="0" smtClean="0"/>
              <a:t>  В годы его царствования к России </a:t>
            </a:r>
          </a:p>
          <a:p>
            <a:r>
              <a:rPr lang="ru-RU" sz="2000" b="1" i="1" dirty="0"/>
              <a:t>б</a:t>
            </a:r>
            <a:r>
              <a:rPr lang="ru-RU" sz="2000" b="1" i="1" dirty="0" smtClean="0"/>
              <a:t>ыли присоединены Казанское,</a:t>
            </a:r>
          </a:p>
          <a:p>
            <a:r>
              <a:rPr lang="ru-RU" sz="2000" b="1" i="1" dirty="0" smtClean="0"/>
              <a:t>Астраханское и Сибирское ханства.</a:t>
            </a:r>
          </a:p>
          <a:p>
            <a:endParaRPr lang="ru-RU" sz="2000" b="1" i="1" dirty="0" smtClean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267" y="116632"/>
            <a:ext cx="4725765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4646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6358896"/>
            <a:ext cx="8458200" cy="52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79512" y="31264"/>
            <a:ext cx="8784976" cy="1525528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  В 1558 году царь начал войну за прибалтийские земли. Однако война в Прибалтике окончилась неудачей. Иван </a:t>
            </a:r>
            <a:r>
              <a:rPr lang="en-US" sz="1500" b="1" i="1" dirty="0" smtClean="0"/>
              <a:t>IV</a:t>
            </a:r>
            <a:r>
              <a:rPr lang="ru-RU" sz="1500" b="1" i="1" dirty="0" smtClean="0"/>
              <a:t> </a:t>
            </a:r>
            <a:r>
              <a:rPr lang="ru-RU" sz="1800" b="1" i="1" dirty="0" smtClean="0"/>
              <a:t>начал подозревать своих приближённых в измене. Преобразования прекратились.</a:t>
            </a:r>
          </a:p>
          <a:p>
            <a:r>
              <a:rPr lang="ru-RU" sz="1800" b="1" i="1" dirty="0" smtClean="0"/>
              <a:t>  В конце 1564 года царь покинул Москву и объявил, что собирается отречься от  престола.</a:t>
            </a:r>
            <a:endParaRPr lang="ru-RU" sz="18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556792"/>
            <a:ext cx="885698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2118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3968" y="116632"/>
            <a:ext cx="4860032" cy="5688632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i="1" dirty="0" smtClean="0"/>
              <a:t> </a:t>
            </a:r>
          </a:p>
          <a:p>
            <a:r>
              <a:rPr lang="ru-RU" sz="2000" b="1" i="1" dirty="0" smtClean="0"/>
              <a:t>В январе следующего года он все же</a:t>
            </a:r>
          </a:p>
          <a:p>
            <a:r>
              <a:rPr lang="ru-RU" sz="2000" b="1" i="1" dirty="0"/>
              <a:t>п</a:t>
            </a:r>
            <a:r>
              <a:rPr lang="ru-RU" sz="2000" b="1" i="1" dirty="0" smtClean="0"/>
              <a:t>озволил уговорить себя вернуться </a:t>
            </a:r>
          </a:p>
          <a:p>
            <a:r>
              <a:rPr lang="ru-RU" sz="2000" b="1" i="1" dirty="0"/>
              <a:t>н</a:t>
            </a:r>
            <a:r>
              <a:rPr lang="ru-RU" sz="2000" b="1" i="1" dirty="0" smtClean="0"/>
              <a:t>а царство. Однако за это вытребовал</a:t>
            </a:r>
          </a:p>
          <a:p>
            <a:r>
              <a:rPr lang="ru-RU" sz="2000" b="1" i="1" dirty="0"/>
              <a:t>о</a:t>
            </a:r>
            <a:r>
              <a:rPr lang="ru-RU" sz="2000" b="1" i="1" dirty="0" smtClean="0"/>
              <a:t>собые полномочия. </a:t>
            </a:r>
          </a:p>
          <a:p>
            <a:r>
              <a:rPr lang="ru-RU" sz="2000" b="1" i="1" dirty="0" smtClean="0"/>
              <a:t> </a:t>
            </a:r>
          </a:p>
          <a:p>
            <a:endParaRPr lang="ru-RU" sz="2000" b="1" i="1" dirty="0"/>
          </a:p>
          <a:p>
            <a:endParaRPr lang="ru-RU" sz="2000" b="1" i="1" dirty="0" smtClean="0"/>
          </a:p>
          <a:p>
            <a:r>
              <a:rPr lang="ru-RU" sz="2000" b="1" i="1" dirty="0" smtClean="0"/>
              <a:t>Вся страна была разделена на две части: одна называлась «земщиной», там </a:t>
            </a:r>
          </a:p>
          <a:p>
            <a:r>
              <a:rPr lang="ru-RU" sz="2000" b="1" i="1" dirty="0"/>
              <a:t>п</a:t>
            </a:r>
            <a:r>
              <a:rPr lang="ru-RU" sz="2000" b="1" i="1" dirty="0" smtClean="0"/>
              <a:t>родолжали существовать старинные</a:t>
            </a:r>
          </a:p>
          <a:p>
            <a:r>
              <a:rPr lang="ru-RU" sz="2000" b="1" i="1" dirty="0" smtClean="0"/>
              <a:t>государственные учреждения, которые,</a:t>
            </a:r>
          </a:p>
          <a:p>
            <a:r>
              <a:rPr lang="ru-RU" sz="2000" b="1" i="1" dirty="0"/>
              <a:t>п</a:t>
            </a:r>
            <a:r>
              <a:rPr lang="ru-RU" sz="2000" b="1" i="1" dirty="0" smtClean="0"/>
              <a:t>о мнению царя, только мешали ему </a:t>
            </a:r>
          </a:p>
          <a:p>
            <a:r>
              <a:rPr lang="ru-RU" sz="2000" b="1" i="1" dirty="0" smtClean="0"/>
              <a:t>править. </a:t>
            </a:r>
            <a:endParaRPr lang="ru-RU" sz="20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4032448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2420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525344"/>
            <a:ext cx="8458200" cy="520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355976" y="548680"/>
            <a:ext cx="4896544" cy="5472608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i="1" dirty="0" smtClean="0"/>
              <a:t>  Другая часть получила название</a:t>
            </a:r>
          </a:p>
          <a:p>
            <a:r>
              <a:rPr lang="ru-RU" sz="2000" b="1" i="1" dirty="0" smtClean="0"/>
              <a:t>«опричнина» (от слова «опричь»,</a:t>
            </a:r>
          </a:p>
          <a:p>
            <a:r>
              <a:rPr lang="ru-RU" sz="2000" b="1" i="1" dirty="0"/>
              <a:t>т</a:t>
            </a:r>
            <a:r>
              <a:rPr lang="ru-RU" sz="2000" b="1" i="1" dirty="0" smtClean="0"/>
              <a:t>о есть «кроме») – здесь «земские»</a:t>
            </a:r>
          </a:p>
          <a:p>
            <a:r>
              <a:rPr lang="ru-RU" sz="2000" b="1" i="1" dirty="0"/>
              <a:t>у</a:t>
            </a:r>
            <a:r>
              <a:rPr lang="ru-RU" sz="2000" b="1" i="1" dirty="0" smtClean="0"/>
              <a:t>чреждения не действовали и власть</a:t>
            </a:r>
          </a:p>
          <a:p>
            <a:r>
              <a:rPr lang="ru-RU" sz="2000" b="1" i="1" dirty="0"/>
              <a:t>ц</a:t>
            </a:r>
            <a:r>
              <a:rPr lang="ru-RU" sz="2000" b="1" i="1" dirty="0" smtClean="0"/>
              <a:t>аря была безраздельна.</a:t>
            </a:r>
          </a:p>
          <a:p>
            <a:r>
              <a:rPr lang="ru-RU" sz="2000" b="1" i="1" dirty="0" smtClean="0"/>
              <a:t>  К себе в опричнину царь набрал  наиболее преданных ему бояр и дворян.</a:t>
            </a:r>
          </a:p>
          <a:p>
            <a:r>
              <a:rPr lang="ru-RU" sz="2000" b="1" i="1" dirty="0" smtClean="0"/>
              <a:t>Они получали в опричнине земли, а те</a:t>
            </a:r>
          </a:p>
          <a:p>
            <a:r>
              <a:rPr lang="ru-RU" sz="2000" b="1" i="1" dirty="0"/>
              <a:t>б</a:t>
            </a:r>
            <a:r>
              <a:rPr lang="ru-RU" sz="2000" b="1" i="1" dirty="0" smtClean="0"/>
              <a:t>ояре и дворяне, которые там жили </a:t>
            </a:r>
          </a:p>
          <a:p>
            <a:r>
              <a:rPr lang="ru-RU" sz="2000" b="1" i="1" dirty="0"/>
              <a:t>р</a:t>
            </a:r>
            <a:r>
              <a:rPr lang="ru-RU" sz="2000" b="1" i="1" dirty="0" smtClean="0"/>
              <a:t>аньше, но в опричнину взяты не были,</a:t>
            </a:r>
          </a:p>
          <a:p>
            <a:r>
              <a:rPr lang="ru-RU" sz="2000" b="1" i="1" dirty="0"/>
              <a:t>н</a:t>
            </a:r>
            <a:r>
              <a:rPr lang="ru-RU" sz="2000" b="1" i="1" dirty="0" smtClean="0"/>
              <a:t>асильно переселялись в земщину. </a:t>
            </a:r>
          </a:p>
          <a:p>
            <a:r>
              <a:rPr lang="ru-RU" sz="2000" b="1" i="1" dirty="0" smtClean="0"/>
              <a:t>  Отошла в опричнину и находившаяся</a:t>
            </a:r>
          </a:p>
          <a:p>
            <a:r>
              <a:rPr lang="ru-RU" sz="2000" b="1" i="1" dirty="0"/>
              <a:t>к</a:t>
            </a:r>
            <a:r>
              <a:rPr lang="ru-RU" sz="2000" b="1" i="1" dirty="0" smtClean="0"/>
              <a:t> западу от Кремля часть Москвы, откуда</a:t>
            </a:r>
          </a:p>
          <a:p>
            <a:r>
              <a:rPr lang="ru-RU" sz="2000" b="1" i="1" dirty="0"/>
              <a:t>и</a:t>
            </a:r>
            <a:r>
              <a:rPr lang="ru-RU" sz="2000" b="1" i="1" dirty="0" smtClean="0"/>
              <a:t>згнали всех «земских».</a:t>
            </a:r>
            <a:endParaRPr lang="ru-RU" sz="20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8640"/>
            <a:ext cx="4320480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3633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5597" y="476672"/>
            <a:ext cx="8928992" cy="792088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i="1" dirty="0" smtClean="0"/>
              <a:t>Благодаря этому «перебору людишек», царю удалось создать преданное ему</a:t>
            </a:r>
          </a:p>
          <a:p>
            <a:r>
              <a:rPr lang="ru-RU" sz="2000" b="1" i="1" dirty="0"/>
              <a:t>в</a:t>
            </a:r>
            <a:r>
              <a:rPr lang="ru-RU" sz="2000" b="1" i="1" dirty="0" smtClean="0"/>
              <a:t>ойско, члены которого назывались опричниками. </a:t>
            </a:r>
            <a:endParaRPr lang="ru-RU" sz="20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340768"/>
            <a:ext cx="8928992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3931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609600"/>
            <a:ext cx="9001000" cy="1091208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i="1" dirty="0" smtClean="0"/>
              <a:t>Земским въезд на территорию опричнины был запрещен, зато опричные</a:t>
            </a:r>
          </a:p>
          <a:p>
            <a:r>
              <a:rPr lang="ru-RU" sz="2000" b="1" i="1" dirty="0"/>
              <a:t>о</a:t>
            </a:r>
            <a:r>
              <a:rPr lang="ru-RU" sz="2000" b="1" i="1" dirty="0" smtClean="0"/>
              <a:t>тряды разъезжали по земщине, безнаказанно совершая грабежи и убийства.</a:t>
            </a:r>
            <a:endParaRPr lang="ru-RU" sz="20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84784"/>
            <a:ext cx="8640960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5794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404664"/>
            <a:ext cx="9144000" cy="1440160"/>
          </a:xfrm>
        </p:spPr>
        <p:txBody>
          <a:bodyPr>
            <a:normAutofit lnSpcReduction="10000"/>
          </a:bodyPr>
          <a:lstStyle/>
          <a:p>
            <a:r>
              <a:rPr lang="ru-RU" sz="2000" b="1" i="1" dirty="0" smtClean="0"/>
              <a:t>В своих черных кафтанах, с притороченными к седлу собачьей головой </a:t>
            </a:r>
          </a:p>
          <a:p>
            <a:r>
              <a:rPr lang="ru-RU" sz="2000" b="1" i="1" dirty="0"/>
              <a:t>и</a:t>
            </a:r>
            <a:r>
              <a:rPr lang="ru-RU" sz="2000" b="1" i="1" dirty="0" smtClean="0"/>
              <a:t> метлой, они наводили на «земских» ужас. Пёсья голова должна была означать</a:t>
            </a:r>
          </a:p>
          <a:p>
            <a:r>
              <a:rPr lang="ru-RU" sz="2000" b="1" i="1" dirty="0"/>
              <a:t>и</a:t>
            </a:r>
            <a:r>
              <a:rPr lang="ru-RU" sz="2000" b="1" i="1" dirty="0" smtClean="0"/>
              <a:t>х собачью преданность своему государю, а метла – готовность вымести всю</a:t>
            </a:r>
          </a:p>
          <a:p>
            <a:r>
              <a:rPr lang="ru-RU" sz="2000" b="1" i="1" dirty="0" smtClean="0"/>
              <a:t>«измену» из государства.   </a:t>
            </a:r>
          </a:p>
          <a:p>
            <a:endParaRPr lang="ru-RU" sz="20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132856"/>
            <a:ext cx="892899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5978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206</TotalTime>
  <Words>670</Words>
  <Application>Microsoft Office PowerPoint</Application>
  <PresentationFormat>Экран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 Иван васильевич грозный (иван iv)                       (1533-1584)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Галя</dc:creator>
  <cp:lastModifiedBy>Галина</cp:lastModifiedBy>
  <cp:revision>22</cp:revision>
  <dcterms:created xsi:type="dcterms:W3CDTF">2012-11-11T08:00:36Z</dcterms:created>
  <dcterms:modified xsi:type="dcterms:W3CDTF">2014-08-18T09:46:54Z</dcterms:modified>
</cp:coreProperties>
</file>