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1" r:id="rId4"/>
    <p:sldId id="266" r:id="rId5"/>
    <p:sldId id="267" r:id="rId6"/>
    <p:sldId id="265" r:id="rId7"/>
    <p:sldId id="271" r:id="rId8"/>
    <p:sldId id="264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A8315-76A3-46F7-98E4-BBFAC05F76C9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DED2E-DE00-4338-AA5F-CDFE058B7E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DED2E-DE00-4338-AA5F-CDFE058B7EC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4B47AC-9173-46FD-A206-3EAED6352BE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3A2C00-0802-4075-94A3-B3CBEBCDC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466840"/>
          </a:xfrm>
        </p:spPr>
        <p:txBody>
          <a:bodyPr/>
          <a:lstStyle/>
          <a:p>
            <a:r>
              <a:rPr lang="ru-RU" sz="1400" dirty="0" smtClean="0"/>
              <a:t>МБОУ СОШ №5 г. Торжка,</a:t>
            </a:r>
            <a:br>
              <a:rPr lang="ru-RU" sz="1400" dirty="0" smtClean="0"/>
            </a:br>
            <a:r>
              <a:rPr lang="ru-RU" sz="1400" dirty="0" smtClean="0"/>
              <a:t>Учитель </a:t>
            </a:r>
            <a:r>
              <a:rPr lang="ru-RU" sz="1400" dirty="0" err="1" smtClean="0"/>
              <a:t>фаркова</a:t>
            </a:r>
            <a:r>
              <a:rPr lang="ru-RU" sz="1400" dirty="0" smtClean="0"/>
              <a:t> Г.В.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400" dirty="0" smtClean="0"/>
              <a:t> </a:t>
            </a:r>
            <a:r>
              <a:rPr lang="ru-RU" sz="2400" i="1" u="sng" dirty="0" smtClean="0"/>
              <a:t>Подготовка </a:t>
            </a:r>
            <a:r>
              <a:rPr lang="ru-RU" sz="2400" i="1" u="sng" dirty="0" smtClean="0"/>
              <a:t>к сочинению </a:t>
            </a:r>
            <a:endParaRPr lang="ru-RU" sz="14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786058"/>
            <a:ext cx="5010069" cy="3643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Галина\Desktop\гого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00306"/>
            <a:ext cx="5143536" cy="3986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23900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Материалы для основной части</a:t>
            </a:r>
            <a:endParaRPr lang="ru-RU" sz="28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9416"/>
            <a:ext cx="76867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лирических отступлениях выражаются многие взгляды автора на     искусство, отношения между людьми.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  «Мертвых душах» много авторских отступлений, оценок, замечаний. Большое количество  тем в них затронуто. Но общим является то, что из 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каждого 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отступления мы видим писателя, горячо любящего Россию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ru-RU" sz="1600" dirty="0" smtClean="0"/>
              <a:t>Гоголь не зря назвал свое </a:t>
            </a:r>
            <a:r>
              <a:rPr lang="ru-RU" sz="1600" dirty="0" smtClean="0"/>
              <a:t>произведение поэмой</a:t>
            </a:r>
            <a:r>
              <a:rPr lang="ru-RU" sz="1600" dirty="0" smtClean="0"/>
              <a:t>. </a:t>
            </a:r>
            <a:r>
              <a:rPr lang="ru-RU" sz="1600" dirty="0" smtClean="0"/>
              <a:t>Он </a:t>
            </a:r>
            <a:r>
              <a:rPr lang="ru-RU" sz="1600" dirty="0" smtClean="0"/>
              <a:t>свободно </a:t>
            </a:r>
            <a:r>
              <a:rPr lang="ru-RU" sz="1600" dirty="0" smtClean="0"/>
              <a:t>вторгается своим </a:t>
            </a:r>
            <a:r>
              <a:rPr lang="ru-RU" sz="1600" dirty="0" smtClean="0"/>
              <a:t>«я» в ход повествования.</a:t>
            </a:r>
          </a:p>
          <a:p>
            <a:pPr fontAlgn="base">
              <a:buNone/>
            </a:pPr>
            <a:r>
              <a:rPr lang="ru-RU" sz="1600" dirty="0" smtClean="0"/>
              <a:t>Отступления в «Мертвых душах» </a:t>
            </a:r>
            <a:r>
              <a:rPr lang="ru-RU" sz="1600" dirty="0" smtClean="0"/>
              <a:t> ценны  своей художественностью, ясностью выражения мыслей автора</a:t>
            </a:r>
            <a:r>
              <a:rPr lang="ru-RU" sz="1600" dirty="0" smtClean="0"/>
              <a:t>, уместностью в </a:t>
            </a:r>
            <a:r>
              <a:rPr lang="ru-RU" sz="1600" dirty="0" smtClean="0"/>
              <a:t>контексте</a:t>
            </a:r>
            <a:r>
              <a:rPr lang="ru-RU" sz="1600" dirty="0" smtClean="0"/>
              <a:t>.</a:t>
            </a:r>
          </a:p>
          <a:p>
            <a:pPr fontAlgn="base">
              <a:buNone/>
            </a:pPr>
            <a:r>
              <a:rPr lang="ru-RU" sz="1600" smtClean="0"/>
              <a:t>Гоголь </a:t>
            </a:r>
            <a:r>
              <a:rPr lang="ru-RU" sz="1600" smtClean="0"/>
              <a:t> </a:t>
            </a:r>
            <a:r>
              <a:rPr lang="ru-RU" sz="1600" dirty="0" smtClean="0"/>
              <a:t>рассуждает о «толстых» и «тонких» представителях дворянства, о «господах большой руки» и «господах средней руки</a:t>
            </a:r>
            <a:r>
              <a:rPr lang="ru-RU" sz="1600" smtClean="0"/>
              <a:t>», </a:t>
            </a:r>
            <a:r>
              <a:rPr lang="ru-RU" sz="1600" smtClean="0"/>
              <a:t>говорит </a:t>
            </a:r>
            <a:r>
              <a:rPr lang="ru-RU" sz="1600" dirty="0" smtClean="0"/>
              <a:t>о русском слове и русской песне. Все это тонко и умело вплетается в сюжет произведения.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ru-RU" sz="1800" dirty="0" smtClean="0"/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667496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Материалы для заключения</a:t>
            </a:r>
            <a:endParaRPr lang="ru-RU" sz="28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609416"/>
            <a:ext cx="778671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ru-RU" sz="1800" dirty="0" smtClean="0"/>
              <a:t>    Пошлость</a:t>
            </a:r>
            <a:r>
              <a:rPr lang="ru-RU" sz="1800" dirty="0" smtClean="0"/>
              <a:t>, пустота, низость жизни еще четче </a:t>
            </a:r>
            <a:r>
              <a:rPr lang="ru-RU" sz="1800" dirty="0" smtClean="0"/>
              <a:t>вырисовываются на фоне </a:t>
            </a:r>
            <a:r>
              <a:rPr lang="ru-RU" sz="1800" dirty="0" smtClean="0"/>
              <a:t>возвышенных </a:t>
            </a:r>
            <a:r>
              <a:rPr lang="ru-RU" sz="1800" dirty="0" smtClean="0"/>
              <a:t>лирических </a:t>
            </a:r>
            <a:r>
              <a:rPr lang="ru-RU" sz="1800" dirty="0" smtClean="0"/>
              <a:t>строк. Этот прием контраста применен </a:t>
            </a:r>
            <a:r>
              <a:rPr lang="ru-RU" sz="1800" dirty="0" smtClean="0"/>
              <a:t>Гоголем </a:t>
            </a:r>
            <a:r>
              <a:rPr lang="ru-RU" sz="1800" dirty="0" smtClean="0"/>
              <a:t>с большим мастерством. Благодаря такому резкому противопоставлению мы лучше уясняем мерзкие черты героев «Мертвых душ</a:t>
            </a:r>
            <a:r>
              <a:rPr lang="ru-RU" sz="1800" dirty="0" smtClean="0"/>
              <a:t>».Такова </a:t>
            </a:r>
            <a:r>
              <a:rPr lang="ru-RU" sz="1800" dirty="0" smtClean="0"/>
              <a:t>роль лирических отступлений в </a:t>
            </a:r>
            <a:r>
              <a:rPr lang="ru-RU" sz="1800" dirty="0" smtClean="0"/>
              <a:t>композиции </a:t>
            </a:r>
            <a:r>
              <a:rPr lang="ru-RU" sz="1800" dirty="0" smtClean="0"/>
              <a:t>поэмы.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357298"/>
            <a:ext cx="3786182" cy="33575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Соединение лирического</a:t>
            </a:r>
            <a:br>
              <a:rPr lang="ru-RU" sz="3200" dirty="0" smtClean="0"/>
            </a:br>
            <a:r>
              <a:rPr lang="ru-RU" sz="3200" dirty="0" smtClean="0"/>
              <a:t>и комического начал в поэме н.в.гоголя «Мёртвые души»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57166"/>
            <a:ext cx="3429000" cy="157163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Тема сочинения</a:t>
            </a:r>
            <a:endParaRPr lang="ru-RU" sz="3200" i="1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785786" y="928670"/>
            <a:ext cx="3929090" cy="4429156"/>
          </a:xfrm>
        </p:spPr>
      </p:sp>
      <p:pic>
        <p:nvPicPr>
          <p:cNvPr id="2050" name="Picture 2" descr="C:\Users\Галина\Desktop\skachat-radiospektakl-ivan-vasilevichbesplat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7"/>
            <a:ext cx="3643338" cy="4130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857364"/>
            <a:ext cx="3786182" cy="31432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-Поэма «Мёртвые души»</a:t>
            </a:r>
            <a:br>
              <a:rPr lang="ru-RU" sz="3200" dirty="0" smtClean="0"/>
            </a:br>
            <a:r>
              <a:rPr lang="ru-RU" sz="3200" dirty="0" smtClean="0"/>
              <a:t>-лирическое</a:t>
            </a:r>
            <a:br>
              <a:rPr lang="ru-RU" sz="3200" dirty="0" smtClean="0"/>
            </a:br>
            <a:r>
              <a:rPr lang="ru-RU" sz="3200" dirty="0" smtClean="0"/>
              <a:t>-комическое</a:t>
            </a:r>
            <a:br>
              <a:rPr lang="ru-RU" sz="3200" dirty="0" smtClean="0"/>
            </a:br>
            <a:r>
              <a:rPr lang="ru-RU" sz="3200" dirty="0" smtClean="0"/>
              <a:t>-соединение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57166"/>
            <a:ext cx="3429000" cy="157163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Выделяем ключевые слова в теме</a:t>
            </a:r>
            <a:endParaRPr lang="ru-RU" sz="3200" i="1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785786" y="928670"/>
            <a:ext cx="3929090" cy="4429156"/>
          </a:xfrm>
        </p:spPr>
      </p:sp>
      <p:pic>
        <p:nvPicPr>
          <p:cNvPr id="4098" name="Picture 2" descr="C:\Users\Галина\Desktop\807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364333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6800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Определяем значение слов  по словарю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8677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Поэма Н.В.Гоголя «Мёртвые души</a:t>
            </a:r>
          </a:p>
          <a:p>
            <a:pPr>
              <a:buNone/>
            </a:pPr>
            <a:r>
              <a:rPr lang="ru-RU" sz="2800" b="1" dirty="0" smtClean="0"/>
              <a:t>1.Время создания поэмы</a:t>
            </a:r>
          </a:p>
          <a:p>
            <a:pPr>
              <a:buNone/>
            </a:pPr>
            <a:r>
              <a:rPr lang="ru-RU" sz="2800" b="1" dirty="0" smtClean="0"/>
              <a:t>2.Замысел произведения</a:t>
            </a:r>
          </a:p>
          <a:p>
            <a:pPr>
              <a:buNone/>
            </a:pPr>
            <a:r>
              <a:rPr lang="ru-RU" sz="2800" b="1" dirty="0" smtClean="0"/>
              <a:t>3.Почему работа над вторым томом привела Н.В.Гоголя к душевному кризису?</a:t>
            </a:r>
          </a:p>
          <a:p>
            <a:pPr>
              <a:buNone/>
            </a:pPr>
            <a:r>
              <a:rPr lang="ru-RU" sz="2800" b="1" dirty="0" smtClean="0"/>
              <a:t>4.Назовите три сюжетных звена поэмы. Какова их роль в произведении?</a:t>
            </a:r>
          </a:p>
          <a:p>
            <a:pPr>
              <a:buNone/>
            </a:pPr>
            <a:r>
              <a:rPr lang="ru-RU" sz="2800" b="1" dirty="0" smtClean="0"/>
              <a:t>5.В чём состоит особенность композиционного построения «Мёртвых душ»?</a:t>
            </a:r>
          </a:p>
          <a:p>
            <a:pPr>
              <a:buNone/>
            </a:pPr>
            <a:r>
              <a:rPr lang="ru-RU" sz="2800" b="1" dirty="0" smtClean="0"/>
              <a:t>6.В чём смысл названия поэмы?</a:t>
            </a:r>
          </a:p>
          <a:p>
            <a:pPr>
              <a:buNone/>
            </a:pPr>
            <a:endParaRPr lang="ru-RU" sz="5800" dirty="0" smtClean="0"/>
          </a:p>
          <a:p>
            <a:pPr>
              <a:buNone/>
            </a:pP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6770586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для Вступления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642919"/>
            <a:ext cx="7389244" cy="6215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Мертвые души" — одно из ярчайших произведений русской и мировой литературы.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"</a:t>
            </a:r>
            <a:r>
              <a:rPr lang="ru-RU" dirty="0"/>
              <a:t>Мертвые души" - вершина художественного мастерства </a:t>
            </a:r>
            <a:r>
              <a:rPr lang="ru-RU" dirty="0" smtClean="0"/>
              <a:t>Гоголя.</a:t>
            </a:r>
          </a:p>
          <a:p>
            <a:endParaRPr lang="ru-RU" dirty="0"/>
          </a:p>
          <a:p>
            <a:r>
              <a:rPr lang="ru-RU" dirty="0" smtClean="0"/>
              <a:t>«Мертвые души» – сложное идейно-композиционное единство. В них соединены лучшие традиции фольклора, сатирическое обличение русской жизни и лирический призыв писателя к духовному возрождению России.</a:t>
            </a:r>
          </a:p>
          <a:p>
            <a:endParaRPr lang="ru-RU" dirty="0"/>
          </a:p>
          <a:p>
            <a:r>
              <a:rPr lang="ru-RU" dirty="0" smtClean="0"/>
              <a:t>В 1842 году вышел в свет первый том «Мёртвых душ» Н.В. Гоголя –одна лишь часть огромного творческого замысла писателя, предполагавшего показать читателю идеального русского человека, который, пройдя испытания, нравственно очистился.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 поэме Н.В.Гоголя  Россия изображена с двух сторон. Помещики и чиновники – </a:t>
            </a:r>
            <a:r>
              <a:rPr lang="ru-RU" dirty="0" err="1" smtClean="0"/>
              <a:t>жулики,лентяи,неумёхи</a:t>
            </a:r>
            <a:r>
              <a:rPr lang="ru-RU" dirty="0" smtClean="0"/>
              <a:t> и пьяницы – показаны при помощи сатирических средств. А авторский идеал Руси представлен в лирических отступлениях от основного сюжета произведения. Гениальность Гоголя в том и заключается, что в одном произведении он сумел воедино сплести два начала: комическое и лирическое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6800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Определяем значение слов  по словарю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858180" cy="55721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800" b="1" dirty="0" smtClean="0">
                <a:solidFill>
                  <a:schemeClr val="tx2">
                    <a:lumMod val="75000"/>
                  </a:schemeClr>
                </a:solidFill>
              </a:rPr>
              <a:t>Комическое</a:t>
            </a:r>
            <a:r>
              <a:rPr lang="ru-RU" sz="5800" dirty="0" smtClean="0">
                <a:solidFill>
                  <a:schemeClr val="tx2">
                    <a:lumMod val="75000"/>
                  </a:schemeClr>
                </a:solidFill>
              </a:rPr>
              <a:t>— </a:t>
            </a:r>
          </a:p>
          <a:p>
            <a:pPr>
              <a:buNone/>
            </a:pPr>
            <a:r>
              <a:rPr lang="ru-RU" sz="4400" dirty="0" smtClean="0"/>
              <a:t>(от</a:t>
            </a:r>
            <a:r>
              <a:rPr lang="ru-RU" sz="4400" dirty="0" smtClean="0"/>
              <a:t> греч. </a:t>
            </a:r>
            <a:r>
              <a:rPr lang="ru-RU" sz="4400" dirty="0" err="1" smtClean="0"/>
              <a:t>komikos</a:t>
            </a:r>
            <a:r>
              <a:rPr lang="ru-RU" sz="4400" dirty="0" smtClean="0"/>
              <a:t> </a:t>
            </a:r>
            <a:r>
              <a:rPr lang="ru-RU" sz="4400" dirty="0" smtClean="0"/>
              <a:t>весёлый</a:t>
            </a:r>
            <a:r>
              <a:rPr lang="ru-RU" sz="4400" dirty="0" smtClean="0"/>
              <a:t>, смешной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 смешное, вызывающее смех, </a:t>
            </a:r>
            <a:r>
              <a:rPr lang="ru-RU" sz="4400" dirty="0" smtClean="0"/>
              <a:t>веселье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Формы:</a:t>
            </a:r>
          </a:p>
          <a:p>
            <a:r>
              <a:rPr lang="ru-RU" sz="4400" dirty="0" smtClean="0"/>
              <a:t>юмор – выражает положительное отношение к предмету</a:t>
            </a:r>
          </a:p>
          <a:p>
            <a:r>
              <a:rPr lang="ru-RU" sz="4400" dirty="0" smtClean="0"/>
              <a:t>с</a:t>
            </a:r>
            <a:r>
              <a:rPr lang="ru-RU" sz="4400" dirty="0" smtClean="0"/>
              <a:t>атира – направлена на отрицательные черты </a:t>
            </a:r>
          </a:p>
          <a:p>
            <a:r>
              <a:rPr lang="ru-RU" sz="4400" dirty="0" smtClean="0"/>
              <a:t>и</a:t>
            </a:r>
            <a:r>
              <a:rPr lang="ru-RU" sz="4400" dirty="0" smtClean="0"/>
              <a:t>рония – комическое под маской серьёзного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Приёмы:</a:t>
            </a:r>
          </a:p>
          <a:p>
            <a:r>
              <a:rPr lang="ru-RU" sz="4400" dirty="0" smtClean="0"/>
              <a:t>г</a:t>
            </a:r>
            <a:r>
              <a:rPr lang="ru-RU" sz="4400" dirty="0" smtClean="0"/>
              <a:t>ротеск</a:t>
            </a:r>
          </a:p>
          <a:p>
            <a:r>
              <a:rPr lang="ru-RU" sz="4400" dirty="0" smtClean="0"/>
              <a:t>алогизм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0040"/>
            <a:ext cx="73581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Особенности художественного языка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714488"/>
            <a:ext cx="3857652" cy="457200"/>
          </a:xfrm>
        </p:spPr>
        <p:txBody>
          <a:bodyPr/>
          <a:lstStyle/>
          <a:p>
            <a:r>
              <a:rPr lang="ru-RU" dirty="0" smtClean="0"/>
              <a:t>Комическое начало в поэме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000372"/>
            <a:ext cx="7400948" cy="3143272"/>
          </a:xfrm>
        </p:spPr>
        <p:txBody>
          <a:bodyPr/>
          <a:lstStyle/>
          <a:p>
            <a:r>
              <a:rPr lang="ru-RU" dirty="0" smtClean="0"/>
              <a:t>Сатирико-бытовая лексика</a:t>
            </a:r>
          </a:p>
          <a:p>
            <a:r>
              <a:rPr lang="ru-RU" dirty="0" smtClean="0"/>
              <a:t>Разговорная лексика</a:t>
            </a:r>
          </a:p>
          <a:p>
            <a:r>
              <a:rPr lang="ru-RU" dirty="0" smtClean="0"/>
              <a:t>Фольклорные элементы</a:t>
            </a:r>
          </a:p>
          <a:p>
            <a:r>
              <a:rPr lang="ru-RU" dirty="0" smtClean="0"/>
              <a:t>Пейзаж служит средством раскрытия характеров помещиков</a:t>
            </a:r>
          </a:p>
          <a:p>
            <a:r>
              <a:rPr lang="ru-RU" dirty="0" smtClean="0"/>
              <a:t>Использование гротеска </a:t>
            </a:r>
          </a:p>
          <a:p>
            <a:r>
              <a:rPr lang="ru-RU" dirty="0" smtClean="0"/>
              <a:t>Алогизмы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6800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Определяем значение слов  по словарю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01090" cy="46434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Лирическое отступление</a:t>
            </a: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endParaRPr lang="ru-RU" sz="9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8000" dirty="0" err="1" smtClean="0"/>
              <a:t>в</a:t>
            </a:r>
            <a:r>
              <a:rPr lang="ru-RU" sz="8000" dirty="0" err="1" smtClean="0"/>
              <a:t>несюжетный</a:t>
            </a:r>
            <a:r>
              <a:rPr lang="ru-RU" sz="8000" dirty="0" smtClean="0"/>
              <a:t> элемент</a:t>
            </a:r>
            <a:r>
              <a:rPr lang="ru-RU" sz="8000" dirty="0" smtClean="0"/>
              <a:t> </a:t>
            </a:r>
            <a:r>
              <a:rPr lang="ru-RU" sz="8000" dirty="0" smtClean="0"/>
              <a:t>произведения;</a:t>
            </a:r>
          </a:p>
          <a:p>
            <a:r>
              <a:rPr lang="ru-RU" sz="8000" dirty="0" smtClean="0"/>
              <a:t>композиционно-стилистический</a:t>
            </a:r>
            <a:r>
              <a:rPr lang="ru-RU" sz="8000" dirty="0" smtClean="0"/>
              <a:t> </a:t>
            </a:r>
            <a:r>
              <a:rPr lang="ru-RU" sz="8000" dirty="0" smtClean="0"/>
              <a:t>приём;</a:t>
            </a:r>
          </a:p>
          <a:p>
            <a:r>
              <a:rPr lang="ru-RU" sz="8000" dirty="0" smtClean="0"/>
              <a:t>отступление</a:t>
            </a:r>
            <a:r>
              <a:rPr lang="ru-RU" sz="8000" dirty="0" smtClean="0"/>
              <a:t> </a:t>
            </a:r>
            <a:r>
              <a:rPr lang="ru-RU" sz="8000" dirty="0" smtClean="0"/>
              <a:t>автора от </a:t>
            </a:r>
            <a:r>
              <a:rPr lang="ru-RU" sz="8000" dirty="0" smtClean="0"/>
              <a:t>непосредственного сюжетного </a:t>
            </a:r>
            <a:r>
              <a:rPr lang="ru-RU" sz="8000" dirty="0" smtClean="0"/>
              <a:t>повествования;</a:t>
            </a:r>
          </a:p>
          <a:p>
            <a:r>
              <a:rPr lang="ru-RU" sz="8000" dirty="0" smtClean="0"/>
              <a:t>авторское</a:t>
            </a:r>
            <a:r>
              <a:rPr lang="ru-RU" sz="8000" dirty="0" smtClean="0"/>
              <a:t> </a:t>
            </a:r>
            <a:r>
              <a:rPr lang="ru-RU" sz="8000" dirty="0" smtClean="0"/>
              <a:t>рассуждение</a:t>
            </a:r>
            <a:r>
              <a:rPr lang="ru-RU" sz="8000" dirty="0" smtClean="0"/>
              <a:t>, размышление, высказывание, выражающее отношение к изображаемому или имеющее к нему </a:t>
            </a:r>
            <a:r>
              <a:rPr lang="ru-RU" sz="8000" dirty="0" smtClean="0"/>
              <a:t>косвенное отношение;</a:t>
            </a:r>
          </a:p>
          <a:p>
            <a:r>
              <a:rPr lang="ru-RU" sz="8000" dirty="0" smtClean="0"/>
              <a:t>м</a:t>
            </a:r>
            <a:r>
              <a:rPr lang="ru-RU" sz="8000" dirty="0" smtClean="0"/>
              <a:t>ожет принимать форму обращения к читателю или воспоминаний;</a:t>
            </a:r>
          </a:p>
          <a:p>
            <a:r>
              <a:rPr lang="ru-RU" sz="8000" dirty="0" smtClean="0"/>
              <a:t>п</a:t>
            </a:r>
            <a:r>
              <a:rPr lang="ru-RU" sz="8000" dirty="0" smtClean="0"/>
              <a:t>рименяется в эпических или лиро-эпических произведениях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Примеры:</a:t>
            </a:r>
          </a:p>
          <a:p>
            <a:pPr>
              <a:buNone/>
            </a:pPr>
            <a:r>
              <a:rPr lang="ru-RU" sz="8000" dirty="0" smtClean="0"/>
              <a:t>лирические </a:t>
            </a:r>
            <a:r>
              <a:rPr lang="ru-RU" sz="8000" dirty="0" smtClean="0"/>
              <a:t>отступления в «Евгении Онегине» А. С. </a:t>
            </a:r>
            <a:r>
              <a:rPr lang="ru-RU" sz="8000" dirty="0" smtClean="0"/>
              <a:t>Пушкина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лирическое </a:t>
            </a:r>
            <a:r>
              <a:rPr lang="ru-RU" sz="8000" dirty="0" smtClean="0"/>
              <a:t>отступление в 7 главе «Мертвых </a:t>
            </a:r>
            <a:r>
              <a:rPr lang="ru-RU" sz="8000" dirty="0" smtClean="0"/>
              <a:t>душ»</a:t>
            </a:r>
            <a:r>
              <a:rPr lang="ru-RU" sz="8000" dirty="0" smtClean="0"/>
              <a:t> Н. В. </a:t>
            </a:r>
            <a:r>
              <a:rPr lang="ru-RU" sz="8000" dirty="0" smtClean="0"/>
              <a:t>Гоголя 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0040"/>
            <a:ext cx="73581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Особенности художественного языка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34" y="1714488"/>
            <a:ext cx="6663712" cy="571504"/>
          </a:xfrm>
        </p:spPr>
        <p:txBody>
          <a:bodyPr/>
          <a:lstStyle/>
          <a:p>
            <a:r>
              <a:rPr lang="ru-RU" dirty="0" smtClean="0"/>
              <a:t>Лирическое начало в поэме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0505" y="2714620"/>
            <a:ext cx="7266205" cy="35004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Высокий стиль</a:t>
            </a:r>
          </a:p>
          <a:p>
            <a:r>
              <a:rPr lang="ru-RU" dirty="0" smtClean="0"/>
              <a:t>Архаичная лексика</a:t>
            </a:r>
          </a:p>
          <a:p>
            <a:r>
              <a:rPr lang="ru-RU" dirty="0" smtClean="0"/>
              <a:t>Книжная лексика</a:t>
            </a:r>
          </a:p>
          <a:p>
            <a:r>
              <a:rPr lang="ru-RU" dirty="0" smtClean="0"/>
              <a:t>Метафоры</a:t>
            </a:r>
          </a:p>
          <a:p>
            <a:r>
              <a:rPr lang="ru-RU" dirty="0" smtClean="0"/>
              <a:t>Сравнения</a:t>
            </a:r>
          </a:p>
          <a:p>
            <a:r>
              <a:rPr lang="ru-RU" dirty="0" smtClean="0"/>
              <a:t>Эпитеты</a:t>
            </a:r>
          </a:p>
          <a:p>
            <a:r>
              <a:rPr lang="ru-RU" dirty="0" smtClean="0"/>
              <a:t>Риторические вопросы, восклицания и обращения</a:t>
            </a:r>
          </a:p>
          <a:p>
            <a:r>
              <a:rPr lang="ru-RU" dirty="0" smtClean="0"/>
              <a:t>Пейзаж связан с темой будущего России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485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МБОУ СОШ №5 г. Торжка, Учитель фаркова Г.В.   Подготовка к сочинению </vt:lpstr>
      <vt:lpstr>Соединение лирического и комического начал в поэме н.в.гоголя «Мёртвые души»</vt:lpstr>
      <vt:lpstr>-Поэма «Мёртвые души» -лирическое -комическое -соединение</vt:lpstr>
      <vt:lpstr>Определяем значение слов  по словарю</vt:lpstr>
      <vt:lpstr>Материалы для Вступления</vt:lpstr>
      <vt:lpstr>Определяем значение слов  по словарю</vt:lpstr>
      <vt:lpstr>            Особенности художественного языка</vt:lpstr>
      <vt:lpstr>Определяем значение слов  по словарю</vt:lpstr>
      <vt:lpstr>            Особенности художественного языка</vt:lpstr>
      <vt:lpstr>Материалы для основной части</vt:lpstr>
      <vt:lpstr>Материалы для заключения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№5 г. Торжка, Учитель фаркова Г.В.   Подготовка к сочинению</dc:title>
  <dc:creator>Галина</dc:creator>
  <cp:lastModifiedBy>Галина</cp:lastModifiedBy>
  <cp:revision>22</cp:revision>
  <dcterms:created xsi:type="dcterms:W3CDTF">2015-02-07T10:41:25Z</dcterms:created>
  <dcterms:modified xsi:type="dcterms:W3CDTF">2015-02-07T14:17:32Z</dcterms:modified>
</cp:coreProperties>
</file>