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5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6B986A-7BB6-4929-959E-4FC6D2816A17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4FB6B4-DD07-487B-92A5-0DEFEA855A4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6B986A-7BB6-4929-959E-4FC6D2816A17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4FB6B4-DD07-487B-92A5-0DEFEA855A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6B986A-7BB6-4929-959E-4FC6D2816A17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4FB6B4-DD07-487B-92A5-0DEFEA855A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6B986A-7BB6-4929-959E-4FC6D2816A17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4FB6B4-DD07-487B-92A5-0DEFEA855A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6B986A-7BB6-4929-959E-4FC6D2816A17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4FB6B4-DD07-487B-92A5-0DEFEA855A4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6B986A-7BB6-4929-959E-4FC6D2816A17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4FB6B4-DD07-487B-92A5-0DEFEA855A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6B986A-7BB6-4929-959E-4FC6D2816A17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4FB6B4-DD07-487B-92A5-0DEFEA855A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6B986A-7BB6-4929-959E-4FC6D2816A17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4FB6B4-DD07-487B-92A5-0DEFEA855A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6B986A-7BB6-4929-959E-4FC6D2816A17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4FB6B4-DD07-487B-92A5-0DEFEA855A4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6B986A-7BB6-4929-959E-4FC6D2816A17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4FB6B4-DD07-487B-92A5-0DEFEA855A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6B986A-7BB6-4929-959E-4FC6D2816A17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4FB6B4-DD07-487B-92A5-0DEFEA855A4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F6B986A-7BB6-4929-959E-4FC6D2816A17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C4FB6B4-DD07-487B-92A5-0DEFEA855A4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d3mlntcv38ck9k.cloudfront.net/content/konspekt_image/145809/071be670_dd76_0131_e962_12313c0dade2.jpg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d3mlntcv38ck9k.cloudfront.net/content/konspekt_image/145811/09de9710_dd76_0131_e964_12313c0dade2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43985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       </a:t>
            </a:r>
            <a:br>
              <a:rPr lang="ru-RU" b="1" dirty="0" smtClean="0"/>
            </a:br>
            <a:r>
              <a:rPr lang="ru-RU" b="1" dirty="0" smtClean="0"/>
              <a:t>  </a:t>
            </a:r>
            <a:r>
              <a:rPr lang="ru-RU" b="1" i="1" dirty="0" smtClean="0"/>
              <a:t>Подготовка к сочинению по   повести «Тарас </a:t>
            </a:r>
            <a:r>
              <a:rPr lang="ru-RU" b="1" i="1" dirty="0" err="1" smtClean="0"/>
              <a:t>Бульба</a:t>
            </a:r>
            <a:r>
              <a:rPr lang="ru-RU" b="1" i="1" dirty="0" smtClean="0"/>
              <a:t>»</a:t>
            </a:r>
            <a:r>
              <a:rPr lang="ru-RU" i="1" dirty="0" smtClean="0"/>
              <a:t/>
            </a:r>
            <a:br>
              <a:rPr lang="ru-RU" i="1" dirty="0" smtClean="0"/>
            </a:br>
            <a:endParaRPr lang="ru-RU" i="1" dirty="0"/>
          </a:p>
        </p:txBody>
      </p:sp>
      <p:pic>
        <p:nvPicPr>
          <p:cNvPr id="4" name="Содержимое 3" descr="Иллюстрация к повести">
            <a:hlinkClick r:id="rId2" tgtFrame="&quot;_blank&quot;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142976" y="1785926"/>
            <a:ext cx="28575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286248" y="2071678"/>
            <a:ext cx="435771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>
                <a:solidFill>
                  <a:srgbClr val="C00000"/>
                </a:solidFill>
              </a:rPr>
              <a:t>"Это был один из тех характеров</a:t>
            </a:r>
            <a:r>
              <a:rPr lang="ru-RU" sz="2000" b="1" i="1" dirty="0" smtClean="0">
                <a:solidFill>
                  <a:srgbClr val="C00000"/>
                </a:solidFill>
              </a:rPr>
              <a:t>,</a:t>
            </a:r>
          </a:p>
          <a:p>
            <a:r>
              <a:rPr lang="ru-RU" sz="2000" b="1" i="1" dirty="0" smtClean="0">
                <a:solidFill>
                  <a:srgbClr val="C00000"/>
                </a:solidFill>
              </a:rPr>
              <a:t> </a:t>
            </a:r>
            <a:r>
              <a:rPr lang="ru-RU" sz="2000" b="1" i="1" dirty="0">
                <a:solidFill>
                  <a:srgbClr val="C00000"/>
                </a:solidFill>
              </a:rPr>
              <a:t>которые могли возникнуть </a:t>
            </a:r>
            <a:r>
              <a:rPr lang="ru-RU" sz="2000" b="1" i="1" dirty="0" smtClean="0">
                <a:solidFill>
                  <a:srgbClr val="C00000"/>
                </a:solidFill>
              </a:rPr>
              <a:t>только</a:t>
            </a:r>
          </a:p>
          <a:p>
            <a:r>
              <a:rPr lang="ru-RU" sz="2000" b="1" i="1" dirty="0" smtClean="0">
                <a:solidFill>
                  <a:srgbClr val="C00000"/>
                </a:solidFill>
              </a:rPr>
              <a:t> </a:t>
            </a:r>
            <a:r>
              <a:rPr lang="ru-RU" sz="2000" b="1" i="1" dirty="0">
                <a:solidFill>
                  <a:srgbClr val="C00000"/>
                </a:solidFill>
              </a:rPr>
              <a:t>в тяжелый XV век на </a:t>
            </a:r>
            <a:r>
              <a:rPr lang="ru-RU" sz="2000" b="1" i="1" dirty="0" err="1">
                <a:solidFill>
                  <a:srgbClr val="C00000"/>
                </a:solidFill>
              </a:rPr>
              <a:t>полукочующем</a:t>
            </a:r>
            <a:r>
              <a:rPr lang="ru-RU" sz="2000" b="1" i="1" dirty="0">
                <a:solidFill>
                  <a:srgbClr val="C00000"/>
                </a:solidFill>
              </a:rPr>
              <a:t> </a:t>
            </a:r>
            <a:endParaRPr lang="ru-RU" sz="2000" b="1" i="1" dirty="0" smtClean="0">
              <a:solidFill>
                <a:srgbClr val="C00000"/>
              </a:solidFill>
            </a:endParaRPr>
          </a:p>
          <a:p>
            <a:r>
              <a:rPr lang="ru-RU" sz="2000" b="1" i="1" dirty="0" smtClean="0">
                <a:solidFill>
                  <a:srgbClr val="C00000"/>
                </a:solidFill>
              </a:rPr>
              <a:t>углу </a:t>
            </a:r>
            <a:r>
              <a:rPr lang="ru-RU" sz="2000" b="1" i="1" dirty="0">
                <a:solidFill>
                  <a:srgbClr val="C00000"/>
                </a:solidFill>
              </a:rPr>
              <a:t>Европы, ...когда </a:t>
            </a:r>
            <a:r>
              <a:rPr lang="ru-RU" sz="2000" b="1" i="1" dirty="0" smtClean="0">
                <a:solidFill>
                  <a:srgbClr val="C00000"/>
                </a:solidFill>
              </a:rPr>
              <a:t>бранным</a:t>
            </a:r>
          </a:p>
          <a:p>
            <a:r>
              <a:rPr lang="ru-RU" sz="2000" b="1" i="1" dirty="0" smtClean="0">
                <a:solidFill>
                  <a:srgbClr val="C00000"/>
                </a:solidFill>
              </a:rPr>
              <a:t> </a:t>
            </a:r>
            <a:r>
              <a:rPr lang="ru-RU" sz="2000" b="1" i="1" dirty="0">
                <a:solidFill>
                  <a:srgbClr val="C00000"/>
                </a:solidFill>
              </a:rPr>
              <a:t>пламенем </a:t>
            </a:r>
            <a:r>
              <a:rPr lang="ru-RU" sz="2000" b="1" i="1" dirty="0" err="1">
                <a:solidFill>
                  <a:srgbClr val="C00000"/>
                </a:solidFill>
              </a:rPr>
              <a:t>объялся</a:t>
            </a:r>
            <a:r>
              <a:rPr lang="ru-RU" sz="2000" b="1" i="1" dirty="0">
                <a:solidFill>
                  <a:srgbClr val="C00000"/>
                </a:solidFill>
              </a:rPr>
              <a:t> </a:t>
            </a:r>
            <a:r>
              <a:rPr lang="ru-RU" sz="2000" b="1" i="1" dirty="0" err="1" smtClean="0">
                <a:solidFill>
                  <a:srgbClr val="C00000"/>
                </a:solidFill>
              </a:rPr>
              <a:t>древле-мирный</a:t>
            </a:r>
            <a:endParaRPr lang="ru-RU" sz="2000" b="1" i="1" dirty="0" smtClean="0">
              <a:solidFill>
                <a:srgbClr val="C00000"/>
              </a:solidFill>
            </a:endParaRPr>
          </a:p>
          <a:p>
            <a:r>
              <a:rPr lang="ru-RU" sz="2000" b="1" i="1" dirty="0" smtClean="0">
                <a:solidFill>
                  <a:srgbClr val="C00000"/>
                </a:solidFill>
              </a:rPr>
              <a:t> </a:t>
            </a:r>
            <a:r>
              <a:rPr lang="ru-RU" sz="2000" b="1" i="1" dirty="0">
                <a:solidFill>
                  <a:srgbClr val="C00000"/>
                </a:solidFill>
              </a:rPr>
              <a:t>славянский дух и завелось </a:t>
            </a:r>
            <a:r>
              <a:rPr lang="ru-RU" sz="2000" b="1" i="1" dirty="0" err="1">
                <a:solidFill>
                  <a:srgbClr val="C00000"/>
                </a:solidFill>
              </a:rPr>
              <a:t>козачество</a:t>
            </a:r>
            <a:r>
              <a:rPr lang="ru-RU" sz="2000" b="1" i="1" dirty="0">
                <a:solidFill>
                  <a:srgbClr val="C00000"/>
                </a:solidFill>
              </a:rPr>
              <a:t> </a:t>
            </a:r>
            <a:r>
              <a:rPr lang="ru-RU" sz="2000" b="1" i="1" dirty="0" smtClean="0">
                <a:solidFill>
                  <a:srgbClr val="C00000"/>
                </a:solidFill>
              </a:rPr>
              <a:t>–</a:t>
            </a:r>
          </a:p>
          <a:p>
            <a:r>
              <a:rPr lang="ru-RU" sz="2000" b="1" i="1" dirty="0" smtClean="0">
                <a:solidFill>
                  <a:srgbClr val="C00000"/>
                </a:solidFill>
              </a:rPr>
              <a:t> </a:t>
            </a:r>
            <a:r>
              <a:rPr lang="ru-RU" sz="2000" b="1" i="1" dirty="0">
                <a:solidFill>
                  <a:srgbClr val="C00000"/>
                </a:solidFill>
              </a:rPr>
              <a:t>широкая, разгульная замашка </a:t>
            </a:r>
            <a:r>
              <a:rPr lang="ru-RU" sz="2000" b="1" i="1" dirty="0" smtClean="0">
                <a:solidFill>
                  <a:srgbClr val="C00000"/>
                </a:solidFill>
              </a:rPr>
              <a:t>русской</a:t>
            </a:r>
          </a:p>
          <a:p>
            <a:r>
              <a:rPr lang="ru-RU" sz="2000" b="1" i="1" dirty="0" smtClean="0">
                <a:solidFill>
                  <a:srgbClr val="C00000"/>
                </a:solidFill>
              </a:rPr>
              <a:t> </a:t>
            </a:r>
            <a:r>
              <a:rPr lang="ru-RU" sz="2000" b="1" i="1" dirty="0">
                <a:solidFill>
                  <a:srgbClr val="C00000"/>
                </a:solidFill>
              </a:rPr>
              <a:t>природы</a:t>
            </a:r>
            <a:r>
              <a:rPr lang="ru-RU" sz="2000" b="1" i="1" dirty="0" smtClean="0">
                <a:solidFill>
                  <a:srgbClr val="C00000"/>
                </a:solidFill>
              </a:rPr>
              <a:t>...«</a:t>
            </a:r>
          </a:p>
          <a:p>
            <a:r>
              <a:rPr lang="ru-RU" sz="2000" b="1" i="1" dirty="0">
                <a:solidFill>
                  <a:srgbClr val="C00000"/>
                </a:solidFill>
              </a:rPr>
              <a:t> </a:t>
            </a:r>
            <a:r>
              <a:rPr lang="ru-RU" sz="2000" b="1" i="1" dirty="0" smtClean="0">
                <a:solidFill>
                  <a:srgbClr val="C00000"/>
                </a:solidFill>
              </a:rPr>
              <a:t>                                Н.В.Гоголь</a:t>
            </a:r>
            <a:endParaRPr lang="ru-RU" sz="2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         Образ Тараса </a:t>
            </a:r>
            <a:r>
              <a:rPr lang="ru-RU" dirty="0" err="1" smtClean="0"/>
              <a:t>Бульбы</a:t>
            </a:r>
            <a:r>
              <a:rPr lang="ru-RU" dirty="0" smtClean="0"/>
              <a:t> в героической повести Н.В.Гоголя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72066" y="1850064"/>
            <a:ext cx="3767134" cy="450789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   </a:t>
            </a:r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</a:rPr>
              <a:t>"Это был один из тех характеров, которые могли возникнуть только в тяжелый XV век на </a:t>
            </a:r>
            <a:r>
              <a:rPr lang="ru-RU" b="1" i="1" dirty="0" err="1" smtClean="0">
                <a:solidFill>
                  <a:schemeClr val="accent3">
                    <a:lumMod val="75000"/>
                  </a:schemeClr>
                </a:solidFill>
              </a:rPr>
              <a:t>полукочующем</a:t>
            </a:r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</a:rPr>
              <a:t> углу Европы, ...когда бранным пламенем </a:t>
            </a:r>
            <a:r>
              <a:rPr lang="ru-RU" b="1" i="1" dirty="0" err="1" smtClean="0">
                <a:solidFill>
                  <a:schemeClr val="accent3">
                    <a:lumMod val="75000"/>
                  </a:schemeClr>
                </a:solidFill>
              </a:rPr>
              <a:t>объялся</a:t>
            </a:r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3">
                    <a:lumMod val="75000"/>
                  </a:schemeClr>
                </a:solidFill>
              </a:rPr>
              <a:t>древле-мирный</a:t>
            </a:r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</a:rPr>
              <a:t> славянский дух и завелось </a:t>
            </a:r>
            <a:r>
              <a:rPr lang="ru-RU" b="1" i="1" dirty="0" err="1" smtClean="0">
                <a:solidFill>
                  <a:schemeClr val="accent3">
                    <a:lumMod val="75000"/>
                  </a:schemeClr>
                </a:solidFill>
              </a:rPr>
              <a:t>козачество</a:t>
            </a:r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</a:rPr>
              <a:t> - широкая, разгульная замашка русской природы..."</a:t>
            </a:r>
            <a:endParaRPr lang="ru-RU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4" name="Объект 1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35696" y="398998"/>
            <a:ext cx="5236634" cy="5610680"/>
          </a:xfrm>
        </p:spPr>
      </p:pic>
      <p:pic>
        <p:nvPicPr>
          <p:cNvPr id="1026" name="Picture 2" descr="C:\Users\Надежда\Documents\Тарас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428728" y="1857364"/>
            <a:ext cx="3423292" cy="457200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Главная мысль сочинения.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3636458" cy="4838720"/>
          </a:xfrm>
        </p:spPr>
        <p:txBody>
          <a:bodyPr>
            <a:normAutofit fontScale="92500"/>
          </a:bodyPr>
          <a:lstStyle/>
          <a:p>
            <a:r>
              <a:rPr lang="ru-RU" b="1" i="1" dirty="0" smtClean="0"/>
              <a:t>Наша с вами задача, доказать в сочинении по повести, что автор сумел показать в образе Тараса </a:t>
            </a:r>
            <a:r>
              <a:rPr lang="ru-RU" b="1" i="1" dirty="0" err="1" smtClean="0"/>
              <a:t>Бульбы</a:t>
            </a:r>
            <a:r>
              <a:rPr lang="ru-RU" b="1" i="1" dirty="0" smtClean="0"/>
              <a:t> героический характер.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5122" name="Picture 2" descr="C:\Users\Надежда\Documents\бульб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1500174"/>
            <a:ext cx="3357586" cy="442915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    Анализ образа Тараса </a:t>
            </a:r>
            <a:r>
              <a:rPr lang="ru-RU" b="1" i="1" dirty="0" err="1" smtClean="0"/>
              <a:t>Бульбы</a:t>
            </a:r>
            <a:r>
              <a:rPr lang="ru-RU" b="1" i="1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071546"/>
            <a:ext cx="7498080" cy="5176854"/>
          </a:xfrm>
        </p:spPr>
        <p:txBody>
          <a:bodyPr>
            <a:normAutofit fontScale="85000" lnSpcReduction="20000"/>
          </a:bodyPr>
          <a:lstStyle/>
          <a:p>
            <a:r>
              <a:rPr lang="ru-RU" b="1" i="1" dirty="0" smtClean="0"/>
              <a:t>1. Встреча с сыновьями.</a:t>
            </a:r>
            <a:endParaRPr lang="ru-RU" dirty="0" smtClean="0"/>
          </a:p>
          <a:p>
            <a:r>
              <a:rPr lang="ru-RU" b="1" i="1" dirty="0" smtClean="0"/>
              <a:t>2. Отправление сыновей в Запорожскую Сечь.</a:t>
            </a:r>
            <a:endParaRPr lang="ru-RU" dirty="0" smtClean="0"/>
          </a:p>
          <a:p>
            <a:r>
              <a:rPr lang="ru-RU" b="1" i="1" dirty="0" smtClean="0"/>
              <a:t>3. Отношение к жене.</a:t>
            </a:r>
            <a:endParaRPr lang="ru-RU" dirty="0" smtClean="0"/>
          </a:p>
          <a:p>
            <a:r>
              <a:rPr lang="ru-RU" b="1" i="1" dirty="0" smtClean="0"/>
              <a:t>4. Отношение к сыновьям.</a:t>
            </a:r>
            <a:endParaRPr lang="ru-RU" dirty="0" smtClean="0"/>
          </a:p>
          <a:p>
            <a:r>
              <a:rPr lang="ru-RU" b="1" i="1" dirty="0" smtClean="0"/>
              <a:t>5. Тарас </a:t>
            </a:r>
            <a:r>
              <a:rPr lang="ru-RU" b="1" i="1" dirty="0" err="1" smtClean="0"/>
              <a:t>Бульба</a:t>
            </a:r>
            <a:r>
              <a:rPr lang="ru-RU" b="1" i="1" dirty="0" smtClean="0"/>
              <a:t> — кошевой атаман.</a:t>
            </a:r>
            <a:endParaRPr lang="ru-RU" dirty="0" smtClean="0"/>
          </a:p>
          <a:p>
            <a:r>
              <a:rPr lang="ru-RU" b="1" i="1" dirty="0" smtClean="0"/>
              <a:t>6. Речь </a:t>
            </a:r>
            <a:r>
              <a:rPr lang="ru-RU" b="1" i="1" dirty="0" err="1" smtClean="0"/>
              <a:t>Бульбы</a:t>
            </a:r>
            <a:r>
              <a:rPr lang="ru-RU" b="1" i="1" dirty="0" smtClean="0"/>
              <a:t> о товариществе.</a:t>
            </a:r>
            <a:endParaRPr lang="ru-RU" dirty="0" smtClean="0"/>
          </a:p>
          <a:p>
            <a:r>
              <a:rPr lang="ru-RU" b="1" i="1" dirty="0" smtClean="0"/>
              <a:t>7. Казнь </a:t>
            </a:r>
            <a:r>
              <a:rPr lang="ru-RU" b="1" i="1" dirty="0" err="1" smtClean="0"/>
              <a:t>Андрия</a:t>
            </a:r>
            <a:r>
              <a:rPr lang="ru-RU" b="1" i="1" dirty="0" smtClean="0"/>
              <a:t>.</a:t>
            </a:r>
            <a:endParaRPr lang="ru-RU" dirty="0" smtClean="0"/>
          </a:p>
          <a:p>
            <a:r>
              <a:rPr lang="ru-RU" b="1" i="1" dirty="0" smtClean="0"/>
              <a:t>8. Возвращение к жизни после тяжелых ранений.</a:t>
            </a:r>
            <a:endParaRPr lang="ru-RU" dirty="0" smtClean="0"/>
          </a:p>
          <a:p>
            <a:r>
              <a:rPr lang="ru-RU" b="1" i="1" dirty="0" smtClean="0"/>
              <a:t>9. Прощание с Остапом.</a:t>
            </a:r>
            <a:endParaRPr lang="ru-RU" dirty="0" smtClean="0"/>
          </a:p>
          <a:p>
            <a:r>
              <a:rPr lang="ru-RU" b="1" i="1" dirty="0" smtClean="0"/>
              <a:t>10. Смерть на костре.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Идея повести, воплощённая прежде всего в главном герое.</a:t>
            </a:r>
            <a:endParaRPr lang="ru-RU" dirty="0"/>
          </a:p>
        </p:txBody>
      </p:sp>
      <p:pic>
        <p:nvPicPr>
          <p:cNvPr id="6146" name="Picture 2" descr="C:\Users\Надежда\Documents\Illyustracii-k-povesti-NGogolya-Taras-Bulba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500174"/>
            <a:ext cx="3592449" cy="4800600"/>
          </a:xfrm>
          <a:prstGeom prst="rect">
            <a:avLst/>
          </a:prstGeom>
          <a:noFill/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0"/>
            <a:ext cx="18473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14942" y="1571612"/>
            <a:ext cx="371477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>
                <a:solidFill>
                  <a:schemeClr val="accent3">
                    <a:lumMod val="50000"/>
                  </a:schemeClr>
                </a:solidFill>
              </a:rPr>
              <a:t>Страна крепка, пока люди ее живут одной идеей,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sz="2000" b="1" i="1" dirty="0">
                <a:solidFill>
                  <a:schemeClr val="accent3">
                    <a:lumMod val="50000"/>
                  </a:schemeClr>
                </a:solidFill>
              </a:rPr>
              <a:t>«дышат одним духом», так же как Запорожская Сечь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sz="2000" b="1" i="1" dirty="0">
                <a:solidFill>
                  <a:schemeClr val="accent3">
                    <a:lumMod val="50000"/>
                  </a:schemeClr>
                </a:solidFill>
              </a:rPr>
              <a:t>была крепка духом товарищества. В то же время этот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sz="2000" b="1" i="1" dirty="0">
                <a:solidFill>
                  <a:schemeClr val="accent3">
                    <a:lumMod val="50000"/>
                  </a:schemeClr>
                </a:solidFill>
              </a:rPr>
              <a:t>дух товарищества не мыслим без православной веры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sz="2000" b="1" i="1" dirty="0">
                <a:solidFill>
                  <a:schemeClr val="accent3">
                    <a:lumMod val="50000"/>
                  </a:schemeClr>
                </a:solidFill>
              </a:rPr>
              <a:t>(соборность) и любви к своей Родине — России (Тарас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sz="2000" b="1" i="1" dirty="0">
                <a:solidFill>
                  <a:schemeClr val="accent3">
                    <a:lumMod val="50000"/>
                  </a:schemeClr>
                </a:solidFill>
              </a:rPr>
              <a:t>и казаки воспринимают Украину как наследницу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sz="2000" b="1" i="1" dirty="0">
                <a:solidFill>
                  <a:schemeClr val="accent3">
                    <a:lumMod val="50000"/>
                  </a:schemeClr>
                </a:solidFill>
              </a:rPr>
              <a:t>и продолжательницу дел Древней Руси).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3438" y="274638"/>
            <a:ext cx="4290250" cy="5368940"/>
          </a:xfrm>
        </p:spPr>
        <p:txBody>
          <a:bodyPr>
            <a:normAutofit/>
          </a:bodyPr>
          <a:lstStyle/>
          <a:p>
            <a:r>
              <a:rPr lang="ru-RU" dirty="0" smtClean="0"/>
              <a:t>Это </a:t>
            </a:r>
            <a:r>
              <a:rPr lang="ru-RU" sz="3600" dirty="0" smtClean="0"/>
              <a:t>могучий образ, по выражению Гоголя, </a:t>
            </a:r>
            <a:r>
              <a:rPr lang="ru-RU" sz="3600" i="1" dirty="0" smtClean="0"/>
              <a:t>"необыкновенное явление русской силы".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pic>
        <p:nvPicPr>
          <p:cNvPr id="27650" name="Picture 2" descr="C:\Users\Надежда\Documents\на костре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1538" y="785794"/>
            <a:ext cx="3490915" cy="505301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Материал к сочинению.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285860"/>
            <a:ext cx="7498080" cy="4962540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Работая над повестью…,</a:t>
            </a:r>
            <a:r>
              <a:rPr lang="ru-RU" dirty="0" smtClean="0"/>
              <a:t> Гоголь мечтал…</a:t>
            </a:r>
          </a:p>
          <a:p>
            <a:r>
              <a:rPr lang="ru-RU" dirty="0" smtClean="0"/>
              <a:t>Таким героем стал …</a:t>
            </a:r>
          </a:p>
          <a:p>
            <a:r>
              <a:rPr lang="ru-RU" b="1" dirty="0" smtClean="0"/>
              <a:t>Сражаясь в бою под Дубно</a:t>
            </a:r>
            <a:r>
              <a:rPr lang="ru-RU" dirty="0" smtClean="0"/>
              <a:t>, Тарас проявил себя…</a:t>
            </a:r>
          </a:p>
          <a:p>
            <a:r>
              <a:rPr lang="ru-RU" dirty="0" smtClean="0"/>
              <a:t>Тарас любил своих сыновей и гордился ими, но, </a:t>
            </a:r>
            <a:r>
              <a:rPr lang="ru-RU" b="1" dirty="0" smtClean="0"/>
              <a:t>узнав о  предательстве </a:t>
            </a:r>
            <a:r>
              <a:rPr lang="ru-RU" b="1" dirty="0" err="1" smtClean="0"/>
              <a:t>Андрия</a:t>
            </a:r>
            <a:r>
              <a:rPr lang="ru-RU" b="1" dirty="0" smtClean="0"/>
              <a:t>, </a:t>
            </a:r>
            <a:r>
              <a:rPr lang="ru-RU" dirty="0" smtClean="0"/>
              <a:t>он …</a:t>
            </a:r>
          </a:p>
          <a:p>
            <a:r>
              <a:rPr lang="ru-RU" b="1" dirty="0" smtClean="0"/>
              <a:t>Желая узнать о судьбе Остапа,</a:t>
            </a:r>
            <a:r>
              <a:rPr lang="ru-RU" dirty="0" smtClean="0"/>
              <a:t> Тарас …</a:t>
            </a:r>
          </a:p>
          <a:p>
            <a:r>
              <a:rPr lang="ru-RU" b="1" dirty="0" smtClean="0"/>
              <a:t>Рискуя жизнью,</a:t>
            </a:r>
            <a:r>
              <a:rPr lang="ru-RU" dirty="0" smtClean="0"/>
              <a:t> он…</a:t>
            </a:r>
          </a:p>
          <a:p>
            <a:r>
              <a:rPr lang="ru-RU" dirty="0" smtClean="0"/>
              <a:t>Особенно ярко героическая натура </a:t>
            </a:r>
            <a:r>
              <a:rPr lang="ru-RU" dirty="0" err="1" smtClean="0"/>
              <a:t>Бульбы</a:t>
            </a:r>
            <a:r>
              <a:rPr lang="ru-RU" dirty="0" smtClean="0"/>
              <a:t> проявляется в сцене гибели:…</a:t>
            </a:r>
          </a:p>
          <a:p>
            <a:r>
              <a:rPr lang="ru-RU" dirty="0" smtClean="0"/>
              <a:t>Гоголь сумел показать в повести…</a:t>
            </a:r>
          </a:p>
          <a:p>
            <a:r>
              <a:rPr lang="ru-RU" dirty="0" smtClean="0"/>
              <a:t>Мне понравилось это произведение…</a:t>
            </a:r>
          </a:p>
          <a:p>
            <a:r>
              <a:rPr lang="ru-RU" dirty="0" smtClean="0"/>
              <a:t>Повесть «Тарас </a:t>
            </a:r>
            <a:r>
              <a:rPr lang="ru-RU" dirty="0" err="1" smtClean="0"/>
              <a:t>Бульба</a:t>
            </a:r>
            <a:r>
              <a:rPr lang="ru-RU" dirty="0" smtClean="0"/>
              <a:t>» учит нас…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5" name="Picture 3" descr="C:\Users\Надежда\Documents\Слёзы по Остапу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572132" y="1071546"/>
            <a:ext cx="3219450" cy="432435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428729" y="357167"/>
            <a:ext cx="4000528" cy="7725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Домашнее задание.</a:t>
            </a:r>
          </a:p>
          <a:p>
            <a:r>
              <a:rPr lang="ru-RU" sz="2800" b="1" i="1" dirty="0"/>
              <a:t> Н</a:t>
            </a:r>
            <a:r>
              <a:rPr lang="ru-RU" sz="2800" b="1" i="1" dirty="0" smtClean="0"/>
              <a:t>аписать сочинение на одну </a:t>
            </a:r>
          </a:p>
          <a:p>
            <a:r>
              <a:rPr lang="ru-RU" sz="2800" b="1" i="1" dirty="0" smtClean="0"/>
              <a:t>из предложенных тем:</a:t>
            </a:r>
          </a:p>
          <a:p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</a:rPr>
              <a:t>1) «Остап и </a:t>
            </a:r>
            <a:r>
              <a:rPr lang="ru-RU" sz="2800" b="1" i="1" dirty="0" err="1" smtClean="0">
                <a:solidFill>
                  <a:schemeClr val="accent3">
                    <a:lumMod val="50000"/>
                  </a:schemeClr>
                </a:solidFill>
              </a:rPr>
              <a:t>Андрий</a:t>
            </a:r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</a:rPr>
              <a:t> – братья и враги».</a:t>
            </a:r>
          </a:p>
          <a:p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</a:rPr>
              <a:t>2)«Тарас </a:t>
            </a:r>
            <a:r>
              <a:rPr lang="ru-RU" sz="2800" b="1" i="1" dirty="0" err="1" smtClean="0">
                <a:solidFill>
                  <a:schemeClr val="accent3">
                    <a:lumMod val="50000"/>
                  </a:schemeClr>
                </a:solidFill>
              </a:rPr>
              <a:t>Бульба</a:t>
            </a:r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</a:rPr>
              <a:t> – характер,</a:t>
            </a:r>
          </a:p>
          <a:p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</a:rPr>
              <a:t> рожденный временем».</a:t>
            </a:r>
          </a:p>
          <a:p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</a:rPr>
              <a:t>3)«Три смерти».</a:t>
            </a:r>
          </a:p>
          <a:p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</a:rPr>
              <a:t>4) «Запорожская сечь. Воплощение</a:t>
            </a:r>
          </a:p>
          <a:p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</a:rPr>
              <a:t> авторских идеалов».</a:t>
            </a:r>
          </a:p>
          <a:p>
            <a:endParaRPr lang="ru-RU" sz="2800" b="1" i="1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ru-RU" sz="2800" b="1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ru-RU" sz="2400" b="1" i="1" dirty="0" smtClean="0"/>
          </a:p>
          <a:p>
            <a:endParaRPr lang="ru-RU" sz="2400" b="1" i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357166"/>
            <a:ext cx="7494110" cy="3143272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«... Да разве найдутся на свете такие огни и муки и сила такая, которая бы пересилила  русскую силу!»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 – так заканчивает свою повесть Н. В. Гоголь, рассказав нам печальную историю о жизни запорожцев, их борьбе за свободу родной земли, за христианскую веру.</a:t>
            </a:r>
          </a:p>
          <a:p>
            <a:endParaRPr lang="ru-RU" dirty="0"/>
          </a:p>
        </p:txBody>
      </p:sp>
      <p:pic>
        <p:nvPicPr>
          <p:cNvPr id="4" name="Рисунок 3" descr="Запорожцы пишут письмо турецкому султану. Худ.  И.Е. Репин">
            <a:hlinkClick r:id="rId2" tgtFrame="&quot;_blank&quot;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3357562"/>
            <a:ext cx="5643602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7072330" y="3571876"/>
            <a:ext cx="192882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И.Е.Репин «Запорожцы пишут письмо </a:t>
            </a:r>
          </a:p>
          <a:p>
            <a:r>
              <a:rPr lang="ru-RU" dirty="0" smtClean="0"/>
              <a:t>турецкому султану»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вопросы повести.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Обращение к прошлому, к трагическим момента истории – это не уход от действительности, а ответ на многочисленные вопросы:</a:t>
            </a:r>
          </a:p>
          <a:p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Каково место человека в обществе? Что происходит в политической жизни страны? Каким должен быть человек?</a:t>
            </a:r>
          </a:p>
          <a:p>
            <a:endParaRPr lang="ru-RU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Проблема предательства.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Еще одним сложнейшим вопросом гоголевской повести является вопрос об отношении к предательству. Этот вопрос волновал самого Гоголя, и об этом нам говорит вторая редакция повести. Например, в сцене гибели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Андрия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основное внимание уделяется его мыслям, переживаниям. Причем, не только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Андрия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, но и отца. В то время как в первой редакции Н. В. Гоголь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Андрия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сделал подлым трусом, он прятался в бою за спины противника, молил о пощаде. В первой редакции такая боязнь объясняется еще и тем, что он чувствовал, что душа его не совсем чиста.</a:t>
            </a:r>
          </a:p>
          <a:p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Авторская позиция.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Авторская позиция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проявляется в сопоставлении сцен смерти Остапа и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Андрия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.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Андрия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осознает свою вину, поэтому беспрекословно слезает с коня по приказу отца. Он боится смерти, но не может ослушаться отца, потому что чувствует, что только отец вправе наказать его за измену. Даже перед лицом смерти он не просит о пощаде, он не раскаивается, он твердо сделал свой выбор и умирает с именем прекрасной полячки на устах.  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Надежда\Documents\перед казнью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2976" y="500042"/>
            <a:ext cx="3616271" cy="48006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000628" y="357166"/>
            <a:ext cx="3857652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accent3">
                    <a:lumMod val="50000"/>
                  </a:schemeClr>
                </a:solidFill>
              </a:rPr>
              <a:t>В поведение Остапа перед смертью есть сознание свой правоты, есть твердость духа.</a:t>
            </a:r>
          </a:p>
          <a:p>
            <a:r>
              <a:rPr lang="ru-RU" sz="2000" dirty="0"/>
              <a:t>«И упал он силою и воскликнул в душевной немощи:</a:t>
            </a:r>
          </a:p>
          <a:p>
            <a:r>
              <a:rPr lang="ru-RU" sz="2000" dirty="0"/>
              <a:t>- </a:t>
            </a:r>
            <a:r>
              <a:rPr lang="ru-RU" sz="2000" dirty="0" err="1"/>
              <a:t>Батько</a:t>
            </a:r>
            <a:r>
              <a:rPr lang="ru-RU" sz="2000" dirty="0"/>
              <a:t>! где ты! Слышишь ли ты?</a:t>
            </a:r>
          </a:p>
          <a:p>
            <a:r>
              <a:rPr lang="ru-RU" sz="2000" dirty="0"/>
              <a:t>- Слышу! - раздалось среди всеобщей тишины, и весь миллион народа в одно время вздрогнул».</a:t>
            </a:r>
          </a:p>
          <a:p>
            <a:r>
              <a:rPr lang="ru-RU" sz="2000" b="1" dirty="0">
                <a:solidFill>
                  <a:schemeClr val="accent3">
                    <a:lumMod val="50000"/>
                  </a:schemeClr>
                </a:solidFill>
              </a:rPr>
              <a:t>Остап просит поддержки, просит услышать голос отца, и отец, отвечая ему, вселяет в сына твердость духа. Остап умирает смертью героя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,</a:t>
            </a:r>
          </a:p>
          <a:p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</a:rPr>
              <a:t>в этом и есть главное отличие гибели двух братьев. Одного казнят, как героя, другого – как преступника.</a:t>
            </a:r>
          </a:p>
          <a:p>
            <a:endParaRPr lang="ru-RU" sz="20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500042"/>
            <a:ext cx="7498080" cy="64294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                Темы сочинений: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785794"/>
            <a:ext cx="7498080" cy="3286148"/>
          </a:xfrm>
        </p:spPr>
        <p:txBody>
          <a:bodyPr/>
          <a:lstStyle/>
          <a:p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«Остап и </a:t>
            </a:r>
            <a:r>
              <a:rPr lang="ru-RU" b="1" i="1" dirty="0" err="1" smtClean="0">
                <a:solidFill>
                  <a:schemeClr val="accent3">
                    <a:lumMod val="50000"/>
                  </a:schemeClr>
                </a:solidFill>
              </a:rPr>
              <a:t>Андрий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 – братья и враги».</a:t>
            </a:r>
          </a:p>
          <a:p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«Тарас </a:t>
            </a:r>
            <a:r>
              <a:rPr lang="ru-RU" b="1" i="1" dirty="0" err="1" smtClean="0">
                <a:solidFill>
                  <a:schemeClr val="accent3">
                    <a:lumMod val="50000"/>
                  </a:schemeClr>
                </a:solidFill>
              </a:rPr>
              <a:t>Бульба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 – характер, рожденный временем».</a:t>
            </a:r>
          </a:p>
          <a:p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«Три смерти».</a:t>
            </a:r>
          </a:p>
          <a:p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«Запорожская сечь. Воплощение авторских идеалов»</a:t>
            </a:r>
          </a:p>
          <a:p>
            <a:endParaRPr lang="ru-RU" dirty="0"/>
          </a:p>
        </p:txBody>
      </p:sp>
      <p:pic>
        <p:nvPicPr>
          <p:cNvPr id="3074" name="Picture 2" descr="C:\Users\Надежда\Documents\бульба и сыновь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4000504"/>
            <a:ext cx="3812397" cy="264320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296974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Какую бы тему вы ни выбрали, работа должна идти </a:t>
            </a:r>
            <a:r>
              <a:rPr lang="ru-RU" sz="3600" b="1" dirty="0" smtClean="0"/>
              <a:t>по следующему плану: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214422"/>
            <a:ext cx="4350838" cy="5033978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Расшифровка темы: </a:t>
            </a:r>
            <a:r>
              <a:rPr lang="ru-RU" dirty="0" smtClean="0"/>
              <a:t>перефразируйте тему в вопросительное предложение (Например, в чем сходство и в чем различие братьев?).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Сформулируйте ответ на вопрос. </a:t>
            </a:r>
            <a:r>
              <a:rPr lang="ru-RU" dirty="0" smtClean="0"/>
              <a:t>Сходство: одна семья, воспитание, окружение. Различие: внешность, характер, отношение к людям, отношение к войне. Составьте план сочинения:</a:t>
            </a:r>
          </a:p>
          <a:p>
            <a:endParaRPr lang="ru-RU" dirty="0"/>
          </a:p>
        </p:txBody>
      </p:sp>
      <p:pic>
        <p:nvPicPr>
          <p:cNvPr id="4098" name="Picture 2" descr="C:\Users\Надежда\Documents\Остап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1357298"/>
            <a:ext cx="2276475" cy="1428750"/>
          </a:xfrm>
          <a:prstGeom prst="rect">
            <a:avLst/>
          </a:prstGeom>
          <a:noFill/>
        </p:spPr>
      </p:pic>
      <p:pic>
        <p:nvPicPr>
          <p:cNvPr id="4099" name="Picture 3" descr="C:\Users\Надежда\Documents\андрий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36" y="4000504"/>
            <a:ext cx="2286000" cy="142875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работать над сочинением.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Вступление.</a:t>
            </a:r>
            <a:r>
              <a:rPr lang="ru-RU" dirty="0" smtClean="0"/>
              <a:t> Остап и </a:t>
            </a:r>
            <a:r>
              <a:rPr lang="ru-RU" dirty="0" err="1" smtClean="0"/>
              <a:t>Андрий</a:t>
            </a:r>
            <a:r>
              <a:rPr lang="ru-RU" dirty="0" smtClean="0"/>
              <a:t> – главные герои повести. Проблемный вопрос: почему же братья стали врагами?</a:t>
            </a:r>
          </a:p>
          <a:p>
            <a:pPr lvl="0"/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Основная часть. </a:t>
            </a:r>
            <a:r>
              <a:rPr lang="ru-RU" dirty="0" smtClean="0"/>
              <a:t>Раскрытие пункта.</a:t>
            </a:r>
          </a:p>
          <a:p>
            <a:pPr lvl="0"/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Вывод.</a:t>
            </a:r>
            <a:r>
              <a:rPr lang="ru-RU" dirty="0" smtClean="0"/>
              <a:t> Мое отношение к героям и их поступкам.</a:t>
            </a:r>
          </a:p>
          <a:p>
            <a:pPr lvl="0"/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Подберите материал. Наполните каждый пункт планам конкретными эпизодами и цитатами.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86</TotalTime>
  <Words>910</Words>
  <Application>Microsoft Office PowerPoint</Application>
  <PresentationFormat>Экран (4:3)</PresentationFormat>
  <Paragraphs>84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Солнцестояние</vt:lpstr>
      <vt:lpstr>          Подготовка к сочинению по   повести «Тарас Бульба» </vt:lpstr>
      <vt:lpstr>Слайд 2</vt:lpstr>
      <vt:lpstr>Основные вопросы повести.</vt:lpstr>
      <vt:lpstr>    Проблема предательства.</vt:lpstr>
      <vt:lpstr>        Авторская позиция.</vt:lpstr>
      <vt:lpstr>Слайд 6</vt:lpstr>
      <vt:lpstr>                Темы сочинений: </vt:lpstr>
      <vt:lpstr>Какую бы тему вы ни выбрали, работа должна идти по следующему плану: </vt:lpstr>
      <vt:lpstr>Как работать над сочинением.</vt:lpstr>
      <vt:lpstr>           Образ Тараса Бульбы в героической повести Н.В.Гоголя</vt:lpstr>
      <vt:lpstr>  Главная мысль сочинения.</vt:lpstr>
      <vt:lpstr>    Анализ образа Тараса Бульбы. </vt:lpstr>
      <vt:lpstr>Идея повести, воплощённая прежде всего в главном герое.</vt:lpstr>
      <vt:lpstr>Это могучий образ, по выражению Гоголя, "необыкновенное явление русской силы". </vt:lpstr>
      <vt:lpstr>        Материал к сочинению.</vt:lpstr>
      <vt:lpstr>Слайд 16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 Тараса Бульбы в героической повести Н.В.Гоголя</dc:title>
  <dc:creator>Кормашова</dc:creator>
  <cp:lastModifiedBy>Кормашова</cp:lastModifiedBy>
  <cp:revision>10</cp:revision>
  <dcterms:created xsi:type="dcterms:W3CDTF">2014-12-24T18:32:46Z</dcterms:created>
  <dcterms:modified xsi:type="dcterms:W3CDTF">2015-03-23T12:52:50Z</dcterms:modified>
</cp:coreProperties>
</file>