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00" autoAdjust="0"/>
  </p:normalViewPr>
  <p:slideViewPr>
    <p:cSldViewPr>
      <p:cViewPr>
        <p:scale>
          <a:sx n="37" d="100"/>
          <a:sy n="37" d="100"/>
        </p:scale>
        <p:origin x="-17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118EA-0E81-4F38-8DFF-86790401132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BAF38-66CD-4EFA-9E88-5BCDD9DE6E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/index.php?title=%D0%A6%D0%B2%D0%B5%D1%82%D0%BE%D0%B2%D1%8B%D0%B5_%D0%B8%D0%BB%D0%BB%D1%8E%D0%B7%D0%B8%D0%B8&amp;action=edit&amp;redlink=1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en.wikipedia.org/wiki/Same_color_illusion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E%D0%BD_(%D1%86%D0%B2%D0%B5%D1%82)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D%D0%B0%D1%81%D1%8B%D1%89%D0%B5%D0%BD%D0%BD%D0%BE%D1%81%D1%82%D1%8C_(%D1%86%D0%B2%D0%B5%D1%82)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2%D0%B5%D1%82%D0%BB%D0%BE%D1%82%D0%B0_(%D1%86%D0%B2%D0%B5%D1%82)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ru.wikipedia.org/wiki/%D0%92%D0%B8%D0%BA%D0%B8%D0%BF%D0%B5%D0%B4%D0%B8%D1%8F:%D0%A1%D1%81%D1%8B%D0%BB%D0%BA%D0%B8_%D0%BD%D0%B0_%D0%B8%D1%81%D1%82%D0%BE%D1%87%D0%BD%D0%B8%D0%BA%D0%B8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 выходом океанских обитателей на сушу развитие ощущения электромагнитных волн, соответствующих желтому свету, идет в направлении расщепления восприятия холодных и теплых оттенков цвета, стимулированного максимальной яркостью на воздухе желто-зеленого цвета длиной волны 555 нм. Отныне для предков человека цветоощущение развивается по двум параллельным линиям: «холодным» (зеленый, </a:t>
            </a:r>
            <a:r>
              <a:rPr lang="ru-RU" dirty="0" err="1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голубой</a:t>
            </a:r>
            <a:r>
              <a:rPr lang="ru-RU" dirty="0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синий, фиолетовый) и «теплым» (ярко-желтый, оранжевый, красный, малиновый) тонам. Невидимыми — пока — остаются ультрафиолетовый и инфракрасный цвета, т.е. излучения, им соответствующие. </a:t>
            </a:r>
            <a:r>
              <a:rPr lang="ru-RU" dirty="0" err="1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Субтрактивное</a:t>
            </a:r>
            <a:r>
              <a:rPr lang="ru-RU" dirty="0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вычитательное</a:t>
            </a:r>
            <a:r>
              <a:rPr lang="ru-RU" dirty="0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 сочетание цветов основано на эффекте отражения—поглощения цветовых лучей поверхностью предмета, воспринимаемый цвет которого в результате зависит от физико-химических свойств его вещества (например, материал предмета или покрывающая его краска поглощают все цвета падающего на него света, кроме синего, который отражается и принимается за цвет предмета), условий освещенности (синий диван, освещенный вечерним солнцем, кажется темно-серым — причины мы рассмотрим ниже) и от психофизиологической оценки работы зрительного аппарата.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 выходом океанских обитателей на сушу развитие ощущения электромагнитных волн, соответствующих желтому свету, идет в направлении расщепления восприятия холодных и теплых оттенков цвета, стимулированного максимальной яркостью на воздухе желто-зеленого цвета длиной волны 555 нм. Отныне для предков человека цветоощущение развивается по двум параллельным линиям: «холодным» (зеленый, </a:t>
            </a:r>
            <a:r>
              <a:rPr lang="ru-RU" dirty="0" err="1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голубой</a:t>
            </a:r>
            <a:r>
              <a:rPr lang="ru-RU" dirty="0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синий, фиолетовый) и «теплым» (ярко-желтый, оранжевый, красный, малиновый) тонам. Невидимыми — пока — остаются ультрафиолетовый и инфракрасный цвета, т.е. излучения, им соответствующие. </a:t>
            </a:r>
            <a:r>
              <a:rPr lang="ru-RU" dirty="0" err="1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Субтрактивное</a:t>
            </a:r>
            <a:r>
              <a:rPr lang="ru-RU" dirty="0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вычитательное</a:t>
            </a:r>
            <a:r>
              <a:rPr lang="ru-RU" dirty="0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 сочетание цветов основано на эффекте отражения—поглощения цветовых лучей поверхностью предмета, воспринимаемый цвет которого в результате зависит от физико-химических свойств его вещества (например, материал предмета или покрывающая его краска поглощают все цвета падающего на него света, кроме синего, который отражается и принимается за цвет предмета), условий освещенности (синий диван, освещенный вечерним солнцем, кажется темно-серым — причины мы рассмотрим ниже) и от психофизиологической оценки работы зрительного аппарата.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err="1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Субтрактивное</a:t>
            </a:r>
            <a:r>
              <a:rPr lang="ru-RU" dirty="0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вычитательное</a:t>
            </a:r>
            <a:r>
              <a:rPr lang="ru-RU" dirty="0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 сочетание цветов основано на эффекте отражения—поглощения цветовых лучей поверхностью предмета, воспринимаемый цвет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которого в результате зависит от физико-химических свойств его вещества (например, материал предмета или покрывающая его краска поглощают все цвета падающего на него света, кроме синего, который отражается и принимается за цвет предмета), условий освещенности (синий диван, освещенный вечерним солнцем, кажется темно-серым — причины мы рассмотрим ниже) и от </a:t>
            </a:r>
            <a:r>
              <a:rPr lang="ru-RU" dirty="0" err="1" smtClean="0">
                <a:solidFill>
                  <a:srgbClr val="4F62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психофизиологической</a:t>
            </a:r>
            <a:r>
              <a:rPr lang="ru-RU" sz="1000" b="1" dirty="0" err="1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3" tooltip="Цветовые иллюзии (страница отсутствует)"/>
              </a:rPr>
              <a:t>Цветовые</a:t>
            </a:r>
            <a:r>
              <a:rPr lang="ru-RU" sz="10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3" tooltip="Цветовые иллюзии (страница отсутствует)"/>
              </a:rPr>
              <a:t> иллюзии</a:t>
            </a:r>
            <a:r>
              <a:rPr lang="ru-RU" sz="10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lang="ru-RU" sz="1000" b="1" i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4" tooltip="en:Same color illusion"/>
              </a:rPr>
              <a:t>англ.</a:t>
            </a:r>
            <a:r>
              <a:rPr lang="ru-RU" sz="10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):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AF38-66CD-4EFA-9E88-5BCDD9DE6E2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оценки работы зрительного аппарата.</a:t>
            </a:r>
          </a:p>
          <a:p>
            <a:r>
              <a:rPr lang="ru-RU" dirty="0" smtClean="0"/>
              <a:t>Если цветные лучи солнечного спектра, полученного разложением белого света призмой, вновь собрать проекцией в единое пятно, то их сумма даст белый цвет.</a:t>
            </a:r>
          </a:p>
          <a:p>
            <a:r>
              <a:rPr lang="ru-RU" dirty="0" smtClean="0"/>
              <a:t>Луч белого света, пересекающий фильтры из основных цветов, в конечном счете не дойдет до экрана (рис. III.2.3 б), потому что каждый фильтр пропускает только собственный цвет,</a:t>
            </a:r>
          </a:p>
          <a:p>
            <a:r>
              <a:rPr lang="ru-RU" dirty="0" err="1" smtClean="0"/>
              <a:t>оглощая</a:t>
            </a:r>
            <a:r>
              <a:rPr lang="ru-RU" dirty="0" smtClean="0"/>
              <a:t> остальные. Большинство колористических операций реализуется по схеме </a:t>
            </a:r>
            <a:r>
              <a:rPr lang="ru-RU" dirty="0" err="1" smtClean="0"/>
              <a:t>субтрактивности</a:t>
            </a:r>
            <a:r>
              <a:rPr lang="ru-RU" dirty="0" smtClean="0"/>
              <a:t>: апельсин поглощает все цвета, кроме оранжевого;</a:t>
            </a:r>
          </a:p>
          <a:p>
            <a:r>
              <a:rPr lang="ru-RU" dirty="0" smtClean="0"/>
              <a:t>смешивая желтый и синий цвета, получаем зеленый.</a:t>
            </a:r>
          </a:p>
          <a:p>
            <a:r>
              <a:rPr lang="ru-RU" dirty="0" smtClean="0"/>
              <a:t>Три основные цвета в </a:t>
            </a:r>
            <a:r>
              <a:rPr lang="ru-RU" dirty="0" err="1" smtClean="0"/>
              <a:t>субтрактивном</a:t>
            </a:r>
            <a:r>
              <a:rPr lang="ru-RU" dirty="0" smtClean="0"/>
              <a:t> смешении — малиновый, </a:t>
            </a:r>
            <a:r>
              <a:rPr lang="ru-RU" dirty="0" err="1" smtClean="0"/>
              <a:t>голубой</a:t>
            </a:r>
            <a:r>
              <a:rPr lang="ru-RU" dirty="0" smtClean="0"/>
              <a:t>, желтый. При растровой технологии печати они «закрывают» практически все колористические потребности полиграфии.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AF38-66CD-4EFA-9E88-5BCDD9DE6E2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 основным физическим параметрам цвета относятся тон, насыщенность и светлота [27].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-Цветовой тон — чистый спектральный цвет с фиксированной длиной волны, который является базовым для образования семейства родственных цветов. Так, красный цветовой тон присутствует в красно-оранжевом, ярко-красном, малиновом,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розовом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красно-коричневом цветах.</a:t>
            </a:r>
            <a:r>
              <a:rPr lang="ru-RU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Цветовой тон — характеристика цвета, отвечающая за его положение в спектре: любой хроматический цвет может быть отнесён к какому-либо определённому спектральному цвету. Оттенки, имеющие одно и то же положение в спектре (но различающиеся, например, насыщенностью и яркостью), принадлежат к одному и тому же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Тон (цвет)"/>
              </a:rPr>
              <a:t>тону</a:t>
            </a:r>
            <a:r>
              <a:rPr lang="ru-RU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При изменении тона, к примеру, синего цвета в зеленую сторону спектра он сменяется </a:t>
            </a:r>
            <a:r>
              <a:rPr lang="ru-RU" sz="1200" b="1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голубым</a:t>
            </a:r>
            <a:r>
              <a:rPr lang="ru-RU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 обратную — фиолетовым.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AF38-66CD-4EFA-9E88-5BCDD9DE6E2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• Насыщенность — степень интенсивности, условно определяется мерой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разбеливания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чистого спектрального тона или его «приглушения» ахроматическим (черным, серым) цветом; с вводом добавлений цвет «смягчается».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Насыщенность — степень отличия хроматического цвета от равного ему по светлоте ахроматического, «глубина» цвета. Два оттенка одного тона могут различаться степенью блёклости. При уменьшении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Насыщенность (цвет)"/>
              </a:rPr>
              <a:t>насыщенности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каждый хроматический цвет приближается к серому.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AF38-66CD-4EFA-9E88-5BCDD9DE6E2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Основная статья: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Светлота (цвет)"/>
              </a:rPr>
              <a:t>Светлота (цвет)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Степень близости цвета к белому</a:t>
            </a:r>
            <a:r>
              <a:rPr lang="ru-R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Википедия:Ссылки на источники"/>
              </a:rPr>
              <a:t>[</a:t>
            </a:r>
            <a:r>
              <a:rPr lang="ru-RU" sz="1200" b="1" i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Википедия:Ссылки на источники"/>
              </a:rPr>
              <a:t>источник не указан 2078 дней</a:t>
            </a:r>
            <a:r>
              <a:rPr lang="ru-R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Википедия:Ссылки на источники"/>
              </a:rPr>
              <a:t>]</a:t>
            </a:r>
            <a:r>
              <a:rPr lang="ru-RU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называют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Светлота (цвет)"/>
              </a:rPr>
              <a:t>светлотой</a:t>
            </a:r>
            <a:r>
              <a:rPr lang="ru-RU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Любой цвет при максимальном увеличении светлоты становится белым</a:t>
            </a:r>
            <a:r>
              <a:rPr lang="ru-R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Википедия:Ссылки на источники"/>
              </a:rPr>
              <a:t>[</a:t>
            </a:r>
            <a:r>
              <a:rPr lang="ru-RU" sz="1200" b="1" i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Википедия:Ссылки на источники"/>
              </a:rPr>
              <a:t>источник не указан 2078 дней</a:t>
            </a:r>
            <a:r>
              <a:rPr lang="ru-RU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Википедия:Ссылки на источники"/>
              </a:rPr>
              <a:t>]</a:t>
            </a:r>
            <a:r>
              <a:rPr lang="ru-RU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Другое понятие светлоты относится не к конкретному цвету, а к оттенку спектра, тону. Цвета, имеющие различные тона при прочих равных характеристиках, воспринимаются нами с разной светлотой. Жёлтый тон сам по себе — самый светлый, а синий или сине-фиолетовый — самый тёмный.</a:t>
            </a:r>
            <a:endParaRPr lang="ru-RU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BAF38-66CD-4EFA-9E88-5BCDD9DE6E2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commons.wikimedia.org/wiki/File:Grey_square_optical_illusion.PNG?uselang=ru" TargetMode="External"/><Relationship Id="rId7" Type="http://schemas.openxmlformats.org/officeDocument/2006/relationships/hyperlink" Target="https://commons.wikimedia.org/wiki/File:Grey_square_optical_illusion_line.png?uselang=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commons.wikimedia.org/wiki/File:Same_color_illusion_proof2.png?uselang=ru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LUDMILA\Videos\01 01 А рис01 ф\Новая папка (2)\Р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8308976" cy="43513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229600" cy="1143000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</a:rPr>
              <a:t>НАСЫЩЕННОСТЬ </a:t>
            </a:r>
            <a:br>
              <a:rPr lang="ru-RU" sz="8000" dirty="0" smtClean="0">
                <a:solidFill>
                  <a:srgbClr val="FF0000"/>
                </a:solidFill>
              </a:rPr>
            </a:br>
            <a:r>
              <a:rPr lang="ru-RU" sz="8000" dirty="0" smtClean="0">
                <a:solidFill>
                  <a:srgbClr val="FF0000"/>
                </a:solidFill>
              </a:rPr>
              <a:t>ЦВЕТА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LUDMILA\Videos\01 01 А рис01 ф\Новая папка (2)\РисунокПП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7675562" cy="5645291"/>
          </a:xfrm>
          <a:prstGeom prst="rect">
            <a:avLst/>
          </a:prstGeom>
          <a:noFill/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Рисунок 1" descr="https://upload.wikimedia.org/wikipedia/commons/thumb/6/60/Grey_square_optical_illusion.PNG/120px-Grey_square_optical_illusion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57200"/>
            <a:ext cx="2038350" cy="1581150"/>
          </a:xfrm>
          <a:prstGeom prst="rect">
            <a:avLst/>
          </a:prstGeom>
          <a:noFill/>
        </p:spPr>
      </p:pic>
      <p:pic>
        <p:nvPicPr>
          <p:cNvPr id="1028" name="Рисунок 2" descr="https://upload.wikimedia.org/wikipedia/commons/thumb/e/ed/Same_color_illusion_proof2.png/120px-Same_color_illusion_proof2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19875" y="476672"/>
            <a:ext cx="2524125" cy="1952625"/>
          </a:xfrm>
          <a:prstGeom prst="rect">
            <a:avLst/>
          </a:prstGeom>
          <a:noFill/>
        </p:spPr>
      </p:pic>
      <p:pic>
        <p:nvPicPr>
          <p:cNvPr id="1027" name="Рисунок 3" descr="https://upload.wikimedia.org/wikipedia/commons/thumb/a/a8/Grey_square_optical_illusion_line.png/120px-Grey_square_optical_illusion_line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1880" y="476672"/>
            <a:ext cx="2228850" cy="1724025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2038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Параллелограммы А и В — одинакового цвета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483768" y="1988840"/>
            <a:ext cx="4031432" cy="728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Другой параллелограмм того же самого цвета соединяет те же два параллелограмма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732240" y="2276872"/>
            <a:ext cx="2880320" cy="728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Параллелограммы А и В, линия, проходящая через них — всё одного цвета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LUDMILA\Videos\01 01 А рис01 ф\Новая папка (2)\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556792"/>
            <a:ext cx="8392260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476672"/>
          <a:ext cx="8640960" cy="2592288"/>
        </p:xfrm>
        <a:graphic>
          <a:graphicData uri="http://schemas.openxmlformats.org/drawingml/2006/table">
            <a:tbl>
              <a:tblPr/>
              <a:tblGrid>
                <a:gridCol w="1440160"/>
                <a:gridCol w="1440160"/>
                <a:gridCol w="1440160"/>
                <a:gridCol w="1440160"/>
                <a:gridCol w="1440160"/>
                <a:gridCol w="1440160"/>
              </a:tblGrid>
              <a:tr h="25922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sng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54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sng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F00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sng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0" y="980728"/>
          <a:ext cx="8856984" cy="2520280"/>
        </p:xfrm>
        <a:graphic>
          <a:graphicData uri="http://schemas.openxmlformats.org/drawingml/2006/table">
            <a:tbl>
              <a:tblPr/>
              <a:tblGrid>
                <a:gridCol w="1476164"/>
                <a:gridCol w="1476164"/>
                <a:gridCol w="1476164"/>
                <a:gridCol w="1476164"/>
                <a:gridCol w="1476164"/>
                <a:gridCol w="1476164"/>
              </a:tblGrid>
              <a:tr h="2520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919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E2E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747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767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620688"/>
          <a:ext cx="8784978" cy="3096344"/>
        </p:xfrm>
        <a:graphic>
          <a:graphicData uri="http://schemas.openxmlformats.org/drawingml/2006/table">
            <a:tbl>
              <a:tblPr/>
              <a:tblGrid>
                <a:gridCol w="1464163"/>
                <a:gridCol w="1464163"/>
                <a:gridCol w="1464163"/>
                <a:gridCol w="1464163"/>
                <a:gridCol w="1464163"/>
                <a:gridCol w="1464163"/>
              </a:tblGrid>
              <a:tr h="3096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sng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sng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sng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501008"/>
            <a:ext cx="8291264" cy="2625155"/>
          </a:xfrm>
        </p:spPr>
        <p:txBody>
          <a:bodyPr>
            <a:normAutofit fontScale="3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• При равных условиях освещенности желтый цвет имеет большую яркость, чем фиолетовый. Максимальной яркости освещение (слепящий свет) обесцвечивает цвет, при минимальной (или нулевой) освещенности цвет воспринимается черным. В качестве иллюстрации перечисленных свойств цвета на рис. III.2.4 представлены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        • В соответствии с бытовыми ассоциациями половина кругового спектра от желто-зеленого до красного относится к «теплым» цветам, другая половина — к «холодным». Конкретное сопоставление цветов говорит об условности такой «температурной» дифференциации. Лимонно-желтый цвет представляется более холодным, чем цвет желтого кадмия. А интенсивный цвет ультрамарина в сравнении с сине-стальным цветом берлинской лазури может показаться даже горячим. Разница между цветами увеличивается по мере их удаления друг от друга. Максимальный контраст достигается полярным расположением цветов; в этом случае они называются дополнительными. Гармонизация дополнительных цветов является основой практической </a:t>
            </a:r>
            <a:r>
              <a:rPr lang="ru-RU" dirty="0" err="1" smtClean="0">
                <a:solidFill>
                  <a:srgbClr val="FF0000"/>
                </a:solidFill>
              </a:rPr>
              <a:t>колористики</a:t>
            </a:r>
            <a:r>
              <a:rPr lang="ru-RU" dirty="0" smtClean="0">
                <a:solidFill>
                  <a:srgbClr val="FF0000"/>
                </a:solidFill>
              </a:rPr>
              <a:t>. Смесь дополнительных цветов имеет нейтральный серый цвет, а непосредственный пограничный контакт взаимно усиливает оба цвета; фиксированным взглядом (взгляд удава на кролика!) пограничная зона воспринимается в виде вибрирующих светящихся полос — такова реакция нашего зрительного аппарата (рис. III.2.5).</a:t>
            </a:r>
          </a:p>
          <a:p>
            <a:r>
              <a:rPr lang="ru-RU" dirty="0" smtClean="0"/>
              <a:t>Насыщенность — степень интенсивности, условно определяется мерой </a:t>
            </a:r>
            <a:r>
              <a:rPr lang="ru-RU" dirty="0" err="1" smtClean="0"/>
              <a:t>разбеливания</a:t>
            </a:r>
            <a:r>
              <a:rPr lang="ru-RU" dirty="0" smtClean="0"/>
              <a:t> чистого спектрального тона или его «приглушения» ахроматическим (черным, серым) цветом; с вводом добавлений цвет «смягчается».</a:t>
            </a:r>
          </a:p>
          <a:p>
            <a:r>
              <a:rPr lang="ru-RU" dirty="0" smtClean="0"/>
              <a:t>Светлота (яркость) — мощность излучения поверхностью отраженного света, сила которого зависит от уровня освещенности и спектральной позиции цвета.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919</Words>
  <Application>Microsoft Office PowerPoint</Application>
  <PresentationFormat>Экран (4:3)</PresentationFormat>
  <Paragraphs>49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НАСЫЩЕННОСТЬ  ЦВЕТА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LUDMILA</dc:creator>
  <cp:lastModifiedBy>USER1</cp:lastModifiedBy>
  <cp:revision>23</cp:revision>
  <dcterms:created xsi:type="dcterms:W3CDTF">2015-01-23T08:57:11Z</dcterms:created>
  <dcterms:modified xsi:type="dcterms:W3CDTF">2015-03-25T17:34:54Z</dcterms:modified>
</cp:coreProperties>
</file>