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9" r:id="rId5"/>
    <p:sldId id="270" r:id="rId6"/>
    <p:sldId id="271" r:id="rId7"/>
    <p:sldId id="272" r:id="rId8"/>
    <p:sldId id="265" r:id="rId9"/>
    <p:sldId id="266" r:id="rId10"/>
    <p:sldId id="267" r:id="rId11"/>
    <p:sldId id="268" r:id="rId12"/>
    <p:sldId id="264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E60"/>
    <a:srgbClr val="0049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8BFA4-F906-4256-913D-2FAA3A327CE9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E58D-3C67-4336-89BA-CCBAC0E4C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1%81%D0%BE%D1%86%D0%B8%D0%B0%D0%BB%D1%8C%D0%BD%D0%B0%D1%8F_%D0%B3%D1%80%D1%83%D0%BF%D0%BF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ru-RU" sz="3600" b="1" i="1" dirty="0" smtClean="0">
                <a:solidFill>
                  <a:srgbClr val="002060"/>
                </a:solidFill>
              </a:rPr>
              <a:t>Классный час</a:t>
            </a:r>
            <a:r>
              <a:rPr lang="ru-RU" sz="3600" i="1" dirty="0" smtClean="0">
                <a:solidFill>
                  <a:srgbClr val="002060"/>
                </a:solidFill>
              </a:rPr>
              <a:t/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Тема: «Традиции семьи и семейные ценности</a:t>
            </a:r>
            <a:r>
              <a:rPr lang="ru-RU" sz="3600" b="1" i="1" dirty="0" smtClean="0">
                <a:solidFill>
                  <a:srgbClr val="002060"/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     </a:t>
            </a:r>
            <a:r>
              <a:rPr lang="ru-RU" b="1" dirty="0" smtClean="0">
                <a:solidFill>
                  <a:srgbClr val="002060"/>
                </a:solidFill>
              </a:rPr>
              <a:t>Цель: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Способствовать формированию уважительного отношения детей к своим родителям, близким, развитию творчества, а также влиять на формирование культурных традиций в обращении взрослых и детей.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     Привитие учащимся любви к своей семье и культивирование в детях бережного отношения к семейным ценностям.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ru-RU" dirty="0" smtClean="0">
                <a:solidFill>
                  <a:srgbClr val="002060"/>
                </a:solidFill>
              </a:rPr>
              <a:t>Разобрать понятия «семья», «семейные ценности» и определить их составляющие.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ru-RU" dirty="0" smtClean="0">
                <a:solidFill>
                  <a:srgbClr val="002060"/>
                </a:solidFill>
              </a:rPr>
              <a:t>Проанализировать притчи о семье и семейном счастье. Объяснить важность сохранения семейных ценностей: поддержания атмосферы любви, уважения и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взаимопомощи в семье.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ru-RU" dirty="0" smtClean="0">
                <a:solidFill>
                  <a:srgbClr val="002060"/>
                </a:solidFill>
              </a:rPr>
              <a:t>Создать проект «Моя семья», направленный на закрепление понятий «семья»,«семейные ценности» в ученическом коллективе.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5072074"/>
            <a:ext cx="1714480" cy="17859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49DA"/>
                </a:solidFill>
              </a:rPr>
              <a:t>Понятие «ценности»</a:t>
            </a:r>
            <a:endParaRPr lang="ru-RU" b="1" i="1" dirty="0">
              <a:solidFill>
                <a:srgbClr val="0049D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002060"/>
                </a:solidFill>
              </a:rPr>
              <a:t>Ценности - то, что человек особенно ценит в жизни, чему он придает особый, положительный жизненный смысл (Большой энциклопедический словарь).</a:t>
            </a:r>
          </a:p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002060"/>
                </a:solidFill>
              </a:rPr>
              <a:t>Значимость, польза, полезность (С.И.Ожегов)</a:t>
            </a:r>
            <a:br>
              <a:rPr lang="ru-RU" i="1" dirty="0" smtClean="0">
                <a:solidFill>
                  <a:srgbClr val="002060"/>
                </a:solidFill>
              </a:rPr>
            </a:br>
            <a:endParaRPr lang="ru-RU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</a:t>
            </a:r>
            <a:r>
              <a:rPr lang="ru-RU" i="1" dirty="0" smtClean="0">
                <a:solidFill>
                  <a:srgbClr val="002060"/>
                </a:solidFill>
              </a:rPr>
              <a:t>Психологи выделяют такие семейные ценности: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Ценность </a:t>
            </a:r>
            <a:r>
              <a:rPr lang="ru-RU" dirty="0" err="1" smtClean="0">
                <a:solidFill>
                  <a:srgbClr val="002060"/>
                </a:solidFill>
              </a:rPr>
              <a:t>родительства</a:t>
            </a:r>
            <a:endParaRPr lang="ru-RU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Ценность родства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Ценность супружества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Ценность здоровья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Обычаи и традиции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Взгляды…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3506277"/>
            <a:ext cx="3143240" cy="335172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49DA"/>
                </a:solidFill>
              </a:rPr>
              <a:t>Семейные ценности</a:t>
            </a:r>
            <a:endParaRPr lang="ru-RU" b="1" i="1" dirty="0">
              <a:solidFill>
                <a:srgbClr val="0049D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Это что-то важное, дорогое, что объединяет семью, не даёт ей распасться:</a:t>
            </a:r>
          </a:p>
          <a:p>
            <a:pPr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002060"/>
                </a:solidFill>
              </a:rPr>
              <a:t>    дети, доброе отношение, любовь, чувство долга по отношению к пожилым родителям, традиции, семейные реликвии, святыни, общие взгляды, чувство взаимопомощи.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5452" y="4500570"/>
            <a:ext cx="2018548" cy="235742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49DA"/>
                </a:solidFill>
              </a:rPr>
              <a:t>Семейное счастье</a:t>
            </a:r>
            <a:r>
              <a:rPr lang="ru-RU" i="1" dirty="0" smtClean="0">
                <a:solidFill>
                  <a:srgbClr val="0049DA"/>
                </a:solidFill>
              </a:rPr>
              <a:t/>
            </a:r>
            <a:br>
              <a:rPr lang="ru-RU" i="1" dirty="0" smtClean="0">
                <a:solidFill>
                  <a:srgbClr val="0049DA"/>
                </a:solidFill>
              </a:rPr>
            </a:br>
            <a:endParaRPr lang="ru-RU" i="1" dirty="0">
              <a:solidFill>
                <a:srgbClr val="0049D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92933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         В одном маленьком городе живут по соседству две семьи. Одни супруги постоянно ссорятся, виня друг друга во всех бедах, а другие в своей половинке души не чают. Дивится строптивая хозяйка счастью соседки. Завидует. Говорит мужу: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 – Пойди, посмотри, как у них так получается, чтобы все гладко и тихо.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       Пришел тот к соседям, зашел тихонечко в дом и спрятался в укромном уголке. Наблюдает. А хозяйка веселую песенку напевает, и порядок в доме наводит. Вазу дорогую как раз от пыли вытирает. Вдруг позвонил телефон, женщина отвлеклась, а вазу поставила на краешек стола, да так, что вот-вот упадет.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 Но тут ее мужу что-то понадобилось в комнате. Зацепил он вазу, та упала и разбилась. "Что будет-то?"– думает сосед.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     Подошла жена, вздохнула с сожалением, и говорит мужу: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 – Прости, дорогой. Я виновата. Так небрежно ее на стол поставила.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 – Что ты, милая? Это я виноват. Торопился и не заметил вазу. Ну да, ладно. Не было бы у нас большего несчастья.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 Больно защемило сердце у соседа. Пришел он домой расстроенный. Жена к нему: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 – Ну что ты так долго? Посмотрел?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 – Да!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 – Ну и как там у них? 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– У них-то все виноваты. А вот у нас все правы.</a:t>
            </a:r>
          </a:p>
          <a:p>
            <a:pPr>
              <a:buNone/>
            </a:pPr>
            <a:r>
              <a:rPr lang="ru-RU" sz="4500" i="1" dirty="0" smtClean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105980"/>
            <a:ext cx="2357422" cy="175202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8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49DA"/>
                </a:solidFill>
              </a:rPr>
              <a:t>Ладная семья</a:t>
            </a:r>
            <a:r>
              <a:rPr lang="ru-RU" i="1" dirty="0" smtClean="0">
                <a:solidFill>
                  <a:srgbClr val="0049DA"/>
                </a:solidFill>
              </a:rPr>
              <a:t/>
            </a:r>
            <a:br>
              <a:rPr lang="ru-RU" i="1" dirty="0" smtClean="0">
                <a:solidFill>
                  <a:srgbClr val="0049DA"/>
                </a:solidFill>
              </a:rPr>
            </a:br>
            <a:endParaRPr lang="ru-RU" i="1" dirty="0">
              <a:solidFill>
                <a:srgbClr val="0049D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60007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i="1" dirty="0" smtClean="0">
                <a:solidFill>
                  <a:srgbClr val="002060"/>
                </a:solidFill>
              </a:rPr>
              <a:t>Жила-была на свете семья. Не простая семья. Более 100 человек насчитывалось в ней. Мало ли таких семей? Да, не мало. Но это семья была особая. Ни ссор, ни ругани, ни драк, ни раздоров. Дошел слух об этой семье до самого владыки. И решил он проверить, правду ли говорят люди. Прибыл он в село, и душа его порадовалась: чистота и порядок, красота и мир. Хорошо детям, спокойно старикам.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Удивился владыка и решил узнать, как добилась всего этого семья. Пришел он к старейшине. «Расскажи»,- говорит. Долго писал что-то на бумаге старейшина. А  когда написал, протянул владыке. Всего 3 слова были написаны на бумаге: «</a:t>
            </a:r>
            <a:r>
              <a:rPr lang="ru-RU" i="1" dirty="0" smtClean="0">
                <a:solidFill>
                  <a:srgbClr val="0049DA"/>
                </a:solidFill>
              </a:rPr>
              <a:t>ЛЮБОВЬ, ПРОЩЕНИЕ, ТЕРПЕНИЕ</a:t>
            </a:r>
            <a:r>
              <a:rPr lang="ru-RU" i="1" dirty="0" smtClean="0">
                <a:solidFill>
                  <a:srgbClr val="002060"/>
                </a:solidFill>
              </a:rPr>
              <a:t>» А в конце листа: « </a:t>
            </a:r>
            <a:r>
              <a:rPr lang="ru-RU" i="1" dirty="0" smtClean="0">
                <a:solidFill>
                  <a:srgbClr val="0049DA"/>
                </a:solidFill>
              </a:rPr>
              <a:t>СТО РАЗ ЛЮБОВЬ, СТО РАЗ ПРОЩЕНИЕ, СТО РАЗ ТЕРПЕНИЕ</a:t>
            </a:r>
            <a:r>
              <a:rPr lang="ru-RU" i="1" dirty="0" smtClean="0">
                <a:solidFill>
                  <a:srgbClr val="002060"/>
                </a:solidFill>
              </a:rPr>
              <a:t>».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-И всё?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-Да, - отвечал старик, - это и есть основа жизни всякой хорошей семьи.- И подумав, добавил: "И мира тоже".</a:t>
            </a:r>
          </a:p>
          <a:p>
            <a:endParaRPr lang="ru-RU" dirty="0"/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7140" y="5214951"/>
            <a:ext cx="1406860" cy="1643049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49DA"/>
                </a:solidFill>
              </a:rPr>
              <a:t>О ВЕТРЕ И ЦВЕТКЕ</a:t>
            </a:r>
            <a:r>
              <a:rPr lang="ru-RU" i="1" dirty="0" smtClean="0">
                <a:solidFill>
                  <a:srgbClr val="0049DA"/>
                </a:solidFill>
              </a:rPr>
              <a:t/>
            </a:r>
            <a:br>
              <a:rPr lang="ru-RU" i="1" dirty="0" smtClean="0">
                <a:solidFill>
                  <a:srgbClr val="0049DA"/>
                </a:solidFill>
              </a:rPr>
            </a:br>
            <a:endParaRPr lang="ru-RU" i="1" dirty="0">
              <a:solidFill>
                <a:srgbClr val="0049D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686800" cy="60722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   Однажды Ветер встретил прекраснейший Цветок и влюбился в него. Пока Ветер нежно ласкал Цветок, тот отвечал ему еще большей любовью, выраженной в цвете и аромате. Но Ветру показалось этого мало, и он решил: «Если я дам Цветку всю свою мощь и силу, то он одарит меня чем-то еще большим». И он дохнул на Цветок мощным дыханием своей любви. Но Цветок не вынес бурной страсти и сломался. Ветер попытался поднять его и оживить, но уже был бессилен что-либо сделать. Тогда ветер утих и задышал на Цветок нежным дыханием любви, но тот увядал на глазах. Закричал тогда Ветер: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— Я отдал тебе всю мощь своей любви, а ты сломался! Видно, не было в тебе силы любви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 ко мне, а значит, ты не любил!</a:t>
            </a:r>
            <a:br>
              <a:rPr lang="ru-RU" i="1" dirty="0" smtClean="0">
                <a:solidFill>
                  <a:srgbClr val="002060"/>
                </a:solidFill>
              </a:rPr>
            </a:br>
            <a:r>
              <a:rPr lang="ru-RU" i="1" dirty="0" smtClean="0">
                <a:solidFill>
                  <a:srgbClr val="002060"/>
                </a:solidFill>
              </a:rPr>
              <a:t>Но Цветок ничего не ответил Ветру. Он умер.</a:t>
            </a:r>
          </a:p>
          <a:p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4772254"/>
            <a:ext cx="1785918" cy="2085744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49DA"/>
                </a:solidFill>
              </a:rPr>
              <a:t>Тепло семейного очага</a:t>
            </a:r>
            <a:br>
              <a:rPr lang="ru-RU" b="1" i="1" dirty="0" smtClean="0">
                <a:solidFill>
                  <a:srgbClr val="0049DA"/>
                </a:solidFill>
              </a:rPr>
            </a:br>
            <a:endParaRPr lang="ru-RU" b="1" i="1" dirty="0">
              <a:solidFill>
                <a:srgbClr val="0049D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     </a:t>
            </a:r>
            <a:r>
              <a:rPr lang="ru-RU" sz="2000" i="1" dirty="0" smtClean="0">
                <a:solidFill>
                  <a:srgbClr val="002060"/>
                </a:solidFill>
              </a:rPr>
              <a:t>Из одного дома решило уйти счастье. Трудно сказать почему, но решило.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«Но прежде, — сказало счастье, — я исполню по одному желанию каждого члена той семьи, в которой жило долгие годы.»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«Чего ты хочешь?» — спросило счастье у хозяйки дома. А та ответила, что нет у нее шубы норковой, — и получила хозяйка шубу.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Спросило счастье взрослую дочь хозяйки: «Чего ты хочешь?» — и та ответила, что замуж хочет за принца заморского — и вышла замуж за принца заморского.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Спросило счастье сына хозяйки: «А ты чего хочешь?» — «Хочу, — говорит он, — велосипед, буду счастлив, если велосипед будет», — и получил мальчик велосипед.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И уже на пороге дома счастье увидело хозяина и спросило: «А чего ты хочешь?» Хозяин подумал и сказал: «Хочу, чтобы из моего дома 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 никогда не уходило тепло семейного очага».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 И счастье выполнило просьбу хозяина и не ушло из этого дома,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</a:rPr>
              <a:t>     потому что счастье живет только там, где горит семейный очаг!</a:t>
            </a:r>
          </a:p>
          <a:p>
            <a:endParaRPr lang="ru-RU" sz="2000" i="1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2464" y="4929198"/>
            <a:ext cx="1651536" cy="192880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49DA"/>
                </a:solidFill>
              </a:rPr>
              <a:t>День семьи, любви и верности</a:t>
            </a:r>
            <a:endParaRPr lang="ru-RU" b="1" i="1" dirty="0">
              <a:solidFill>
                <a:srgbClr val="0049D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26 марта 2008 года в России была одобрена инициатива об учреждении нового праздника — «Дня семьи, любви и верности». Праздник этот совсем молодой. И символом его стала </a:t>
            </a:r>
            <a:r>
              <a:rPr lang="ru-RU" b="1" dirty="0" smtClean="0">
                <a:solidFill>
                  <a:srgbClr val="0070C0"/>
                </a:solidFill>
              </a:rPr>
              <a:t>ромашка.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	Примером любви и верности может послужить супружеская пара князя Петра и его супруги </a:t>
            </a:r>
            <a:r>
              <a:rPr lang="ru-RU" dirty="0" err="1" smtClean="0">
                <a:solidFill>
                  <a:srgbClr val="002060"/>
                </a:solidFill>
              </a:rPr>
              <a:t>Февронии</a:t>
            </a:r>
            <a:r>
              <a:rPr lang="ru-RU" dirty="0" smtClean="0">
                <a:solidFill>
                  <a:srgbClr val="002060"/>
                </a:solidFill>
              </a:rPr>
              <a:t> Муромских , которые  пронесли свою любовь через многие испытания и лишения. Православная церковь причислила их к лику святых, так как они являются образцом христианского супружества.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4802" y="5072074"/>
            <a:ext cx="1529198" cy="178592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Домашнее задание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Название проекта  «Моя семья» 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Символ (герб) семьи</a:t>
            </a:r>
          </a:p>
          <a:p>
            <a:r>
              <a:rPr lang="ru-RU" i="1" dirty="0" smtClean="0">
                <a:solidFill>
                  <a:srgbClr val="002060"/>
                </a:solidFill>
              </a:rPr>
              <a:t>Три самые важные ценности</a:t>
            </a:r>
            <a:r>
              <a:rPr lang="ru-RU" b="1" i="1" dirty="0" smtClean="0">
                <a:solidFill>
                  <a:srgbClr val="002060"/>
                </a:solidFill>
              </a:rPr>
              <a:t> </a:t>
            </a:r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Пожелание своей семье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3020198"/>
            <a:ext cx="3286116" cy="383780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3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006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  <a:scene3d>
              <a:camera prst="orthographicFront">
                <a:rot lat="0" lon="300000" rev="0"/>
              </a:camera>
              <a:lightRig rig="threePt" dir="t"/>
            </a:scene3d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2686474"/>
            <a:ext cx="4786314" cy="417152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49DA"/>
                </a:solidFill>
              </a:rPr>
              <a:t>Понятие «семья»</a:t>
            </a:r>
            <a:endParaRPr lang="ru-RU" b="1" i="1" dirty="0">
              <a:solidFill>
                <a:srgbClr val="0049D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002060"/>
                </a:solidFill>
              </a:rPr>
              <a:t>«Семья — группа живущих вместе близких родственников». (Словарь С.И.Ожегова).Слово «семья» многозначное. Это и многодетная семья, семья животных и птиц, языковая семья. </a:t>
            </a:r>
          </a:p>
          <a:p>
            <a:pPr lvl="0"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002060"/>
                </a:solidFill>
              </a:rPr>
              <a:t>«Семья́ — основанная на браке или кровном родстве </a:t>
            </a:r>
            <a:r>
              <a:rPr lang="ru-RU" i="1" u="sng" dirty="0" smtClean="0">
                <a:solidFill>
                  <a:srgbClr val="002060"/>
                </a:solidFill>
                <a:hlinkClick r:id="rId3"/>
              </a:rPr>
              <a:t>малая группа</a:t>
            </a:r>
            <a:r>
              <a:rPr lang="ru-RU" i="1" dirty="0" smtClean="0">
                <a:solidFill>
                  <a:srgbClr val="002060"/>
                </a:solidFill>
              </a:rPr>
              <a:t>, члены которой связаны общностью быта, взаимной помощью, моральной и правовой ответственностью».(Большой энциклопедический словарь).</a:t>
            </a:r>
          </a:p>
          <a:p>
            <a:endParaRPr lang="ru-RU" dirty="0"/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4855686"/>
            <a:ext cx="1714480" cy="20023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49DA"/>
                </a:solidFill>
              </a:rPr>
              <a:t>Традиции русской семьи</a:t>
            </a:r>
            <a:endParaRPr lang="ru-RU" b="1" i="1" dirty="0">
              <a:solidFill>
                <a:srgbClr val="0049D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</a:rPr>
              <a:t>    </a:t>
            </a:r>
            <a:r>
              <a:rPr lang="ru-RU" i="1" dirty="0" smtClean="0">
                <a:solidFill>
                  <a:srgbClr val="002060"/>
                </a:solidFill>
              </a:rPr>
              <a:t>До начала 20 века,  семья состояла не из одного поколения, не случайно же слово такое образовалось – СЕМЬЯ. В ней были дедушка, бабушка, мама, папа, дети, внуки, правнуки. Жили дружно, друг другу помогали. </a:t>
            </a:r>
          </a:p>
          <a:p>
            <a:pPr>
              <a:buNone/>
            </a:pP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271668"/>
            <a:ext cx="2643175" cy="258633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 descr="i?id=535829796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FF"/>
                </a:solidFill>
              </a:rPr>
              <a:t>Выбор имени.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ru-RU" sz="2400" dirty="0" smtClean="0">
                <a:latin typeface="Arial" charset="0"/>
              </a:rPr>
              <a:t>       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Имя давали в день рождения или в день крещения, называли обычно в честь одного из святых , которых поминали в этот день.</a:t>
            </a:r>
            <a:r>
              <a:rPr lang="ru-RU" sz="2800" dirty="0" smtClean="0">
                <a:latin typeface="Arial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В имени человека видели особый тайный смысл. Отчество подчеркивает духовную связь  с отцом, фамилия – с родом. </a:t>
            </a:r>
          </a:p>
        </p:txBody>
      </p:sp>
      <p:pic>
        <p:nvPicPr>
          <p:cNvPr id="21511" name="Picture 7" descr="i?id=23029432-0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786190"/>
            <a:ext cx="4572000" cy="307181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7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i?id=535829796-31-72&amp;n=2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424863" cy="2940048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00FF"/>
                </a:solidFill>
              </a:rPr>
              <a:t>Воспитание детей.</a:t>
            </a:r>
            <a:br>
              <a:rPr lang="ru-RU" sz="4000" b="1" i="1" dirty="0" smtClean="0">
                <a:solidFill>
                  <a:srgbClr val="0000FF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Приучали с детства к труду: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-в поле косить, жать;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-по хозяйству помогать;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-нянчить младших.</a:t>
            </a:r>
          </a:p>
        </p:txBody>
      </p:sp>
      <p:pic>
        <p:nvPicPr>
          <p:cNvPr id="26630" name="Picture 6" descr="i?id=18872347-5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79522"/>
            <a:ext cx="4071933" cy="3527765"/>
          </a:xfrm>
          <a:prstGeom prst="rect">
            <a:avLst/>
          </a:prstGeom>
          <a:noFill/>
        </p:spPr>
      </p:pic>
      <p:pic>
        <p:nvPicPr>
          <p:cNvPr id="26632" name="Picture 8" descr="i?id=72908999-6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276725"/>
            <a:ext cx="4857752" cy="2581275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1"/>
      <p:bldP spid="2662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i?id=535829796-3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357166"/>
            <a:ext cx="8043862" cy="3429024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ü"/>
            </a:pPr>
            <a:r>
              <a:rPr lang="ru-RU" sz="3000" b="1" i="1" dirty="0" smtClean="0">
                <a:solidFill>
                  <a:srgbClr val="002060"/>
                </a:solidFill>
              </a:rPr>
              <a:t>      Раньше люди старались делать своими руками все, что нужно для жизни. Девочки с 5 лет начинали прясть пряжу, а с 9 лет готовили себе приданое</a:t>
            </a:r>
            <a:r>
              <a:rPr lang="ru-RU" sz="3000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143116"/>
            <a:ext cx="77867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b="1" i="1" dirty="0" smtClean="0">
                <a:solidFill>
                  <a:srgbClr val="002060"/>
                </a:solidFill>
              </a:rPr>
              <a:t>   Игрушки чаще всего были домашними поделками. Их мастерили между делом из того, что имелось под рукой: тряпок, соломы, глины, дерева.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7" name="Picture 6" descr="kukl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4344485"/>
            <a:ext cx="4143372" cy="2513515"/>
          </a:xfrm>
          <a:prstGeom prst="rect">
            <a:avLst/>
          </a:prstGeom>
          <a:noFill/>
        </p:spPr>
      </p:pic>
      <p:pic>
        <p:nvPicPr>
          <p:cNvPr id="9" name="Picture 8" descr="i?id=524226208-3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86256"/>
            <a:ext cx="2146692" cy="2571744"/>
          </a:xfrm>
          <a:prstGeom prst="rect">
            <a:avLst/>
          </a:prstGeom>
          <a:noFill/>
        </p:spPr>
      </p:pic>
      <p:pic>
        <p:nvPicPr>
          <p:cNvPr id="11" name="Picture 8" descr="chess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10" y="4357694"/>
            <a:ext cx="3058488" cy="250030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1-tub-ru.yandex.net/i?id=238123830-3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35743"/>
            <a:ext cx="9167844" cy="68937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00FF"/>
                </a:solidFill>
              </a:rPr>
              <a:t>Стол- «божья ладонь», «сердце матери»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3" indent="-342900">
              <a:buNone/>
            </a:pPr>
            <a:r>
              <a:rPr lang="ru-RU" sz="2800" b="1" i="1" dirty="0" smtClean="0">
                <a:solidFill>
                  <a:srgbClr val="002060"/>
                </a:solidFill>
              </a:rPr>
              <a:t>    К еде относились с большим уважением. Её ставили на стол в общем горшке на всю семью. Черпали ложками по очереди, первым зачерпывал еду глава семьи, а затем остальные домочадцы.</a:t>
            </a:r>
            <a:endParaRPr lang="ru-RU" sz="28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5" name="Picture 11" descr="i?id=111858249-48-72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01200" y="3286124"/>
            <a:ext cx="4742800" cy="357187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</a:rPr>
              <a:t>  Жили весело, старость уважали, молодых оберегали. Семьи были большие и крепкие. 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rgbClr val="002060"/>
                </a:solidFill>
              </a:rPr>
              <a:t>  Есть тому много свидетельств, хотя бы народные сказки, пословицы, поговорки. 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4355098"/>
            <a:ext cx="2143108" cy="2502901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2" name="Picture 8" descr="http://www.pf-primorskaya.ru/e107_themes/pf_prim/images/back_fo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329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49DA"/>
                </a:solidFill>
              </a:rPr>
              <a:t/>
            </a:r>
            <a:br>
              <a:rPr lang="ru-RU" b="1" i="1" dirty="0" smtClean="0">
                <a:solidFill>
                  <a:srgbClr val="0049DA"/>
                </a:solidFill>
              </a:rPr>
            </a:br>
            <a:r>
              <a:rPr lang="ru-RU" b="1" i="1" dirty="0" smtClean="0">
                <a:solidFill>
                  <a:srgbClr val="0049DA"/>
                </a:solidFill>
              </a:rPr>
              <a:t>ПОСЛОВИЦЫ</a:t>
            </a:r>
            <a:r>
              <a:rPr lang="ru-RU" i="1" dirty="0" smtClean="0">
                <a:solidFill>
                  <a:srgbClr val="0049DA"/>
                </a:solidFill>
              </a:rPr>
              <a:t/>
            </a:r>
            <a:br>
              <a:rPr lang="ru-RU" i="1" dirty="0" smtClean="0">
                <a:solidFill>
                  <a:srgbClr val="0049DA"/>
                </a:solidFill>
              </a:rPr>
            </a:br>
            <a:endParaRPr lang="ru-RU" i="1" dirty="0">
              <a:solidFill>
                <a:srgbClr val="0049D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3600" i="1" dirty="0" smtClean="0">
                <a:solidFill>
                  <a:srgbClr val="002060"/>
                </a:solidFill>
              </a:rPr>
              <a:t>Не нужен клад , когда в семье лад.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>
                <a:solidFill>
                  <a:srgbClr val="002060"/>
                </a:solidFill>
              </a:rPr>
              <a:t>В своей семье всяк сам большой.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>
                <a:solidFill>
                  <a:srgbClr val="002060"/>
                </a:solidFill>
              </a:rPr>
              <a:t>Когда семья вместе , так и душа на месте.</a:t>
            </a:r>
          </a:p>
          <a:p>
            <a:pPr>
              <a:buFont typeface="Wingdings" pitchFamily="2" charset="2"/>
              <a:buChar char="ü"/>
            </a:pPr>
            <a:r>
              <a:rPr lang="ru-RU" sz="3600" i="1" dirty="0" smtClean="0">
                <a:solidFill>
                  <a:srgbClr val="002060"/>
                </a:solidFill>
              </a:rPr>
              <a:t>При солнышке тепло, при матери добро.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pic>
        <p:nvPicPr>
          <p:cNvPr id="16386" name="Picture 2" descr="http://antalpiti.ru/files/99604/romashki_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4855686"/>
            <a:ext cx="1714480" cy="2002313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974</Words>
  <Application>Microsoft Office PowerPoint</Application>
  <PresentationFormat>Экран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Классный час Тема: «Традиции семьи и семейные ценности»  </vt:lpstr>
      <vt:lpstr>Понятие «семья»</vt:lpstr>
      <vt:lpstr>Традиции русской семьи</vt:lpstr>
      <vt:lpstr>Выбор имени.</vt:lpstr>
      <vt:lpstr>Воспитание детей. Приучали с детства к труду: -в поле косить, жать; -по хозяйству помогать; -нянчить младших.</vt:lpstr>
      <vt:lpstr>Слайд 6</vt:lpstr>
      <vt:lpstr>Стол- «божья ладонь», «сердце матери»</vt:lpstr>
      <vt:lpstr>Слайд 8</vt:lpstr>
      <vt:lpstr> ПОСЛОВИЦЫ </vt:lpstr>
      <vt:lpstr>Понятие «ценности»</vt:lpstr>
      <vt:lpstr>Семейные ценности</vt:lpstr>
      <vt:lpstr>Семейное счастье </vt:lpstr>
      <vt:lpstr>Ладная семья </vt:lpstr>
      <vt:lpstr>О ВЕТРЕ И ЦВЕТКЕ </vt:lpstr>
      <vt:lpstr>Тепло семейного очага </vt:lpstr>
      <vt:lpstr>День семьи, любви и верности</vt:lpstr>
      <vt:lpstr>Домашнее задание</vt:lpstr>
      <vt:lpstr>Слайд 18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 </dc:creator>
  <cp:lastModifiedBy> </cp:lastModifiedBy>
  <cp:revision>16</cp:revision>
  <dcterms:created xsi:type="dcterms:W3CDTF">2013-12-07T18:48:40Z</dcterms:created>
  <dcterms:modified xsi:type="dcterms:W3CDTF">2013-12-09T08:11:12Z</dcterms:modified>
</cp:coreProperties>
</file>