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28" r:id="rId3"/>
    <p:sldId id="350" r:id="rId4"/>
    <p:sldId id="258" r:id="rId5"/>
    <p:sldId id="342" r:id="rId6"/>
    <p:sldId id="344" r:id="rId7"/>
    <p:sldId id="293" r:id="rId8"/>
    <p:sldId id="340" r:id="rId9"/>
    <p:sldId id="343" r:id="rId10"/>
    <p:sldId id="319" r:id="rId11"/>
    <p:sldId id="297" r:id="rId12"/>
    <p:sldId id="345" r:id="rId13"/>
    <p:sldId id="300" r:id="rId14"/>
    <p:sldId id="296" r:id="rId15"/>
    <p:sldId id="346" r:id="rId16"/>
    <p:sldId id="347" r:id="rId17"/>
    <p:sldId id="348" r:id="rId18"/>
    <p:sldId id="299" r:id="rId19"/>
    <p:sldId id="313" r:id="rId20"/>
    <p:sldId id="321" r:id="rId21"/>
    <p:sldId id="329" r:id="rId22"/>
    <p:sldId id="330" r:id="rId23"/>
    <p:sldId id="317" r:id="rId24"/>
    <p:sldId id="327" r:id="rId25"/>
    <p:sldId id="331" r:id="rId26"/>
    <p:sldId id="307" r:id="rId27"/>
    <p:sldId id="322" r:id="rId28"/>
    <p:sldId id="294" r:id="rId29"/>
    <p:sldId id="308" r:id="rId30"/>
    <p:sldId id="349" r:id="rId31"/>
    <p:sldId id="333" r:id="rId32"/>
    <p:sldId id="309" r:id="rId33"/>
    <p:sldId id="334" r:id="rId34"/>
    <p:sldId id="315" r:id="rId35"/>
    <p:sldId id="312" r:id="rId36"/>
    <p:sldId id="335" r:id="rId37"/>
    <p:sldId id="302" r:id="rId38"/>
    <p:sldId id="310" r:id="rId39"/>
    <p:sldId id="305" r:id="rId40"/>
    <p:sldId id="336" r:id="rId41"/>
    <p:sldId id="301" r:id="rId42"/>
  </p:sldIdLst>
  <p:sldSz cx="9144000" cy="6858000" type="screen4x3"/>
  <p:notesSz cx="6815138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DF7"/>
    <a:srgbClr val="800040"/>
    <a:srgbClr val="FF0080"/>
    <a:srgbClr val="5D7E9D"/>
    <a:srgbClr val="191919"/>
    <a:srgbClr val="8000FF"/>
    <a:srgbClr val="00FF80"/>
    <a:srgbClr val="FF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2" autoAdjust="0"/>
    <p:restoredTop sz="92115" autoAdjust="0"/>
  </p:normalViewPr>
  <p:slideViewPr>
    <p:cSldViewPr snapToObjects="1">
      <p:cViewPr>
        <p:scale>
          <a:sx n="70" d="100"/>
          <a:sy n="70" d="100"/>
        </p:scale>
        <p:origin x="-612" y="-156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90"/>
    </p:cViewPr>
  </p:sorterViewPr>
  <p:notesViewPr>
    <p:cSldViewPr snapToObjects="1">
      <p:cViewPr varScale="1">
        <p:scale>
          <a:sx n="60" d="100"/>
          <a:sy n="60" d="100"/>
        </p:scale>
        <p:origin x="-2052" y="-84"/>
      </p:cViewPr>
      <p:guideLst>
        <p:guide orient="horz" pos="3128"/>
        <p:guide pos="2147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1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2800" b="1" i="0" baseline="0">
                    <a:latin typeface="Comic Sans MS" pitchFamily="66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4"/>
                <c:pt idx="0">
                  <c:v>О2</c:v>
                </c:pt>
                <c:pt idx="1">
                  <c:v>N2</c:v>
                </c:pt>
                <c:pt idx="2">
                  <c:v>CO2</c:v>
                </c:pt>
                <c:pt idx="3">
                  <c:v>благородные газы, пары воды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0.21000000000000016</c:v>
                </c:pt>
                <c:pt idx="1">
                  <c:v>0.78</c:v>
                </c:pt>
                <c:pt idx="2" formatCode="0.00%">
                  <c:v>3.0000000000000041E-4</c:v>
                </c:pt>
                <c:pt idx="3" formatCode="0.00%">
                  <c:v>9.7000000000000003E-3</c:v>
                </c:pt>
              </c:numCache>
            </c:numRef>
          </c:val>
        </c:ser>
        <c:dLbls/>
      </c:pie3DChart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"/>
          <c:y val="2.3278552054484454E-4"/>
          <c:w val="0.23923687664041995"/>
          <c:h val="0.99953423317630252"/>
        </c:manualLayout>
      </c:layout>
      <c:txPr>
        <a:bodyPr/>
        <a:lstStyle/>
        <a:p>
          <a:pPr>
            <a:defRPr sz="2400" b="1" i="0" baseline="0">
              <a:latin typeface="Comic Sans MS" pitchFamily="66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1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6271847150712007E-4"/>
          <c:y val="2.0379427849191268E-2"/>
          <c:w val="0.68963538863456864"/>
          <c:h val="0.978386807522466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2"/>
              <c:layout>
                <c:manualLayout>
                  <c:x val="-6.285585859864018E-2"/>
                  <c:y val="-9.2230840618233063E-3"/>
                </c:manualLayout>
              </c:layout>
              <c:showVal val="1"/>
            </c:dLbl>
            <c:dLbl>
              <c:idx val="3"/>
              <c:layout>
                <c:manualLayout>
                  <c:x val="0.10931094638604953"/>
                  <c:y val="-8.744442481302071E-3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 i="0" baseline="0">
                    <a:solidFill>
                      <a:schemeClr val="bg1"/>
                    </a:solidFill>
                    <a:latin typeface="Comic Sans MS" pitchFamily="66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25400">
                  <a:solidFill>
                    <a:srgbClr val="FFFFFF"/>
                  </a:solidFill>
                </a:ln>
              </c:spPr>
            </c:leaderLines>
          </c:dLbls>
          <c:cat>
            <c:strRef>
              <c:f>Лист1!$A$2:$A$6</c:f>
              <c:strCache>
                <c:ptCount val="4"/>
                <c:pt idx="0">
                  <c:v>О2</c:v>
                </c:pt>
                <c:pt idx="1">
                  <c:v>N2</c:v>
                </c:pt>
                <c:pt idx="2">
                  <c:v>CO2</c:v>
                </c:pt>
                <c:pt idx="3">
                  <c:v>благородные газы, пары воды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0.21000000000000016</c:v>
                </c:pt>
                <c:pt idx="1">
                  <c:v>0.78</c:v>
                </c:pt>
                <c:pt idx="2" formatCode="0.00%">
                  <c:v>3.0000000000000041E-4</c:v>
                </c:pt>
                <c:pt idx="3" formatCode="0.00%">
                  <c:v>9.7000000000000003E-3</c:v>
                </c:pt>
              </c:numCache>
            </c:numRef>
          </c:val>
        </c:ser>
        <c:dLbls/>
      </c:pie3DChart>
    </c:plotArea>
    <c:legend>
      <c:legendPos val="r"/>
      <c:legendEntry>
        <c:idx val="2"/>
        <c:txPr>
          <a:bodyPr/>
          <a:lstStyle/>
          <a:p>
            <a:pPr>
              <a:defRPr sz="2600" b="1" i="0" baseline="0">
                <a:solidFill>
                  <a:schemeClr val="bg1"/>
                </a:solidFill>
                <a:latin typeface="Comic Sans MS" pitchFamily="66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400" b="1" i="0" baseline="0">
                <a:solidFill>
                  <a:schemeClr val="bg1"/>
                </a:solidFill>
                <a:latin typeface="Comic Sans MS" pitchFamily="66" charset="0"/>
              </a:defRPr>
            </a:pPr>
            <a:endParaRPr lang="ru-RU"/>
          </a:p>
        </c:txPr>
      </c:legendEntry>
      <c:legendEntry>
        <c:idx val="4"/>
        <c:delete val="1"/>
      </c:legendEntry>
      <c:layout>
        <c:manualLayout>
          <c:xMode val="edge"/>
          <c:yMode val="edge"/>
          <c:x val="0.69733717313113641"/>
          <c:y val="2.3278552054484454E-4"/>
          <c:w val="0.29340356760960506"/>
          <c:h val="0.99953423317630252"/>
        </c:manualLayout>
      </c:layout>
      <c:txPr>
        <a:bodyPr/>
        <a:lstStyle/>
        <a:p>
          <a:pPr>
            <a:defRPr sz="2800" b="1" i="0" baseline="0">
              <a:solidFill>
                <a:schemeClr val="bg1"/>
              </a:solidFill>
              <a:latin typeface="Comic Sans MS" pitchFamily="66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5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4.2742849960081421E-5"/>
          <c:y val="8.9988430025265034E-2"/>
          <c:w val="0.7176145015704336"/>
          <c:h val="0.90498768230580962"/>
        </c:manualLayout>
      </c:layout>
      <c:pie3DChart>
        <c:varyColors val="1"/>
        <c:ser>
          <c:idx val="0"/>
          <c:order val="0"/>
          <c:dLbls>
            <c:dLbl>
              <c:idx val="0"/>
              <c:spPr/>
              <c:txPr>
                <a:bodyPr/>
                <a:lstStyle/>
                <a:p>
                  <a:pPr>
                    <a:defRPr sz="2400" b="1" i="0" baseline="0">
                      <a:solidFill>
                        <a:schemeClr val="bg1"/>
                      </a:solidFill>
                      <a:latin typeface="Comic Sans MS" pitchFamily="66" charset="0"/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3.5719715353264868E-2"/>
                  <c:y val="1.358871570660905E-3"/>
                </c:manualLayout>
              </c:layout>
              <c:spPr/>
              <c:txPr>
                <a:bodyPr/>
                <a:lstStyle/>
                <a:p>
                  <a:pPr>
                    <a:defRPr sz="2400" b="1" i="0" baseline="0">
                      <a:solidFill>
                        <a:schemeClr val="bg1"/>
                      </a:solidFill>
                      <a:latin typeface="Comic Sans MS" pitchFamily="66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2.0598880826107037E-2"/>
                  <c:y val="-2.7776780023606402E-2"/>
                </c:manualLayout>
              </c:layout>
              <c:spPr/>
              <c:txPr>
                <a:bodyPr/>
                <a:lstStyle/>
                <a:p>
                  <a:pPr>
                    <a:defRPr sz="2400" b="1" i="0" baseline="0">
                      <a:solidFill>
                        <a:schemeClr val="bg1"/>
                      </a:solidFill>
                      <a:latin typeface="Comic Sans MS" pitchFamily="66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1.4653607150332862E-2"/>
                  <c:y val="-5.2367319150275912E-2"/>
                </c:manualLayout>
              </c:layout>
              <c:spPr/>
              <c:txPr>
                <a:bodyPr/>
                <a:lstStyle/>
                <a:p>
                  <a:pPr>
                    <a:defRPr sz="2400" b="1" i="0" baseline="0">
                      <a:solidFill>
                        <a:schemeClr val="bg1"/>
                      </a:solidFill>
                      <a:latin typeface="Comic Sans MS" pitchFamily="66" charset="0"/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5.8098451830006552E-2"/>
                  <c:y val="-4.1917152684312807E-2"/>
                </c:manualLayout>
              </c:layout>
              <c:spPr/>
              <c:txPr>
                <a:bodyPr/>
                <a:lstStyle/>
                <a:p>
                  <a:pPr>
                    <a:defRPr sz="2400" b="1" i="0" baseline="0">
                      <a:solidFill>
                        <a:schemeClr val="bg1"/>
                      </a:solidFill>
                      <a:latin typeface="Comic Sans MS" pitchFamily="66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2400" b="1" i="0" baseline="0">
                    <a:latin typeface="Comic Sans MS" pitchFamily="66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25400">
                  <a:solidFill>
                    <a:schemeClr val="bg1"/>
                  </a:solidFill>
                </a:ln>
              </c:spPr>
            </c:leaderLines>
          </c:dLbls>
          <c:cat>
            <c:strRef>
              <c:f>'[Диаграмма в Microsoft Office PowerPoint]Лист1'!$C$2:$C$6</c:f>
              <c:strCache>
                <c:ptCount val="5"/>
                <c:pt idx="0">
                  <c:v>метан</c:v>
                </c:pt>
                <c:pt idx="1">
                  <c:v>этан</c:v>
                </c:pt>
                <c:pt idx="2">
                  <c:v>пропан</c:v>
                </c:pt>
                <c:pt idx="3">
                  <c:v>бутан</c:v>
                </c:pt>
                <c:pt idx="4">
                  <c:v>пентан</c:v>
                </c:pt>
              </c:strCache>
            </c:strRef>
          </c:cat>
          <c:val>
            <c:numRef>
              <c:f>'[Диаграмма в Microsoft Office PowerPoint]Лист1'!$D$2:$D$6</c:f>
              <c:numCache>
                <c:formatCode>0%</c:formatCode>
                <c:ptCount val="5"/>
                <c:pt idx="0">
                  <c:v>0.9</c:v>
                </c:pt>
                <c:pt idx="1">
                  <c:v>4.0000000000000022E-2</c:v>
                </c:pt>
                <c:pt idx="2">
                  <c:v>2.0000000000000011E-2</c:v>
                </c:pt>
                <c:pt idx="3">
                  <c:v>1.0000000000000005E-2</c:v>
                </c:pt>
                <c:pt idx="4">
                  <c:v>1.0000000000000005E-2</c:v>
                </c:pt>
              </c:numCache>
            </c:numRef>
          </c:val>
        </c:ser>
        <c:dLbls/>
      </c:pie3DChart>
    </c:plotArea>
    <c:legend>
      <c:legendPos val="r"/>
      <c:txPr>
        <a:bodyPr/>
        <a:lstStyle/>
        <a:p>
          <a:pPr>
            <a:defRPr sz="2400" b="1" i="0" baseline="0">
              <a:solidFill>
                <a:schemeClr val="bg1"/>
              </a:solidFill>
              <a:latin typeface="Comic Sans MS" pitchFamily="66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AD208-6792-4115-9FC0-0290BC180F92}" type="doc">
      <dgm:prSet loTypeId="urn:microsoft.com/office/officeart/2005/8/layout/cycle7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CBB9AE-D8D0-4BEF-8CAA-CF19062ABA65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свойства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76B93583-9621-4167-A835-0C0D327A2710}" type="parTrans" cxnId="{FC9BE029-B42E-4252-949A-4B33F27815F2}">
      <dgm:prSet/>
      <dgm:spPr/>
      <dgm:t>
        <a:bodyPr/>
        <a:lstStyle/>
        <a:p>
          <a:endParaRPr lang="ru-RU"/>
        </a:p>
      </dgm:t>
    </dgm:pt>
    <dgm:pt modelId="{65AB1324-826B-4EB8-A97C-47B0E50C8A2C}" type="sibTrans" cxnId="{FC9BE029-B42E-4252-949A-4B33F27815F2}">
      <dgm:prSet/>
      <dgm:spPr>
        <a:solidFill>
          <a:schemeClr val="accent5">
            <a:lumMod val="25000"/>
          </a:schemeClr>
        </a:solidFill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75362F79-1D32-46C4-822C-172500EB50D6}">
      <dgm:prSet phldrT="[Текст]" custT="1"/>
      <dgm:spPr/>
      <dgm:t>
        <a:bodyPr/>
        <a:lstStyle/>
        <a:p>
          <a:r>
            <a:rPr lang="ru-RU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получение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8EC97EA4-5A85-4FE1-BE53-89F8E96079F8}" type="parTrans" cxnId="{CB091008-BCAC-40CF-859B-36500F0B0205}">
      <dgm:prSet/>
      <dgm:spPr/>
      <dgm:t>
        <a:bodyPr/>
        <a:lstStyle/>
        <a:p>
          <a:endParaRPr lang="ru-RU"/>
        </a:p>
      </dgm:t>
    </dgm:pt>
    <dgm:pt modelId="{923EDB8C-F59B-4A46-83A4-23BB382CA9AB}" type="sibTrans" cxnId="{CB091008-BCAC-40CF-859B-36500F0B0205}">
      <dgm:prSet/>
      <dgm:spPr>
        <a:solidFill>
          <a:schemeClr val="accent5">
            <a:lumMod val="25000"/>
          </a:schemeClr>
        </a:solidFill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5288FCD0-99A0-40D2-98F5-F891800F08A4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применение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BAA535B2-6423-427C-89D5-6761F0B07BDE}" type="parTrans" cxnId="{1A16CF40-62CF-4C74-A73F-5FB373AAA920}">
      <dgm:prSet/>
      <dgm:spPr/>
      <dgm:t>
        <a:bodyPr/>
        <a:lstStyle/>
        <a:p>
          <a:endParaRPr lang="ru-RU"/>
        </a:p>
      </dgm:t>
    </dgm:pt>
    <dgm:pt modelId="{87A47AD0-FA0B-44EF-825F-C917C184079A}" type="sibTrans" cxnId="{1A16CF40-62CF-4C74-A73F-5FB373AAA920}">
      <dgm:prSet/>
      <dgm:spPr>
        <a:solidFill>
          <a:schemeClr val="accent5">
            <a:lumMod val="25000"/>
          </a:schemeClr>
        </a:solidFill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49A18162-F08E-4689-BCCC-83A2646DE3AC}" type="pres">
      <dgm:prSet presAssocID="{2AFAD208-6792-4115-9FC0-0290BC180F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2448C6-1658-4F5D-9349-BE151A4ABEB2}" type="pres">
      <dgm:prSet presAssocID="{9DCBB9AE-D8D0-4BEF-8CAA-CF19062ABA65}" presName="node" presStyleLbl="node1" presStyleIdx="0" presStyleCnt="3" custScaleX="116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DBAA3-984D-42DF-B380-D98E6C415D0A}" type="pres">
      <dgm:prSet presAssocID="{65AB1324-826B-4EB8-A97C-47B0E50C8A2C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E18D0FA-F1C9-4151-A20F-AA9D262ABC72}" type="pres">
      <dgm:prSet presAssocID="{65AB1324-826B-4EB8-A97C-47B0E50C8A2C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33FB0E17-CA2F-48A2-9131-2414B2478CE1}" type="pres">
      <dgm:prSet presAssocID="{75362F79-1D32-46C4-822C-172500EB50D6}" presName="node" presStyleLbl="node1" presStyleIdx="1" presStyleCnt="3" custScaleX="116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FC4D5-7E6D-4825-867A-2DDC39F46B2F}" type="pres">
      <dgm:prSet presAssocID="{923EDB8C-F59B-4A46-83A4-23BB382CA9AB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F6884A0-644A-4D19-99F8-11DDA9A2227B}" type="pres">
      <dgm:prSet presAssocID="{923EDB8C-F59B-4A46-83A4-23BB382CA9A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9C898FF-9192-4CD7-95E0-725EB5A861C7}" type="pres">
      <dgm:prSet presAssocID="{5288FCD0-99A0-40D2-98F5-F891800F08A4}" presName="node" presStyleLbl="node1" presStyleIdx="2" presStyleCnt="3" custScaleX="116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E0FBA-AA6F-4C7E-862A-5B91492CEDC1}" type="pres">
      <dgm:prSet presAssocID="{87A47AD0-FA0B-44EF-825F-C917C184079A}" presName="sibTrans" presStyleLbl="sibTrans2D1" presStyleIdx="2" presStyleCnt="3"/>
      <dgm:spPr/>
      <dgm:t>
        <a:bodyPr/>
        <a:lstStyle/>
        <a:p>
          <a:endParaRPr lang="ru-RU"/>
        </a:p>
      </dgm:t>
    </dgm:pt>
    <dgm:pt modelId="{7C453C67-153E-4854-B516-4B40177DCD70}" type="pres">
      <dgm:prSet presAssocID="{87A47AD0-FA0B-44EF-825F-C917C184079A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86B619A6-BBB1-45A4-B849-8B3DD43A954F}" type="presOf" srcId="{65AB1324-826B-4EB8-A97C-47B0E50C8A2C}" destId="{CE18D0FA-F1C9-4151-A20F-AA9D262ABC72}" srcOrd="1" destOrd="0" presId="urn:microsoft.com/office/officeart/2005/8/layout/cycle7"/>
    <dgm:cxn modelId="{B46CE3B9-8066-4F95-B09D-4595DC922B14}" type="presOf" srcId="{5288FCD0-99A0-40D2-98F5-F891800F08A4}" destId="{09C898FF-9192-4CD7-95E0-725EB5A861C7}" srcOrd="0" destOrd="0" presId="urn:microsoft.com/office/officeart/2005/8/layout/cycle7"/>
    <dgm:cxn modelId="{AF85A75C-740D-4B14-8FB3-A175C5BB450E}" type="presOf" srcId="{923EDB8C-F59B-4A46-83A4-23BB382CA9AB}" destId="{7F6884A0-644A-4D19-99F8-11DDA9A2227B}" srcOrd="1" destOrd="0" presId="urn:microsoft.com/office/officeart/2005/8/layout/cycle7"/>
    <dgm:cxn modelId="{CB091008-BCAC-40CF-859B-36500F0B0205}" srcId="{2AFAD208-6792-4115-9FC0-0290BC180F92}" destId="{75362F79-1D32-46C4-822C-172500EB50D6}" srcOrd="1" destOrd="0" parTransId="{8EC97EA4-5A85-4FE1-BE53-89F8E96079F8}" sibTransId="{923EDB8C-F59B-4A46-83A4-23BB382CA9AB}"/>
    <dgm:cxn modelId="{1B2A4088-6C4C-4D6D-A545-B6AC75DECE64}" type="presOf" srcId="{87A47AD0-FA0B-44EF-825F-C917C184079A}" destId="{7C453C67-153E-4854-B516-4B40177DCD70}" srcOrd="1" destOrd="0" presId="urn:microsoft.com/office/officeart/2005/8/layout/cycle7"/>
    <dgm:cxn modelId="{FC9BE029-B42E-4252-949A-4B33F27815F2}" srcId="{2AFAD208-6792-4115-9FC0-0290BC180F92}" destId="{9DCBB9AE-D8D0-4BEF-8CAA-CF19062ABA65}" srcOrd="0" destOrd="0" parTransId="{76B93583-9621-4167-A835-0C0D327A2710}" sibTransId="{65AB1324-826B-4EB8-A97C-47B0E50C8A2C}"/>
    <dgm:cxn modelId="{571EE864-FCA6-49FF-B406-ACA956272D99}" type="presOf" srcId="{65AB1324-826B-4EB8-A97C-47B0E50C8A2C}" destId="{3F9DBAA3-984D-42DF-B380-D98E6C415D0A}" srcOrd="0" destOrd="0" presId="urn:microsoft.com/office/officeart/2005/8/layout/cycle7"/>
    <dgm:cxn modelId="{805F8A8C-5F43-476E-90E2-B104907D32EC}" type="presOf" srcId="{87A47AD0-FA0B-44EF-825F-C917C184079A}" destId="{840E0FBA-AA6F-4C7E-862A-5B91492CEDC1}" srcOrd="0" destOrd="0" presId="urn:microsoft.com/office/officeart/2005/8/layout/cycle7"/>
    <dgm:cxn modelId="{00FF28C5-E8D9-4809-90D3-305756B30A29}" type="presOf" srcId="{923EDB8C-F59B-4A46-83A4-23BB382CA9AB}" destId="{A5BFC4D5-7E6D-4825-867A-2DDC39F46B2F}" srcOrd="0" destOrd="0" presId="urn:microsoft.com/office/officeart/2005/8/layout/cycle7"/>
    <dgm:cxn modelId="{782CB641-A94C-437B-97AC-A5952A10467F}" type="presOf" srcId="{75362F79-1D32-46C4-822C-172500EB50D6}" destId="{33FB0E17-CA2F-48A2-9131-2414B2478CE1}" srcOrd="0" destOrd="0" presId="urn:microsoft.com/office/officeart/2005/8/layout/cycle7"/>
    <dgm:cxn modelId="{F76BCA7E-2D3C-4D5A-A42E-1C7AC40F5553}" type="presOf" srcId="{9DCBB9AE-D8D0-4BEF-8CAA-CF19062ABA65}" destId="{B22448C6-1658-4F5D-9349-BE151A4ABEB2}" srcOrd="0" destOrd="0" presId="urn:microsoft.com/office/officeart/2005/8/layout/cycle7"/>
    <dgm:cxn modelId="{18145A9F-5B9A-4D65-8B90-9C65AFE3D203}" type="presOf" srcId="{2AFAD208-6792-4115-9FC0-0290BC180F92}" destId="{49A18162-F08E-4689-BCCC-83A2646DE3AC}" srcOrd="0" destOrd="0" presId="urn:microsoft.com/office/officeart/2005/8/layout/cycle7"/>
    <dgm:cxn modelId="{1A16CF40-62CF-4C74-A73F-5FB373AAA920}" srcId="{2AFAD208-6792-4115-9FC0-0290BC180F92}" destId="{5288FCD0-99A0-40D2-98F5-F891800F08A4}" srcOrd="2" destOrd="0" parTransId="{BAA535B2-6423-427C-89D5-6761F0B07BDE}" sibTransId="{87A47AD0-FA0B-44EF-825F-C917C184079A}"/>
    <dgm:cxn modelId="{F2C4AAF4-0F3F-4BCF-B408-B0FEBBDD7EC1}" type="presParOf" srcId="{49A18162-F08E-4689-BCCC-83A2646DE3AC}" destId="{B22448C6-1658-4F5D-9349-BE151A4ABEB2}" srcOrd="0" destOrd="0" presId="urn:microsoft.com/office/officeart/2005/8/layout/cycle7"/>
    <dgm:cxn modelId="{A35FDCE2-B68D-42E8-8221-FABFF73D56C3}" type="presParOf" srcId="{49A18162-F08E-4689-BCCC-83A2646DE3AC}" destId="{3F9DBAA3-984D-42DF-B380-D98E6C415D0A}" srcOrd="1" destOrd="0" presId="urn:microsoft.com/office/officeart/2005/8/layout/cycle7"/>
    <dgm:cxn modelId="{9A65B086-3F20-4A9D-AB8B-9E40CA7434AE}" type="presParOf" srcId="{3F9DBAA3-984D-42DF-B380-D98E6C415D0A}" destId="{CE18D0FA-F1C9-4151-A20F-AA9D262ABC72}" srcOrd="0" destOrd="0" presId="urn:microsoft.com/office/officeart/2005/8/layout/cycle7"/>
    <dgm:cxn modelId="{F42EC98C-1357-4934-92CF-5F57A9C2565A}" type="presParOf" srcId="{49A18162-F08E-4689-BCCC-83A2646DE3AC}" destId="{33FB0E17-CA2F-48A2-9131-2414B2478CE1}" srcOrd="2" destOrd="0" presId="urn:microsoft.com/office/officeart/2005/8/layout/cycle7"/>
    <dgm:cxn modelId="{F740402F-5CE3-444A-A804-38B7D841768B}" type="presParOf" srcId="{49A18162-F08E-4689-BCCC-83A2646DE3AC}" destId="{A5BFC4D5-7E6D-4825-867A-2DDC39F46B2F}" srcOrd="3" destOrd="0" presId="urn:microsoft.com/office/officeart/2005/8/layout/cycle7"/>
    <dgm:cxn modelId="{E9E74355-67B9-4D76-B5A4-3A0090033B33}" type="presParOf" srcId="{A5BFC4D5-7E6D-4825-867A-2DDC39F46B2F}" destId="{7F6884A0-644A-4D19-99F8-11DDA9A2227B}" srcOrd="0" destOrd="0" presId="urn:microsoft.com/office/officeart/2005/8/layout/cycle7"/>
    <dgm:cxn modelId="{43318F89-0B32-4752-AC48-C20B43D319D3}" type="presParOf" srcId="{49A18162-F08E-4689-BCCC-83A2646DE3AC}" destId="{09C898FF-9192-4CD7-95E0-725EB5A861C7}" srcOrd="4" destOrd="0" presId="urn:microsoft.com/office/officeart/2005/8/layout/cycle7"/>
    <dgm:cxn modelId="{C10DC59C-F2BD-4277-B5AB-BA0481A8D6D7}" type="presParOf" srcId="{49A18162-F08E-4689-BCCC-83A2646DE3AC}" destId="{840E0FBA-AA6F-4C7E-862A-5B91492CEDC1}" srcOrd="5" destOrd="0" presId="urn:microsoft.com/office/officeart/2005/8/layout/cycle7"/>
    <dgm:cxn modelId="{ECD98A95-6A52-49C4-998B-FEA78D09621B}" type="presParOf" srcId="{840E0FBA-AA6F-4C7E-862A-5B91492CEDC1}" destId="{7C453C67-153E-4854-B516-4B40177DCD7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3226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1912" y="0"/>
            <a:ext cx="2953226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830"/>
            <a:ext cx="2953226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1912" y="9434830"/>
            <a:ext cx="2953226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419D79-C64D-4E90-88C4-7E676F088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5343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3226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335" y="0"/>
            <a:ext cx="2953226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514" y="4717415"/>
            <a:ext cx="5452110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53226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335" y="9433106"/>
            <a:ext cx="2953226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BB0132-8B80-41C1-A7F8-56B7C7E7E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5067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955CA-D10F-4D48-974E-E8F99F62158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D2C944-9164-4B8A-AF4D-35FD10D3E4A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BB0132-8B80-41C1-A7F8-56B7C7E7E0C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D2C944-9164-4B8A-AF4D-35FD10D3E4A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D2C944-9164-4B8A-AF4D-35FD10D3E4A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D2C944-9164-4B8A-AF4D-35FD10D3E4A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D2C944-9164-4B8A-AF4D-35FD10D3E4A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D2C944-9164-4B8A-AF4D-35FD10D3E4A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D2C944-9164-4B8A-AF4D-35FD10D3E4A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D2C944-9164-4B8A-AF4D-35FD10D3E4A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D2C944-9164-4B8A-AF4D-35FD10D3E4A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atom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27876-9332-4C2F-8924-EC4456380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B66B0-DED0-4D06-90D5-EF099A948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69BEA-10C2-4461-A53B-3AE68CCAF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E7E85-AD03-4296-9425-3F31E7366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544C2-CBE4-4572-AFE0-2B443D159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5F176-FDA8-4CC8-ADF4-E5E7FDDAF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7D1D2-5A17-4854-96A1-365076966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07019-0BF2-4A5C-8AEA-7FDFD5E29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5EDD4-54EE-4DD3-BEE2-F91ACC629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1FA04-49F0-465D-BB88-0E6A24C5B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68FAB-F113-441A-A172-921650E0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D295C-9183-4798-8315-8E9A557A9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0117B-82F8-498F-B11D-A9ECC4928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0" y="-14288"/>
            <a:ext cx="9163050" cy="6735763"/>
          </a:xfrm>
          <a:prstGeom prst="rect">
            <a:avLst/>
          </a:prstGeom>
          <a:solidFill>
            <a:schemeClr val="bg1">
              <a:alpha val="7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075" name="Picture 18" descr="atoms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BB7345F-DD6F-474E-9EB1-C465B1146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08" r:id="rId2"/>
    <p:sldLayoutId id="2147484107" r:id="rId3"/>
    <p:sldLayoutId id="2147484106" r:id="rId4"/>
    <p:sldLayoutId id="2147484105" r:id="rId5"/>
    <p:sldLayoutId id="2147484104" r:id="rId6"/>
    <p:sldLayoutId id="2147484103" r:id="rId7"/>
    <p:sldLayoutId id="2147484102" r:id="rId8"/>
    <p:sldLayoutId id="2147484101" r:id="rId9"/>
    <p:sldLayoutId id="2147484100" r:id="rId10"/>
    <p:sldLayoutId id="2147484099" r:id="rId11"/>
    <p:sldLayoutId id="2147484098" r:id="rId12"/>
    <p:sldLayoutId id="21474840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3.xml"/><Relationship Id="rId18" Type="http://schemas.openxmlformats.org/officeDocument/2006/relationships/slide" Target="slide38.xml"/><Relationship Id="rId3" Type="http://schemas.openxmlformats.org/officeDocument/2006/relationships/image" Target="../media/image16.gif"/><Relationship Id="rId7" Type="http://schemas.openxmlformats.org/officeDocument/2006/relationships/slide" Target="slide26.xml"/><Relationship Id="rId12" Type="http://schemas.openxmlformats.org/officeDocument/2006/relationships/slide" Target="slide32.xml"/><Relationship Id="rId17" Type="http://schemas.openxmlformats.org/officeDocument/2006/relationships/slide" Target="slide37.xml"/><Relationship Id="rId2" Type="http://schemas.openxmlformats.org/officeDocument/2006/relationships/slide" Target="slide21.xml"/><Relationship Id="rId16" Type="http://schemas.openxmlformats.org/officeDocument/2006/relationships/slide" Target="slide3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5.xml"/><Relationship Id="rId11" Type="http://schemas.openxmlformats.org/officeDocument/2006/relationships/slide" Target="slide31.xml"/><Relationship Id="rId5" Type="http://schemas.openxmlformats.org/officeDocument/2006/relationships/slide" Target="slide23.xml"/><Relationship Id="rId15" Type="http://schemas.openxmlformats.org/officeDocument/2006/relationships/slide" Target="slide35.xml"/><Relationship Id="rId10" Type="http://schemas.openxmlformats.org/officeDocument/2006/relationships/slide" Target="slide29.xml"/><Relationship Id="rId19" Type="http://schemas.openxmlformats.org/officeDocument/2006/relationships/slide" Target="slide39.xml"/><Relationship Id="rId4" Type="http://schemas.openxmlformats.org/officeDocument/2006/relationships/slide" Target="slide22.xml"/><Relationship Id="rId9" Type="http://schemas.openxmlformats.org/officeDocument/2006/relationships/slide" Target="slide28.xml"/><Relationship Id="rId14" Type="http://schemas.openxmlformats.org/officeDocument/2006/relationships/slide" Target="slide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gif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gif"/><Relationship Id="rId7" Type="http://schemas.openxmlformats.org/officeDocument/2006/relationships/diagramColors" Target="../diagrams/colors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file:///F:\&#1056;&#1077;&#1079;&#1077;&#1088;&#1074;\&#1074;&#1089;&#1077;%20&#1074;&#1089;&#1077;%20&#1084;&#1086;&#1077;\&#1042;&#1089;&#1077;%20&#1084;&#1086;&#1077;\&#1044;&#1083;&#1103;%20&#1091;&#1088;&#1086;&#1082;&#1086;&#1074;\&#1044;&#1083;&#1103;%20&#1091;&#1088;&#1086;&#1082;&#1086;&#1074;\&#1091;&#1088;&#1086;&#1082;&#1080;%20&#1089;%20&#1087;&#1088;&#1077;&#1079;&#1077;&#1085;&#1090;&#1072;&#1094;&#1080;&#1077;&#1081;\&#1075;&#1072;&#1079;&#1086;&#1086;&#1073;&#1088;&#1072;&#1079;&#1085;&#1099;&#1077;%20&#1074;&#1077;&#1097;&#1077;&#1089;&#1090;&#1074;&#1072;%2011&#1082;&#1083;.%20(&#1073;&#1072;&#1079;&#1086;&#1074;&#1099;&#1081;%20&#1091;&#1088;&#1086;&#1074;&#1077;&#1085;&#1100;)\&#1074;&#1086;&#1076;&#1086;&#1088;&#1086;&#1076;\&#1083;&#1072;&#1073;&#1086;&#1088;&#1072;&#1090;&#1086;&#1088;&#1085;&#1086;&#1077;%20&#1087;&#1086;&#1083;&#1091;&#1095;&#1077;&#1085;&#1080;&#1077;%20&#1074;&#1086;&#1076;&#1086;&#1088;&#1086;&#1076;&#1072;.mp4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hyperlink" Target="file:///F:\&#1056;&#1077;&#1079;&#1077;&#1088;&#1074;\&#1074;&#1089;&#1077;%20&#1074;&#1089;&#1077;%20&#1084;&#1086;&#1077;\&#1042;&#1089;&#1077;%20&#1084;&#1086;&#1077;\&#1044;&#1083;&#1103;%20&#1091;&#1088;&#1086;&#1082;&#1086;&#1074;\&#1044;&#1083;&#1103;%20&#1091;&#1088;&#1086;&#1082;&#1086;&#1074;\&#1091;&#1088;&#1086;&#1082;&#1080;%20&#1089;%20&#1087;&#1088;&#1077;&#1079;&#1077;&#1085;&#1090;&#1072;&#1094;&#1080;&#1077;&#1081;\&#1075;&#1072;&#1079;&#1086;&#1086;&#1073;&#1088;&#1072;&#1079;&#1085;&#1099;&#1077;%20&#1074;&#1077;&#1097;&#1077;&#1089;&#1090;&#1074;&#1072;%2011&#1082;&#1083;.%20(&#1073;&#1072;&#1079;&#1086;&#1074;&#1099;&#1081;%20&#1091;&#1088;&#1086;&#1074;&#1077;&#1085;&#1100;)\&#1074;&#1086;&#1076;&#1086;&#1088;&#1086;&#1076;\&#1069;&#1083;&#1077;&#1082;&#1090;&#1088;&#1086;&#1083;&#1080;&#1079;%20&#1074;&#1086;&#1076;&#1099;_mpeg4_001.mp4" TargetMode="External"/><Relationship Id="rId4" Type="http://schemas.openxmlformats.org/officeDocument/2006/relationships/image" Target="../media/image2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4.jpeg"/><Relationship Id="rId2" Type="http://schemas.openxmlformats.org/officeDocument/2006/relationships/hyperlink" Target="file:///F:\&#1056;&#1077;&#1079;&#1077;&#1088;&#1074;\&#1074;&#1089;&#1077;%20&#1074;&#1089;&#1077;%20&#1084;&#1086;&#1077;\&#1042;&#1089;&#1077;%20&#1084;&#1086;&#1077;\&#1044;&#1083;&#1103;%20&#1091;&#1088;&#1086;&#1082;&#1086;&#1074;\&#1044;&#1083;&#1103;%20&#1091;&#1088;&#1086;&#1082;&#1086;&#1074;\&#1091;&#1088;&#1086;&#1082;&#1080;%20&#1089;%20&#1087;&#1088;&#1077;&#1079;&#1077;&#1085;&#1090;&#1072;&#1094;&#1080;&#1077;&#1081;\&#1075;&#1072;&#1079;&#1086;&#1086;&#1073;&#1088;&#1072;&#1079;&#1085;&#1099;&#1077;%20&#1074;&#1077;&#1097;&#1077;&#1089;&#1090;&#1074;&#1072;%2011&#1082;&#1083;.%20(&#1073;&#1072;&#1079;&#1086;&#1074;&#1099;&#1081;%20&#1091;&#1088;&#1086;&#1074;&#1077;&#1085;&#1100;)\&#1074;&#1079;&#1088;&#1099;&#1074;%20&#1074;&#1086;&#1076;&#1086;&#1088;&#1086;&#1076;&#1072;.wmv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techgazy.ru/images/cms/data/vodorodnyj_blok1.jpg" TargetMode="External"/><Relationship Id="rId5" Type="http://schemas.openxmlformats.org/officeDocument/2006/relationships/image" Target="../media/image17.gif"/><Relationship Id="rId4" Type="http://schemas.openxmlformats.org/officeDocument/2006/relationships/slide" Target="slide2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17.gif"/><Relationship Id="rId4" Type="http://schemas.openxmlformats.org/officeDocument/2006/relationships/image" Target="../media/image27.jpeg"/><Relationship Id="rId9" Type="http://schemas.openxmlformats.org/officeDocument/2006/relationships/slide" Target="slid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17.gif"/><Relationship Id="rId2" Type="http://schemas.openxmlformats.org/officeDocument/2006/relationships/hyperlink" Target="file:///F:\&#1056;&#1077;&#1079;&#1077;&#1088;&#1074;\&#1074;&#1089;&#1077;%20&#1074;&#1089;&#1077;%20&#1084;&#1086;&#1077;\&#1042;&#1089;&#1077;%20&#1084;&#1086;&#1077;\&#1044;&#1083;&#1103;%20&#1091;&#1088;&#1086;&#1082;&#1086;&#1074;\&#1044;&#1083;&#1103;%20&#1091;&#1088;&#1086;&#1082;&#1086;&#1074;\&#1091;&#1088;&#1086;&#1082;&#1080;%20&#1089;%20&#1087;&#1088;&#1077;&#1079;&#1077;&#1085;&#1090;&#1072;&#1094;&#1080;&#1077;&#1081;\&#1075;&#1072;&#1079;&#1086;&#1086;&#1073;&#1088;&#1072;&#1079;&#1085;&#1099;&#1077;%20&#1074;&#1077;&#1097;&#1077;&#1089;&#1090;&#1074;&#1072;%2011&#1082;&#1083;.%20(&#1073;&#1072;&#1079;&#1086;&#1074;&#1099;&#1081;%20&#1091;&#1088;&#1086;&#1074;&#1077;&#1085;&#1100;)\&#1082;&#1080;&#1089;&#1083;&#1086;&#1088;&#1086;&#1076;\&#1055;&#1086;&#1083;&#1091;&#1095;&#1077;&#1085;&#1080;&#1077;%20&#1082;&#1080;&#1089;&#1083;&#1086;&#1088;&#1086;&#1076;&#1072;%20&#1080;&#1079;%20&#1087;&#1077;&#1088;&#1084;&#1072;&#1085;&#1075;&#1072;&#1085;&#1072;&#1090;&#1072;%20&#1082;&#1072;&#1083;&#1080;&#1103;_mpeg4.mp4" TargetMode="External"/><Relationship Id="rId1" Type="http://schemas.openxmlformats.org/officeDocument/2006/relationships/slideLayout" Target="../slideLayouts/slideLayout6.xml"/><Relationship Id="rId6" Type="http://schemas.openxmlformats.org/officeDocument/2006/relationships/slide" Target="slide20.xml"/><Relationship Id="rId5" Type="http://schemas.openxmlformats.org/officeDocument/2006/relationships/hyperlink" Target="file:///F:\&#1056;&#1077;&#1079;&#1077;&#1088;&#1074;\&#1074;&#1089;&#1077;%20&#1074;&#1089;&#1077;%20&#1084;&#1086;&#1077;\&#1042;&#1089;&#1077;%20&#1084;&#1086;&#1077;\&#1044;&#1083;&#1103;%20&#1091;&#1088;&#1086;&#1082;&#1086;&#1074;\&#1044;&#1083;&#1103;%20&#1091;&#1088;&#1086;&#1082;&#1086;&#1074;\&#1091;&#1088;&#1086;&#1082;&#1080;%20&#1089;%20&#1087;&#1088;&#1077;&#1079;&#1077;&#1085;&#1090;&#1072;&#1094;&#1080;&#1077;&#1081;\&#1075;&#1072;&#1079;&#1086;&#1086;&#1073;&#1088;&#1072;&#1079;&#1085;&#1099;&#1077;%20&#1074;&#1077;&#1097;&#1077;&#1089;&#1090;&#1074;&#1072;%2011&#1082;&#1083;.%20(&#1073;&#1072;&#1079;&#1086;&#1074;&#1099;&#1081;%20&#1091;&#1088;&#1086;&#1074;&#1077;&#1085;&#1100;)\&#1082;&#1080;&#1089;&#1083;&#1086;&#1088;&#1086;&#1076;\poluchenie_kisloroda_iz_oksida_rtuti.avi" TargetMode="External"/><Relationship Id="rId4" Type="http://schemas.openxmlformats.org/officeDocument/2006/relationships/hyperlink" Target="file:///F:\&#1056;&#1077;&#1079;&#1077;&#1088;&#1074;\&#1074;&#1089;&#1077;%20&#1074;&#1089;&#1077;%20&#1084;&#1086;&#1077;\&#1042;&#1089;&#1077;%20&#1084;&#1086;&#1077;\&#1044;&#1083;&#1103;%20&#1091;&#1088;&#1086;&#1082;&#1086;&#1074;\&#1044;&#1083;&#1103;%20&#1091;&#1088;&#1086;&#1082;&#1086;&#1074;\&#1091;&#1088;&#1086;&#1082;&#1080;%20&#1089;%20&#1087;&#1088;&#1077;&#1079;&#1077;&#1085;&#1090;&#1072;&#1094;&#1080;&#1077;&#1081;\&#1075;&#1072;&#1079;&#1086;&#1086;&#1073;&#1088;&#1072;&#1079;&#1085;&#1099;&#1077;%20&#1074;&#1077;&#1097;&#1077;&#1089;&#1090;&#1074;&#1072;%2011&#1082;&#1083;.%20(&#1073;&#1072;&#1079;&#1086;&#1074;&#1099;&#1081;%20&#1091;&#1088;&#1086;&#1074;&#1077;&#1085;&#1100;)\&#1050;&#1072;&#1090;&#1072;&#1083;&#1080;&#1090;&#1080;&#1095;&#1077;&#1089;&#1082;&#1086;&#1077;%20&#1088;&#1072;&#1079;&#1083;&#1086;&#1078;&#1077;&#1085;&#1080;&#1077;%20&#1087;&#1077;&#1088;&#1086;&#1082;&#1089;&#1080;&#1076;&#1072;%20&#1074;&#1086;&#1076;&#1086;&#1088;&#1086;&#1076;&#1072;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slide" Target="slide2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rus.ru/photos/870850.jpg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1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file:///F:\&#1056;&#1077;&#1079;&#1077;&#1088;&#1074;\&#1074;&#1089;&#1077;%20&#1074;&#1089;&#1077;%20&#1084;&#1086;&#1077;\&#1042;&#1089;&#1077;%20&#1084;&#1086;&#1077;\&#1044;&#1083;&#1103;%20&#1091;&#1088;&#1086;&#1082;&#1086;&#1074;\&#1044;&#1083;&#1103;%20&#1091;&#1088;&#1086;&#1082;&#1086;&#1074;\&#1091;&#1088;&#1086;&#1082;&#1080;%20&#1089;%20&#1087;&#1088;&#1077;&#1079;&#1077;&#1085;&#1090;&#1072;&#1094;&#1080;&#1077;&#1081;\&#1075;&#1072;&#1079;&#1086;&#1086;&#1073;&#1088;&#1072;&#1079;&#1085;&#1099;&#1077;%20&#1074;&#1077;&#1097;&#1077;&#1089;&#1090;&#1074;&#1072;%2011&#1082;&#1083;.%20(&#1073;&#1072;&#1079;&#1086;&#1074;&#1099;&#1081;%20&#1091;&#1088;&#1086;&#1074;&#1077;&#1085;&#1100;)\&#1087;&#1086;&#1083;&#1091;&#1095;&#1077;&#1085;&#1080;&#1077;%20&#1057;&#1054;2.wmv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gif"/><Relationship Id="rId4" Type="http://schemas.openxmlformats.org/officeDocument/2006/relationships/slide" Target="slide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17.gif"/><Relationship Id="rId2" Type="http://schemas.openxmlformats.org/officeDocument/2006/relationships/hyperlink" Target="file:///F:\&#1056;&#1077;&#1079;&#1077;&#1088;&#1074;\&#1074;&#1089;&#1077;%20&#1074;&#1089;&#1077;%20&#1084;&#1086;&#1077;\&#1042;&#1089;&#1077;%20&#1084;&#1086;&#1077;\&#1044;&#1083;&#1103;%20&#1091;&#1088;&#1086;&#1082;&#1086;&#1074;\&#1044;&#1083;&#1103;%20&#1091;&#1088;&#1086;&#1082;&#1086;&#1074;\&#1091;&#1088;&#1086;&#1082;&#1080;%20&#1089;%20&#1087;&#1088;&#1077;&#1079;&#1077;&#1085;&#1090;&#1072;&#1094;&#1080;&#1077;&#1081;\&#1075;&#1072;&#1079;&#1086;&#1086;&#1073;&#1088;&#1072;&#1079;&#1085;&#1099;&#1077;%20&#1074;&#1077;&#1097;&#1077;&#1089;&#1090;&#1074;&#1072;%2011&#1082;&#1083;.%20(&#1073;&#1072;&#1079;&#1086;&#1074;&#1099;&#1081;%20&#1091;&#1088;&#1086;&#1074;&#1077;&#1085;&#1100;)\&#1091;&#1075;&#1083;&#1077;&#1082;&#1080;&#1089;&#1083;&#1099;&#1081;%20&#1075;&#1072;&#1079;\&#1043;&#1072;&#1096;&#1077;&#1085;&#1080;&#1077;%20&#1089;&#1074;&#1077;&#1095;&#1077;&#1081;%20&#1091;&#1075;&#1083;&#1077;&#1082;&#1080;&#1089;&#1083;&#1099;&#1084;%20&#1075;&#1072;&#1079;&#1086;&#1084;_mpeg4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38.jpeg"/><Relationship Id="rId4" Type="http://schemas.openxmlformats.org/officeDocument/2006/relationships/hyperlink" Target="http://www.nord-gaz.ru/gaz/pics/ygl.j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17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41.jpeg"/><Relationship Id="rId7" Type="http://schemas.openxmlformats.org/officeDocument/2006/relationships/slide" Target="slide20.xml"/><Relationship Id="rId2" Type="http://schemas.openxmlformats.org/officeDocument/2006/relationships/hyperlink" Target="http://www.remontnik.ru/upl/newboard/0/422_800x700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file:///F:\&#1056;&#1077;&#1079;&#1077;&#1088;&#1074;\&#1074;&#1089;&#1077;%20&#1074;&#1089;&#1077;%20&#1084;&#1086;&#1077;\&#1042;&#1089;&#1077;%20&#1084;&#1086;&#1077;\&#1044;&#1083;&#1103;%20&#1091;&#1088;&#1086;&#1082;&#1086;&#1074;\&#1044;&#1083;&#1103;%20&#1091;&#1088;&#1086;&#1082;&#1086;&#1074;\&#1091;&#1088;&#1086;&#1082;&#1080;%20&#1089;%20&#1087;&#1088;&#1077;&#1079;&#1077;&#1085;&#1090;&#1072;&#1094;&#1080;&#1077;&#1081;\&#1075;&#1072;&#1079;&#1086;&#1086;&#1073;&#1088;&#1072;&#1079;&#1085;&#1099;&#1077;%20&#1074;&#1077;&#1097;&#1077;&#1089;&#1090;&#1074;&#1072;%2011&#1082;&#1083;.%20(&#1073;&#1072;&#1079;&#1086;&#1074;&#1099;&#1081;%20&#1091;&#1088;&#1086;&#1074;&#1077;&#1085;&#1100;)\&#1072;&#1084;&#1084;&#1080;&#1072;&#1082;\&#1044;&#1099;&#1084;%20&#1073;&#1077;&#1079;%20&#1086;&#1075;&#1085;&#1103;-&#1074;&#1079;&#1072;&#1080;&#1084;&#1086;&#1076;&#1077;&#1081;&#1089;&#1090;&#1074;&#1080;&#1077;%20&#1072;&#1084;&#1084;&#1080;&#1072;&#1082;&#1072;%20&#1089;%20&#1093;&#1083;&#1086;&#1088;&#1086;&#1074;&#1086;&#1076;&#1086;&#1088;&#1086;&#1076;&#1086;&#1084;%5b1%5d_mpeg4.mp4" TargetMode="External"/><Relationship Id="rId5" Type="http://schemas.openxmlformats.org/officeDocument/2006/relationships/image" Target="../media/image22.gif"/><Relationship Id="rId4" Type="http://schemas.openxmlformats.org/officeDocument/2006/relationships/hyperlink" Target="file:///F:\&#1056;&#1077;&#1079;&#1077;&#1088;&#1074;\&#1074;&#1089;&#1077;%20&#1074;&#1089;&#1077;%20&#1084;&#1086;&#1077;\&#1042;&#1089;&#1077;%20&#1084;&#1086;&#1077;\&#1044;&#1083;&#1103;%20&#1091;&#1088;&#1086;&#1082;&#1086;&#1074;\&#1044;&#1083;&#1103;%20&#1091;&#1088;&#1086;&#1082;&#1086;&#1074;\&#1091;&#1088;&#1086;&#1082;&#1080;%20&#1089;%20&#1087;&#1088;&#1077;&#1079;&#1077;&#1085;&#1090;&#1072;&#1094;&#1080;&#1077;&#1081;\&#1075;&#1072;&#1079;&#1086;&#1086;&#1073;&#1088;&#1072;&#1079;&#1085;&#1099;&#1077;%20&#1074;&#1077;&#1097;&#1077;&#1089;&#1090;&#1074;&#1072;%2011&#1082;&#1083;.%20(&#1073;&#1072;&#1079;&#1086;&#1074;&#1099;&#1081;%20&#1091;&#1088;&#1086;&#1074;&#1077;&#1085;&#1100;)\&#1087;&#1086;&#1083;&#1091;&#1095;&#1077;&#1085;&#1080;&#1077;%20&#1072;&#1084;&#1084;&#1080;&#1072;&#1082;&#1072;.wmv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44.jpeg"/><Relationship Id="rId7" Type="http://schemas.openxmlformats.org/officeDocument/2006/relationships/slide" Target="slide20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48.png"/><Relationship Id="rId4" Type="http://schemas.openxmlformats.org/officeDocument/2006/relationships/image" Target="../media/image45.jpeg"/><Relationship Id="rId9" Type="http://schemas.openxmlformats.org/officeDocument/2006/relationships/hyperlink" Target="http://ido.tsu.ru/schools/chem/data/res/chemprom/uchpos/text/img/g3_1_clip_image002.gi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hyperlink" Target="&#1087;&#1086;&#1083;&#1091;&#1095;&#1077;&#1085;&#1080;&#1077;%20&#1101;&#1090;&#1080;&#1083;&#1077;&#1085;&#1072;.wmv" TargetMode="External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Relationship Id="rId6" Type="http://schemas.openxmlformats.org/officeDocument/2006/relationships/hyperlink" Target="file:///F:\&#1056;&#1077;&#1079;&#1077;&#1088;&#1074;\&#1074;&#1089;&#1077;%20&#1074;&#1089;&#1077;%20&#1084;&#1086;&#1077;\&#1042;&#1089;&#1077;%20&#1084;&#1086;&#1077;\&#1044;&#1083;&#1103;%20&#1091;&#1088;&#1086;&#1082;&#1086;&#1074;\&#1044;&#1083;&#1103;%20&#1091;&#1088;&#1086;&#1082;&#1086;&#1074;\&#1091;&#1088;&#1086;&#1082;&#1080;%20&#1089;%20&#1087;&#1088;&#1077;&#1079;&#1077;&#1085;&#1090;&#1072;&#1094;&#1080;&#1077;&#1081;\&#1075;&#1072;&#1079;&#1086;&#1086;&#1073;&#1088;&#1072;&#1079;&#1085;&#1099;&#1077;%20&#1074;&#1077;&#1097;&#1077;&#1089;&#1090;&#1074;&#1072;%2011&#1082;&#1083;.%20(&#1073;&#1072;&#1079;&#1086;&#1074;&#1099;&#1081;%20&#1091;&#1088;&#1086;&#1074;&#1077;&#1085;&#1100;)\&#1101;&#1090;&#1080;&#1083;&#1077;&#1085;\&#1056;&#1077;&#1072;&#1082;&#1094;&#1080;&#1103;%20&#1101;&#1090;&#1080;&#1083;&#1077;&#1085;&#1072;%20&#1089;%20&#1088;&#1072;&#1089;&#1090;&#1074;&#1086;&#1088;&#1086;&#1084;%20&#1087;&#1077;&#1088;&#1084;&#1072;&#1085;&#1075;&#1072;&#1085;&#1072;&#1090;&#1072;%20&#1082;&#1072;&#1083;&#1080;&#1103;_mpeg4.mp4" TargetMode="External"/><Relationship Id="rId5" Type="http://schemas.openxmlformats.org/officeDocument/2006/relationships/image" Target="../media/image22.gif"/><Relationship Id="rId4" Type="http://schemas.openxmlformats.org/officeDocument/2006/relationships/hyperlink" Target="file:///F:\&#1056;&#1077;&#1079;&#1077;&#1088;&#1074;\&#1074;&#1089;&#1077;%20&#1074;&#1089;&#1077;%20&#1084;&#1086;&#1077;\&#1042;&#1089;&#1077;%20&#1084;&#1086;&#1077;\&#1044;&#1083;&#1103;%20&#1091;&#1088;&#1086;&#1082;&#1086;&#1074;\&#1044;&#1083;&#1103;%20&#1091;&#1088;&#1086;&#1082;&#1086;&#1074;\&#1091;&#1088;&#1086;&#1082;&#1080;%20&#1089;%20&#1087;&#1088;&#1077;&#1079;&#1077;&#1085;&#1090;&#1072;&#1094;&#1080;&#1077;&#1081;\&#1075;&#1072;&#1079;&#1086;&#1086;&#1073;&#1088;&#1072;&#1079;&#1085;&#1099;&#1077;%20&#1074;&#1077;&#1097;&#1077;&#1089;&#1090;&#1074;&#1072;%2011&#1082;&#1083;.%20(&#1073;&#1072;&#1079;&#1086;&#1074;&#1099;&#1081;%20&#1091;&#1088;&#1086;&#1074;&#1077;&#1085;&#1100;)\&#1101;&#1090;&#1080;&#1083;&#1077;&#1085;\&#1042;&#1079;&#1072;&#1080;&#1084;&#1086;&#1076;&#1077;&#1081;&#1089;&#1090;&#1074;&#1080;&#1077;%20&#1101;&#1090;&#1080;&#1083;&#1077;&#1085;&#1072;%20&#1089;%20&#1073;&#1088;&#1086;&#1084;&#1085;&#1086;&#1081;%20&#1074;&#1086;&#1076;&#1086;&#1081;_mpeg4.mp4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etaprom.ru/market_foto/1268738944foto1_big.jpg" TargetMode="External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petruvarov.narod.ru/gif/chel_ximiya_02_2.gi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astbook.kz/_ph/5/2/933560591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1"/>
          <p:cNvSpPr>
            <a:spLocks noChangeArrowheads="1"/>
          </p:cNvSpPr>
          <p:nvPr/>
        </p:nvSpPr>
        <p:spPr bwMode="auto">
          <a:xfrm>
            <a:off x="683568" y="1057054"/>
            <a:ext cx="7994684" cy="2659978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5124" name="Text Box 58"/>
          <p:cNvSpPr txBox="1">
            <a:spLocks noChangeArrowheads="1"/>
          </p:cNvSpPr>
          <p:nvPr/>
        </p:nvSpPr>
        <p:spPr bwMode="auto">
          <a:xfrm>
            <a:off x="898525" y="3014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5126" name="Содержимое 6"/>
          <p:cNvSpPr>
            <a:spLocks noGrp="1"/>
          </p:cNvSpPr>
          <p:nvPr>
            <p:ph idx="1"/>
          </p:nvPr>
        </p:nvSpPr>
        <p:spPr>
          <a:xfrm>
            <a:off x="4275420" y="3717032"/>
            <a:ext cx="4402832" cy="144016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11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класс</a:t>
            </a:r>
          </a:p>
          <a:p>
            <a:pPr algn="r">
              <a:buFontTx/>
              <a:buNone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(базовый уровень)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5747" y="1057054"/>
            <a:ext cx="821250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>
              <a:buFontTx/>
              <a:buNone/>
            </a:pPr>
            <a:r>
              <a:rPr lang="ru-RU" sz="72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Газообразные вещества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9"/>
          <p:cNvSpPr>
            <a:spLocks noChangeArrowheads="1"/>
          </p:cNvSpPr>
          <p:nvPr/>
        </p:nvSpPr>
        <p:spPr bwMode="auto">
          <a:xfrm>
            <a:off x="215516" y="1448780"/>
            <a:ext cx="8676964" cy="5076564"/>
          </a:xfrm>
          <a:prstGeom prst="rect">
            <a:avLst/>
          </a:prstGeom>
          <a:solidFill>
            <a:schemeClr val="accent1">
              <a:lumMod val="40000"/>
              <a:lumOff val="60000"/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8335"/>
            <a:ext cx="8229600" cy="1010853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Первое следствие закона Авогадро: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448780"/>
            <a:ext cx="8229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При одинаковых условиях равные количества различных газов занимают равные объёмы. </a:t>
            </a:r>
          </a:p>
          <a:p>
            <a:pPr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В частности, при нормальных условиях (н. у.) - температуре Т = 273 K (0 °С) и давлении Р = 101325 Па (1 </a:t>
            </a:r>
            <a:r>
              <a:rPr lang="ru-RU" sz="3000" b="1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атм</a:t>
            </a:r>
            <a:r>
              <a:rPr lang="ru-RU" sz="3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, 760 мм. </a:t>
            </a:r>
            <a:r>
              <a:rPr lang="ru-RU" sz="3000" b="1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рт</a:t>
            </a:r>
            <a:r>
              <a:rPr lang="ru-RU" sz="3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. ст.) - 1 моль любого газа занимает объём 22,4л.</a:t>
            </a:r>
          </a:p>
          <a:p>
            <a:pPr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Эта физическая постоянная - молярный объём газа при нормальных условиях.</a:t>
            </a:r>
            <a:endParaRPr lang="ru-RU" sz="3000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9"/>
          <p:cNvSpPr>
            <a:spLocks noChangeArrowheads="1"/>
          </p:cNvSpPr>
          <p:nvPr/>
        </p:nvSpPr>
        <p:spPr bwMode="auto">
          <a:xfrm>
            <a:off x="179512" y="1119188"/>
            <a:ext cx="8784976" cy="4938712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187624" y="296652"/>
            <a:ext cx="6707088" cy="649498"/>
          </a:xfrm>
        </p:spPr>
        <p:txBody>
          <a:bodyPr/>
          <a:lstStyle/>
          <a:p>
            <a:pPr algn="ctr">
              <a:defRPr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Молярный объем</a:t>
            </a:r>
            <a:endParaRPr lang="ru-RU" sz="44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173" name="Picture 3" descr="C:\Documents and Settings\Женька\Рабочий стол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1527" y="946151"/>
            <a:ext cx="7352961" cy="5911849"/>
          </a:xfrm>
          <a:noFill/>
        </p:spPr>
      </p:pic>
      <p:sp>
        <p:nvSpPr>
          <p:cNvPr id="7174" name="Текст 12"/>
          <p:cNvSpPr>
            <a:spLocks noGrp="1"/>
          </p:cNvSpPr>
          <p:nvPr>
            <p:ph type="body" sz="half" idx="2"/>
          </p:nvPr>
        </p:nvSpPr>
        <p:spPr>
          <a:xfrm>
            <a:off x="457200" y="946151"/>
            <a:ext cx="8183252" cy="5111750"/>
          </a:xfrm>
        </p:spPr>
        <p:txBody>
          <a:bodyPr/>
          <a:lstStyle/>
          <a:p>
            <a:r>
              <a:rPr lang="ru-RU" sz="2800" b="1" dirty="0" smtClean="0">
                <a:latin typeface="Comic Sans MS" pitchFamily="66" charset="0"/>
              </a:rPr>
              <a:t>Если взять:</a:t>
            </a:r>
          </a:p>
          <a:p>
            <a:r>
              <a:rPr lang="ru-RU" sz="2800" b="1" dirty="0" smtClean="0">
                <a:latin typeface="Comic Sans MS" pitchFamily="66" charset="0"/>
              </a:rPr>
              <a:t>1 моль азота </a:t>
            </a:r>
            <a:r>
              <a:rPr lang="en-US" sz="2800" b="1" dirty="0" smtClean="0">
                <a:latin typeface="Comic Sans MS" pitchFamily="66" charset="0"/>
              </a:rPr>
              <a:t>N</a:t>
            </a:r>
            <a:r>
              <a:rPr lang="en-US" sz="2800" b="1" baseline="-25000" dirty="0" smtClean="0">
                <a:latin typeface="Comic Sans MS" pitchFamily="66" charset="0"/>
              </a:rPr>
              <a:t>2</a:t>
            </a:r>
            <a:r>
              <a:rPr lang="ru-RU" sz="2800" b="1" baseline="-25000" dirty="0" smtClean="0">
                <a:latin typeface="Comic Sans MS" pitchFamily="66" charset="0"/>
              </a:rPr>
              <a:t> </a:t>
            </a:r>
            <a:r>
              <a:rPr lang="en-US" sz="2800" b="1" dirty="0" smtClean="0">
                <a:latin typeface="Comic Sans MS" pitchFamily="66" charset="0"/>
              </a:rPr>
              <a:t>(</a:t>
            </a:r>
            <a:r>
              <a:rPr lang="ru-RU" sz="2800" b="1" dirty="0" smtClean="0">
                <a:latin typeface="Comic Sans MS" pitchFamily="66" charset="0"/>
              </a:rPr>
              <a:t>28г)</a:t>
            </a:r>
          </a:p>
          <a:p>
            <a:r>
              <a:rPr lang="ru-RU" sz="2800" b="1" dirty="0" smtClean="0">
                <a:latin typeface="Comic Sans MS" pitchFamily="66" charset="0"/>
              </a:rPr>
              <a:t>1 моль кислорода О</a:t>
            </a:r>
            <a:r>
              <a:rPr lang="ru-RU" sz="2800" b="1" baseline="-25000" dirty="0" smtClean="0">
                <a:latin typeface="Comic Sans MS" pitchFamily="66" charset="0"/>
              </a:rPr>
              <a:t>2</a:t>
            </a:r>
            <a:r>
              <a:rPr lang="ru-RU" sz="2800" b="1" dirty="0" smtClean="0">
                <a:latin typeface="Comic Sans MS" pitchFamily="66" charset="0"/>
              </a:rPr>
              <a:t> (32 г)</a:t>
            </a:r>
          </a:p>
          <a:p>
            <a:r>
              <a:rPr lang="ru-RU" sz="2800" b="1" dirty="0" smtClean="0">
                <a:latin typeface="Comic Sans MS" pitchFamily="66" charset="0"/>
              </a:rPr>
              <a:t>1 моль углекислого газа С0</a:t>
            </a:r>
            <a:r>
              <a:rPr lang="ru-RU" sz="2800" b="1" baseline="-25000" dirty="0" smtClean="0">
                <a:latin typeface="Comic Sans MS" pitchFamily="66" charset="0"/>
              </a:rPr>
              <a:t>2</a:t>
            </a:r>
            <a:r>
              <a:rPr lang="ru-RU" sz="2800" b="1" dirty="0" smtClean="0">
                <a:latin typeface="Comic Sans MS" pitchFamily="66" charset="0"/>
              </a:rPr>
              <a:t> (44 г)</a:t>
            </a:r>
          </a:p>
          <a:p>
            <a:r>
              <a:rPr lang="ru-RU" sz="2800" b="1" dirty="0" smtClean="0">
                <a:latin typeface="Comic Sans MS" pitchFamily="66" charset="0"/>
              </a:rPr>
              <a:t>1 моль водяных паров Н</a:t>
            </a:r>
            <a:r>
              <a:rPr lang="ru-RU" sz="2800" b="1" baseline="-25000" dirty="0" smtClean="0">
                <a:latin typeface="Comic Sans MS" pitchFamily="66" charset="0"/>
              </a:rPr>
              <a:t>2</a:t>
            </a:r>
            <a:r>
              <a:rPr lang="ru-RU" sz="2800" b="1" dirty="0" smtClean="0">
                <a:latin typeface="Comic Sans MS" pitchFamily="66" charset="0"/>
              </a:rPr>
              <a:t>О (18 г) при одинаковых условиях, например нормальных (0º С и давление 760 мм </a:t>
            </a:r>
            <a:r>
              <a:rPr lang="ru-RU" sz="2800" b="1" dirty="0" err="1" smtClean="0">
                <a:latin typeface="Comic Sans MS" pitchFamily="66" charset="0"/>
              </a:rPr>
              <a:t>рт</a:t>
            </a:r>
            <a:r>
              <a:rPr lang="ru-RU" sz="2800" b="1" dirty="0" smtClean="0">
                <a:latin typeface="Comic Sans MS" pitchFamily="66" charset="0"/>
              </a:rPr>
              <a:t>. ст., или 101,3 кПа) то окажется, что один моль любого из газов займет один и тот же объем, равный 22.4 л.</a:t>
            </a: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768795" y="2042518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18г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7972" y="2042518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98г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2100" y="2042518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180г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0073" y="2042518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58,5г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0"/>
          <p:cNvSpPr>
            <a:spLocks noChangeArrowheads="1"/>
          </p:cNvSpPr>
          <p:nvPr/>
        </p:nvSpPr>
        <p:spPr bwMode="auto">
          <a:xfrm>
            <a:off x="287524" y="1592796"/>
            <a:ext cx="8676964" cy="4824536"/>
          </a:xfrm>
          <a:prstGeom prst="rect">
            <a:avLst/>
          </a:prstGeom>
          <a:solidFill>
            <a:schemeClr val="accent1">
              <a:lumMod val="40000"/>
              <a:lumOff val="60000"/>
              <a:alpha val="56862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Молярная масса вещества в </a:t>
            </a:r>
          </a:p>
          <a:p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газообразном состоянии равна  его </a:t>
            </a:r>
          </a:p>
          <a:p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удвоенной относительной плотности </a:t>
            </a:r>
          </a:p>
          <a:p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по водороду: </a:t>
            </a:r>
          </a:p>
          <a:p>
            <a:pPr algn="ctr"/>
            <a:r>
              <a:rPr lang="ru-RU" sz="3200" b="1" i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M</a:t>
            </a:r>
            <a:r>
              <a:rPr lang="ru-RU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B-</a:t>
            </a:r>
            <a:r>
              <a:rPr lang="ru-RU" sz="3200" b="1" baseline="-25000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ва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= </a:t>
            </a:r>
            <a:r>
              <a:rPr lang="ru-RU" sz="3200" b="1" i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M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(H</a:t>
            </a:r>
            <a:r>
              <a:rPr lang="ru-RU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)·</a:t>
            </a:r>
            <a:r>
              <a:rPr lang="ru-RU" sz="3200" b="1" i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D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(H</a:t>
            </a:r>
            <a:r>
              <a:rPr lang="ru-RU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) = 2•</a:t>
            </a:r>
            <a:r>
              <a:rPr lang="ru-RU" sz="3200" b="1" i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D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(H</a:t>
            </a:r>
            <a:r>
              <a:rPr lang="ru-RU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Аналогичным образом, с  учетом </a:t>
            </a:r>
          </a:p>
          <a:p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средней молярной  массы воздуха </a:t>
            </a:r>
          </a:p>
          <a:p>
            <a:pPr algn="ctr"/>
            <a:r>
              <a:rPr lang="ru-RU" sz="3200" b="1" i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b="1" i="1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M</a:t>
            </a:r>
            <a:r>
              <a:rPr lang="ru-RU" sz="3200" b="1" baseline="-25000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возд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= 29 г/моль:</a:t>
            </a:r>
            <a:b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b="1" i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M</a:t>
            </a:r>
            <a:r>
              <a:rPr lang="ru-RU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B-</a:t>
            </a:r>
            <a:r>
              <a:rPr lang="ru-RU" sz="3200" b="1" baseline="-25000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ва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= </a:t>
            </a:r>
            <a:r>
              <a:rPr lang="ru-RU" sz="3200" b="1" i="1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M</a:t>
            </a:r>
            <a:r>
              <a:rPr lang="ru-RU" sz="3200" b="1" baseline="-25000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возд</a:t>
            </a:r>
            <a:r>
              <a:rPr lang="ru-RU" sz="3200" b="1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·</a:t>
            </a:r>
            <a:r>
              <a:rPr lang="ru-RU" sz="3200" b="1" i="1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D</a:t>
            </a:r>
            <a:r>
              <a:rPr lang="ru-RU" sz="3200" b="1" baseline="-25000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возд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= 29•</a:t>
            </a:r>
            <a:r>
              <a:rPr lang="ru-RU" sz="3200" b="1" i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D</a:t>
            </a:r>
            <a:r>
              <a:rPr lang="ru-RU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возд</a:t>
            </a:r>
            <a:endParaRPr lang="ru-RU" sz="3200" b="1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Второе следствие из закона Авогадро: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9"/>
          <p:cNvSpPr>
            <a:spLocks noChangeArrowheads="1"/>
          </p:cNvSpPr>
          <p:nvPr/>
        </p:nvSpPr>
        <p:spPr bwMode="auto">
          <a:xfrm>
            <a:off x="179512" y="1579228"/>
            <a:ext cx="8712968" cy="4938712"/>
          </a:xfrm>
          <a:prstGeom prst="rect">
            <a:avLst/>
          </a:prstGeom>
          <a:solidFill>
            <a:schemeClr val="accent1">
              <a:lumMod val="40000"/>
              <a:lumOff val="60000"/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52637"/>
            <a:ext cx="8712968" cy="1265002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Какой объём при нормальных условиях занимают 7г азота N</a:t>
            </a:r>
            <a:r>
              <a:rPr lang="ru-RU" sz="3200" b="1" baseline="-25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244" name="Содержимое 6"/>
          <p:cNvSpPr>
            <a:spLocks noGrp="1"/>
          </p:cNvSpPr>
          <p:nvPr>
            <p:ph sz="half" idx="1"/>
          </p:nvPr>
        </p:nvSpPr>
        <p:spPr>
          <a:xfrm>
            <a:off x="359532" y="1700808"/>
            <a:ext cx="2638636" cy="3700463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>
                <a:latin typeface="Comic Sans MS" pitchFamily="66" charset="0"/>
              </a:rPr>
              <a:t>Дано:</a:t>
            </a:r>
          </a:p>
          <a:p>
            <a:pPr>
              <a:buFontTx/>
              <a:buNone/>
            </a:pPr>
            <a:r>
              <a:rPr lang="ru-RU" b="1" dirty="0" err="1" smtClean="0">
                <a:latin typeface="Comic Sans MS" pitchFamily="66" charset="0"/>
              </a:rPr>
              <a:t>m</a:t>
            </a:r>
            <a:r>
              <a:rPr lang="ru-RU" b="1" dirty="0" smtClean="0">
                <a:latin typeface="Comic Sans MS" pitchFamily="66" charset="0"/>
              </a:rPr>
              <a:t>(N</a:t>
            </a:r>
            <a:r>
              <a:rPr lang="ru-RU" b="1" baseline="-25000" dirty="0" smtClean="0">
                <a:latin typeface="Comic Sans MS" pitchFamily="66" charset="0"/>
              </a:rPr>
              <a:t>2</a:t>
            </a:r>
            <a:r>
              <a:rPr lang="ru-RU" b="1" dirty="0" smtClean="0">
                <a:latin typeface="Comic Sans MS" pitchFamily="66" charset="0"/>
              </a:rPr>
              <a:t>) =7г;</a:t>
            </a:r>
          </a:p>
          <a:p>
            <a:pPr>
              <a:buFontTx/>
              <a:buNone/>
            </a:pPr>
            <a:r>
              <a:rPr lang="ru-RU" b="1" dirty="0" smtClean="0">
                <a:latin typeface="Comic Sans MS" pitchFamily="66" charset="0"/>
              </a:rPr>
              <a:t>___________</a:t>
            </a:r>
          </a:p>
          <a:p>
            <a:pPr>
              <a:buFontTx/>
              <a:buNone/>
            </a:pPr>
            <a:r>
              <a:rPr lang="ru-RU" b="1" dirty="0" smtClean="0">
                <a:latin typeface="Comic Sans MS" pitchFamily="66" charset="0"/>
              </a:rPr>
              <a:t>Найти: V(N</a:t>
            </a:r>
            <a:r>
              <a:rPr lang="ru-RU" b="1" baseline="-25000" dirty="0" smtClean="0">
                <a:latin typeface="Comic Sans MS" pitchFamily="66" charset="0"/>
              </a:rPr>
              <a:t>2</a:t>
            </a:r>
            <a:r>
              <a:rPr lang="ru-RU" b="1" dirty="0" smtClean="0">
                <a:latin typeface="Comic Sans MS" pitchFamily="66" charset="0"/>
              </a:rPr>
              <a:t>) </a:t>
            </a:r>
          </a:p>
          <a:p>
            <a:endParaRPr lang="ru-RU" sz="1800" dirty="0" smtClean="0"/>
          </a:p>
        </p:txBody>
      </p:sp>
      <p:sp>
        <p:nvSpPr>
          <p:cNvPr id="10245" name="Содержимое 7"/>
          <p:cNvSpPr>
            <a:spLocks noGrp="1"/>
          </p:cNvSpPr>
          <p:nvPr>
            <p:ph sz="half" idx="2"/>
          </p:nvPr>
        </p:nvSpPr>
        <p:spPr>
          <a:xfrm>
            <a:off x="2818148" y="1700808"/>
            <a:ext cx="6074332" cy="4817132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>
                <a:latin typeface="Comic Sans MS" pitchFamily="66" charset="0"/>
              </a:rPr>
              <a:t>Решение:</a:t>
            </a:r>
          </a:p>
          <a:p>
            <a:r>
              <a:rPr lang="ru-RU" b="1" dirty="0" smtClean="0">
                <a:latin typeface="Comic Sans MS" pitchFamily="66" charset="0"/>
              </a:rPr>
              <a:t>М(N</a:t>
            </a:r>
            <a:r>
              <a:rPr lang="ru-RU" b="1" baseline="-25000" dirty="0" smtClean="0">
                <a:latin typeface="Comic Sans MS" pitchFamily="66" charset="0"/>
              </a:rPr>
              <a:t>2</a:t>
            </a:r>
            <a:r>
              <a:rPr lang="ru-RU" b="1" dirty="0" smtClean="0">
                <a:latin typeface="Comic Sans MS" pitchFamily="66" charset="0"/>
              </a:rPr>
              <a:t>)=14•2=28 г/моль</a:t>
            </a:r>
          </a:p>
          <a:p>
            <a:r>
              <a:rPr lang="ru-RU" b="1" dirty="0" smtClean="0">
                <a:latin typeface="Comic Sans MS" pitchFamily="66" charset="0"/>
              </a:rPr>
              <a:t>V(N</a:t>
            </a:r>
            <a:r>
              <a:rPr lang="ru-RU" b="1" baseline="-25000" dirty="0" smtClean="0">
                <a:latin typeface="Comic Sans MS" pitchFamily="66" charset="0"/>
              </a:rPr>
              <a:t>2</a:t>
            </a:r>
            <a:r>
              <a:rPr lang="ru-RU" b="1" dirty="0" smtClean="0">
                <a:latin typeface="Comic Sans MS" pitchFamily="66" charset="0"/>
              </a:rPr>
              <a:t>) = V</a:t>
            </a:r>
            <a:r>
              <a:rPr lang="ru-RU" b="1" baseline="-25000" dirty="0" smtClean="0">
                <a:latin typeface="Comic Sans MS" pitchFamily="66" charset="0"/>
              </a:rPr>
              <a:t>M</a:t>
            </a:r>
            <a:r>
              <a:rPr lang="ru-RU" b="1" dirty="0" smtClean="0">
                <a:latin typeface="Comic Sans MS" pitchFamily="66" charset="0"/>
              </a:rPr>
              <a:t>•</a:t>
            </a:r>
            <a:r>
              <a:rPr lang="ru-RU" b="1" dirty="0" err="1" smtClean="0">
                <a:latin typeface="Comic Sans MS" pitchFamily="66" charset="0"/>
              </a:rPr>
              <a:t>m</a:t>
            </a:r>
            <a:r>
              <a:rPr lang="ru-RU" b="1" dirty="0" smtClean="0">
                <a:latin typeface="Comic Sans MS" pitchFamily="66" charset="0"/>
              </a:rPr>
              <a:t>/M=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22,4л/моль•7г/2</a:t>
            </a:r>
            <a:r>
              <a:rPr lang="en-US" b="1" dirty="0" smtClean="0">
                <a:latin typeface="Comic Sans MS" pitchFamily="66" charset="0"/>
              </a:rPr>
              <a:t>8</a:t>
            </a:r>
            <a:r>
              <a:rPr lang="ru-RU" b="1" dirty="0" smtClean="0">
                <a:latin typeface="Comic Sans MS" pitchFamily="66" charset="0"/>
              </a:rPr>
              <a:t>г/моль=5,6л </a:t>
            </a:r>
          </a:p>
          <a:p>
            <a:r>
              <a:rPr lang="ru-RU" b="1" dirty="0" smtClean="0">
                <a:latin typeface="Comic Sans MS" pitchFamily="66" charset="0"/>
              </a:rPr>
              <a:t>Ответ: 7г азота при нормальных условиях занимают объём 5,6л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9"/>
          <p:cNvSpPr>
            <a:spLocks noChangeArrowheads="1"/>
          </p:cNvSpPr>
          <p:nvPr/>
        </p:nvSpPr>
        <p:spPr bwMode="auto">
          <a:xfrm>
            <a:off x="215516" y="1700808"/>
            <a:ext cx="8748972" cy="4938712"/>
          </a:xfrm>
          <a:prstGeom prst="rect">
            <a:avLst/>
          </a:prstGeom>
          <a:solidFill>
            <a:schemeClr val="accent1">
              <a:lumMod val="40000"/>
              <a:lumOff val="60000"/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5516" y="75766"/>
            <a:ext cx="8748972" cy="1841066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Какой объём при нормальных условиях занимают 2 моль любого газа?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1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2168860"/>
            <a:ext cx="3034680" cy="3700463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>
                <a:latin typeface="Comic Sans MS" pitchFamily="66" charset="0"/>
              </a:rPr>
              <a:t>Дано:</a:t>
            </a:r>
          </a:p>
          <a:p>
            <a:endParaRPr lang="ru-RU" b="1" dirty="0" smtClean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b="1" dirty="0" err="1" smtClean="0">
                <a:latin typeface="Comic Sans MS" pitchFamily="66" charset="0"/>
              </a:rPr>
              <a:t>n</a:t>
            </a:r>
            <a:r>
              <a:rPr lang="ru-RU" b="1" dirty="0" smtClean="0">
                <a:latin typeface="Comic Sans MS" pitchFamily="66" charset="0"/>
              </a:rPr>
              <a:t>(газа)=2 моль </a:t>
            </a:r>
          </a:p>
          <a:p>
            <a:pPr>
              <a:buFontTx/>
              <a:buNone/>
            </a:pPr>
            <a:r>
              <a:rPr lang="ru-RU" b="1" smtClean="0">
                <a:latin typeface="Comic Sans MS" pitchFamily="66" charset="0"/>
              </a:rPr>
              <a:t>____________</a:t>
            </a:r>
            <a:endParaRPr lang="ru-RU" b="1" dirty="0" smtClean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b="1" dirty="0" smtClean="0">
                <a:latin typeface="Comic Sans MS" pitchFamily="66" charset="0"/>
              </a:rPr>
              <a:t>Найти: V </a:t>
            </a:r>
          </a:p>
          <a:p>
            <a:endParaRPr lang="ru-RU" sz="1800" b="1" dirty="0" smtClean="0">
              <a:latin typeface="Comic Sans MS" pitchFamily="66" charset="0"/>
            </a:endParaRPr>
          </a:p>
        </p:txBody>
      </p:sp>
      <p:sp>
        <p:nvSpPr>
          <p:cNvPr id="9222" name="Содержимое 7"/>
          <p:cNvSpPr>
            <a:spLocks noGrp="1"/>
          </p:cNvSpPr>
          <p:nvPr>
            <p:ph sz="half" idx="2"/>
          </p:nvPr>
        </p:nvSpPr>
        <p:spPr>
          <a:xfrm>
            <a:off x="3740150" y="1916832"/>
            <a:ext cx="5158916" cy="4434048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>
                <a:latin typeface="Comic Sans MS" pitchFamily="66" charset="0"/>
              </a:rPr>
              <a:t>Решение:</a:t>
            </a:r>
          </a:p>
          <a:p>
            <a:pPr>
              <a:buFontTx/>
              <a:buNone/>
            </a:pPr>
            <a:r>
              <a:rPr lang="ru-RU" b="1" dirty="0" smtClean="0">
                <a:latin typeface="Comic Sans MS" pitchFamily="66" charset="0"/>
              </a:rPr>
              <a:t>V= V</a:t>
            </a:r>
            <a:r>
              <a:rPr lang="en-US" b="1" baseline="-25000" dirty="0" smtClean="0">
                <a:latin typeface="Comic Sans MS" pitchFamily="66" charset="0"/>
              </a:rPr>
              <a:t>m</a:t>
            </a:r>
            <a:r>
              <a:rPr lang="ru-RU" b="1" dirty="0" smtClean="0">
                <a:latin typeface="Comic Sans MS" pitchFamily="66" charset="0"/>
              </a:rPr>
              <a:t>·</a:t>
            </a:r>
            <a:r>
              <a:rPr lang="ru-RU" b="1" dirty="0" err="1" smtClean="0">
                <a:latin typeface="Comic Sans MS" pitchFamily="66" charset="0"/>
              </a:rPr>
              <a:t>n</a:t>
            </a:r>
            <a:r>
              <a:rPr lang="ru-RU" b="1" dirty="0" smtClean="0">
                <a:latin typeface="Comic Sans MS" pitchFamily="66" charset="0"/>
              </a:rPr>
              <a:t> =</a:t>
            </a:r>
          </a:p>
          <a:p>
            <a:pPr>
              <a:buFontTx/>
              <a:buNone/>
            </a:pPr>
            <a:r>
              <a:rPr lang="ru-RU" b="1" dirty="0" smtClean="0">
                <a:latin typeface="Comic Sans MS" pitchFamily="66" charset="0"/>
              </a:rPr>
              <a:t>=22,4л/моль·2моль=44,8л </a:t>
            </a:r>
          </a:p>
          <a:p>
            <a:pPr>
              <a:buFontTx/>
              <a:buNone/>
            </a:pPr>
            <a:endParaRPr lang="ru-RU" b="1" dirty="0" smtClean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b="1" dirty="0" smtClean="0">
                <a:latin typeface="Comic Sans MS" pitchFamily="66" charset="0"/>
              </a:rPr>
              <a:t>Ответ:2 моль любого газа при н. у. занимают объём 44,8 л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0"/>
          <p:cNvSpPr>
            <a:spLocks noChangeArrowheads="1"/>
          </p:cNvSpPr>
          <p:nvPr/>
        </p:nvSpPr>
        <p:spPr bwMode="auto">
          <a:xfrm>
            <a:off x="467544" y="832954"/>
            <a:ext cx="8280920" cy="5800402"/>
          </a:xfrm>
          <a:prstGeom prst="rect">
            <a:avLst/>
          </a:prstGeom>
          <a:solidFill>
            <a:schemeClr val="accent1">
              <a:lumMod val="40000"/>
              <a:lumOff val="60000"/>
              <a:alpha val="56862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3600" b="1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endParaRPr lang="ru-RU" sz="3600" b="1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endParaRPr lang="ru-RU" sz="3600" b="1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endParaRPr lang="ru-RU" sz="3600" b="1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Для одного моля любого газа при </a:t>
            </a:r>
          </a:p>
          <a:p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нормальных условиях имеем:</a:t>
            </a:r>
            <a:b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        </a:t>
            </a:r>
            <a:r>
              <a:rPr lang="ru-RU" sz="3600" b="1" i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p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= 1 </a:t>
            </a:r>
            <a:r>
              <a:rPr lang="ru-RU" sz="3600" b="1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атм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= 101325 Па,</a:t>
            </a:r>
            <a:b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        </a:t>
            </a:r>
            <a:r>
              <a:rPr lang="ru-RU" sz="3600" b="1" i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V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= 22,4 л = 0,0224 м</a:t>
            </a:r>
            <a:r>
              <a:rPr lang="ru-RU" sz="3600" b="1" baseline="30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3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,</a:t>
            </a:r>
            <a:b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        </a:t>
            </a:r>
            <a:r>
              <a:rPr lang="ru-RU" sz="3600" b="1" i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t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= 0°C или </a:t>
            </a:r>
            <a:r>
              <a:rPr lang="ru-RU" sz="3600" b="1" i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T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= 273 К.</a:t>
            </a:r>
            <a:endParaRPr lang="ru-RU" sz="3600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832954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Объединенный газовый закон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4" descr="http://anyphys.narod.ru/images/chapter03/equ_03-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196752"/>
            <a:ext cx="3384376" cy="1692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0"/>
          <p:cNvSpPr>
            <a:spLocks noChangeArrowheads="1"/>
          </p:cNvSpPr>
          <p:nvPr/>
        </p:nvSpPr>
        <p:spPr bwMode="auto">
          <a:xfrm>
            <a:off x="467544" y="1600200"/>
            <a:ext cx="8280920" cy="5033156"/>
          </a:xfrm>
          <a:prstGeom prst="rect">
            <a:avLst/>
          </a:prstGeom>
          <a:solidFill>
            <a:schemeClr val="accent1">
              <a:lumMod val="40000"/>
              <a:lumOff val="60000"/>
              <a:alpha val="56862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молярная газовая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 постоянная</a:t>
            </a:r>
            <a:r>
              <a:rPr lang="ru-RU" sz="3200" dirty="0" smtClean="0">
                <a:latin typeface="Comic Sans MS" pitchFamily="66" charset="0"/>
              </a:rPr>
              <a:t>:</a:t>
            </a:r>
            <a:endParaRPr lang="ru-RU" sz="3200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Picture 2" descr="http://anyphys.narod.ru/images/chapter03/equ_03-0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0567" y="3465004"/>
            <a:ext cx="2886686" cy="972108"/>
          </a:xfrm>
          <a:prstGeom prst="rect">
            <a:avLst/>
          </a:prstGeom>
          <a:noFill/>
        </p:spPr>
      </p:pic>
      <p:pic>
        <p:nvPicPr>
          <p:cNvPr id="4" name="Picture 4" descr="http://anyphys.narod.ru/images/chapter03/equ_03-19.gif"/>
          <p:cNvPicPr>
            <a:picLocks noChangeAspect="1" noChangeArrowheads="1"/>
          </p:cNvPicPr>
          <p:nvPr/>
        </p:nvPicPr>
        <p:blipFill>
          <a:blip r:embed="rId4" cstate="print"/>
          <a:srcRect l="5045" t="12000" r="5153" b="10000"/>
          <a:stretch>
            <a:fillRect/>
          </a:stretch>
        </p:blipFill>
        <p:spPr bwMode="auto">
          <a:xfrm>
            <a:off x="3177802" y="4833156"/>
            <a:ext cx="2842018" cy="1260140"/>
          </a:xfrm>
          <a:prstGeom prst="rect">
            <a:avLst/>
          </a:prstGeom>
          <a:noFill/>
        </p:spPr>
      </p:pic>
      <p:pic>
        <p:nvPicPr>
          <p:cNvPr id="5" name="Picture 6" descr="http://anyphys.narod.ru/images/chapter03/equ_03-0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3667" y="1810992"/>
            <a:ext cx="6565081" cy="1286961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4731" y="274638"/>
            <a:ext cx="8671745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Уравнение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Клапейрона-Менделеева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0"/>
          <p:cNvSpPr>
            <a:spLocks noChangeArrowheads="1"/>
          </p:cNvSpPr>
          <p:nvPr/>
        </p:nvSpPr>
        <p:spPr bwMode="auto">
          <a:xfrm>
            <a:off x="467544" y="832954"/>
            <a:ext cx="8280920" cy="5728394"/>
          </a:xfrm>
          <a:prstGeom prst="rect">
            <a:avLst/>
          </a:prstGeom>
          <a:solidFill>
            <a:schemeClr val="accent1">
              <a:lumMod val="40000"/>
              <a:lumOff val="60000"/>
              <a:alpha val="56862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742950" indent="-742950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Определить 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V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10,5г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N</a:t>
            </a:r>
            <a:r>
              <a:rPr lang="en-US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 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при Т=26</a:t>
            </a:r>
            <a:r>
              <a:rPr lang="ru-RU" sz="3200" b="1" baseline="30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0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</a:t>
            </a:r>
          </a:p>
          <a:p>
            <a:pPr marL="742950" indent="-742950"/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   Р=736 мм.рт.ст.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При Р=750 мм.рт.ст. Т=37</a:t>
            </a:r>
            <a:r>
              <a:rPr lang="ru-RU" sz="3200" b="1" baseline="30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0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 объем</a:t>
            </a:r>
          </a:p>
          <a:p>
            <a:pPr marL="742950" indent="-742950"/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   газа равен 10л. Вычислить 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V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газа </a:t>
            </a:r>
          </a:p>
          <a:p>
            <a:pPr marL="742950" indent="-742950"/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   при Р=800 мм.рт.ст. и Т=67</a:t>
            </a:r>
            <a:r>
              <a:rPr lang="ru-RU" sz="3200" b="1" baseline="30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0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При Т=39</a:t>
            </a:r>
            <a:r>
              <a:rPr lang="ru-RU" sz="3200" b="1" baseline="30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0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 и Р=741 мм.рт.ст. </a:t>
            </a:r>
          </a:p>
          <a:p>
            <a:pPr marL="742950" indent="-742950"/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   масса 640см</a:t>
            </a:r>
            <a:r>
              <a:rPr lang="ru-RU" sz="3200" b="1" baseline="30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3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газа равна 1,73г.</a:t>
            </a:r>
          </a:p>
          <a:p>
            <a:pPr marL="742950" indent="-742950"/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   Известно, что молекула газа – </a:t>
            </a:r>
          </a:p>
          <a:p>
            <a:pPr marL="742950" indent="-742950"/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   двухатомна. Определите газ.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Рассчитайте 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D</a:t>
            </a:r>
            <a:r>
              <a:rPr lang="ru-RU" sz="3200" b="1" baseline="-25000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возд</a:t>
            </a:r>
            <a:r>
              <a:rPr lang="ru-RU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.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SO</a:t>
            </a:r>
            <a:r>
              <a:rPr lang="en-US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, NO</a:t>
            </a:r>
            <a:r>
              <a:rPr lang="en-US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, CO</a:t>
            </a:r>
            <a:r>
              <a:rPr lang="en-US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.</a:t>
            </a:r>
            <a:endParaRPr lang="ru-RU" sz="3200" b="1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pPr marL="742950" indent="-742950"/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endParaRPr lang="ru-RU" sz="3200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832954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Упражнения: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Прямоугольник 3"/>
          <p:cNvSpPr>
            <a:spLocks noChangeArrowheads="1"/>
          </p:cNvSpPr>
          <p:nvPr/>
        </p:nvSpPr>
        <p:spPr bwMode="auto">
          <a:xfrm>
            <a:off x="263525" y="1420813"/>
            <a:ext cx="88804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latin typeface="Calibri" pitchFamily="34" charset="0"/>
              </a:rPr>
              <a:t>.</a:t>
            </a:r>
          </a:p>
        </p:txBody>
      </p:sp>
      <p:pic>
        <p:nvPicPr>
          <p:cNvPr id="1030" name="Picture 7" descr="C:\Documents and Settings\Женька\Рабочий стол\481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" y="0"/>
            <a:ext cx="9144000" cy="6858000"/>
          </a:xfrm>
          <a:noFill/>
        </p:spPr>
      </p:pic>
      <p:sp>
        <p:nvSpPr>
          <p:cNvPr id="9220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727684" y="0"/>
            <a:ext cx="6141876" cy="930548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Воздух </a:t>
            </a: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263525" y="224644"/>
          <a:ext cx="8700963" cy="6633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163"/>
            <a:ext cx="9144000" cy="702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079612" y="0"/>
            <a:ext cx="7149988" cy="1119188"/>
          </a:xfrm>
        </p:spPr>
        <p:txBody>
          <a:bodyPr/>
          <a:lstStyle/>
          <a:p>
            <a:pPr algn="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Природный газ 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719572" y="1448780"/>
          <a:ext cx="7510028" cy="508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04956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Таблица агрегатных состояний вещества</a:t>
            </a:r>
            <a:endParaRPr lang="ru-RU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557502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4" name="Picture 10" descr="http://festival.1september.ru/articles/564056/img4.jpg"/>
          <p:cNvPicPr>
            <a:picLocks noChangeAspect="1" noChangeArrowheads="1"/>
          </p:cNvPicPr>
          <p:nvPr/>
        </p:nvPicPr>
        <p:blipFill>
          <a:blip r:embed="rId2" cstate="print"/>
          <a:srcRect t="10384"/>
          <a:stretch>
            <a:fillRect/>
          </a:stretch>
        </p:blipFill>
        <p:spPr bwMode="auto">
          <a:xfrm>
            <a:off x="251520" y="1304764"/>
            <a:ext cx="8604956" cy="5182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34938"/>
            <a:ext cx="8229600" cy="944724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Газообразные вещества</a:t>
            </a:r>
            <a:endParaRPr lang="ru-RU" b="1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692696"/>
          <a:ext cx="9144000" cy="6165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72"/>
                <a:gridCol w="1512168"/>
                <a:gridCol w="1548172"/>
                <a:gridCol w="1415988"/>
                <a:gridCol w="1428328"/>
                <a:gridCol w="1619672"/>
              </a:tblGrid>
              <a:tr h="618559">
                <a:tc rowSpan="2"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Comic Sans MS" pitchFamily="66" charset="0"/>
                        </a:rPr>
                        <a:t>газ</a:t>
                      </a:r>
                      <a:endParaRPr lang="ru-RU" sz="2800" dirty="0">
                        <a:latin typeface="Comic Sans MS" pitchFamily="66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omic Sans MS" pitchFamily="66" charset="0"/>
                        </a:rPr>
                        <a:t>получение</a:t>
                      </a:r>
                      <a:endParaRPr lang="ru-RU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Comic Sans MS" pitchFamily="66" charset="0"/>
                        </a:rPr>
                        <a:t>распознавание</a:t>
                      </a:r>
                      <a:endParaRPr lang="ru-RU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ru-RU" sz="2000" dirty="0" err="1" smtClean="0">
                          <a:latin typeface="Comic Sans MS" pitchFamily="66" charset="0"/>
                        </a:rPr>
                        <a:t>собира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2000" dirty="0" err="1" smtClean="0">
                          <a:latin typeface="Comic Sans MS" pitchFamily="66" charset="0"/>
                        </a:rPr>
                        <a:t>ние</a:t>
                      </a:r>
                      <a:endParaRPr lang="ru-RU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ru-RU" sz="2000" dirty="0" err="1" smtClean="0">
                          <a:latin typeface="Comic Sans MS" pitchFamily="66" charset="0"/>
                        </a:rPr>
                        <a:t>примене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ru-RU" sz="2000" dirty="0" err="1" smtClean="0">
                          <a:latin typeface="Comic Sans MS" pitchFamily="66" charset="0"/>
                        </a:rPr>
                        <a:t>ние</a:t>
                      </a:r>
                      <a:endParaRPr lang="ru-RU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185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в 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пром-ти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в 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лаб-рии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4677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H</a:t>
                      </a:r>
                      <a:r>
                        <a:rPr lang="en-US" sz="2800" b="1" baseline="-250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2800" b="1" baseline="-250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водород</a:t>
                      </a:r>
                      <a:endParaRPr lang="ru-RU" sz="2800" b="1" baseline="-25000" dirty="0">
                        <a:solidFill>
                          <a:schemeClr val="accent5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677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O</a:t>
                      </a:r>
                      <a:r>
                        <a:rPr lang="en-US" sz="2800" b="1" baseline="-250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</a:t>
                      </a:r>
                      <a:endParaRPr lang="ru-RU" sz="2800" b="1" baseline="-25000" dirty="0" smtClean="0">
                        <a:solidFill>
                          <a:schemeClr val="accent5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ru-RU" sz="2800" b="1" baseline="-250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кислород</a:t>
                      </a:r>
                      <a:endParaRPr lang="ru-RU" sz="2800" b="1" baseline="-25000" dirty="0">
                        <a:solidFill>
                          <a:schemeClr val="accent5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108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CO</a:t>
                      </a:r>
                      <a:r>
                        <a:rPr lang="en-US" sz="2800" b="1" baseline="-250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</a:t>
                      </a:r>
                      <a:endParaRPr lang="ru-RU" sz="2800" b="1" baseline="-25000" dirty="0" smtClean="0">
                        <a:solidFill>
                          <a:schemeClr val="accent5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ru-RU" sz="2800" b="1" baseline="-250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углекислый газ</a:t>
                      </a:r>
                      <a:endParaRPr lang="ru-RU" sz="2800" b="1" baseline="-25000" dirty="0">
                        <a:solidFill>
                          <a:schemeClr val="accent5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677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NH</a:t>
                      </a:r>
                      <a:r>
                        <a:rPr lang="en-US" sz="2800" b="1" baseline="-250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3</a:t>
                      </a:r>
                      <a:endParaRPr lang="ru-RU" sz="2800" b="1" baseline="-25000" dirty="0" smtClean="0">
                        <a:solidFill>
                          <a:schemeClr val="accent5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ru-RU" sz="2800" b="1" baseline="-250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аммиак</a:t>
                      </a:r>
                      <a:endParaRPr lang="ru-RU" sz="2800" b="1" baseline="-25000" dirty="0">
                        <a:solidFill>
                          <a:schemeClr val="accent5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677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C</a:t>
                      </a:r>
                      <a:r>
                        <a:rPr lang="en-US" sz="2800" b="1" baseline="-250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</a:t>
                      </a:r>
                      <a:r>
                        <a:rPr lang="en-US" sz="28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H</a:t>
                      </a:r>
                      <a:r>
                        <a:rPr lang="en-US" sz="2800" b="1" baseline="-250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4</a:t>
                      </a:r>
                      <a:endParaRPr lang="ru-RU" sz="2800" b="1" baseline="-25000" dirty="0" smtClean="0">
                        <a:solidFill>
                          <a:schemeClr val="accent5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ru-RU" sz="2800" b="1" baseline="-250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этилен</a:t>
                      </a:r>
                      <a:endParaRPr lang="ru-RU" sz="2800" b="1" baseline="-25000" dirty="0">
                        <a:solidFill>
                          <a:schemeClr val="accent5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26" descr="j0431547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0850" y="809786"/>
            <a:ext cx="720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6" descr="j0431547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2060" y="809786"/>
            <a:ext cx="720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6" descr="j0431547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2220" y="809786"/>
            <a:ext cx="720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6" descr="j0431547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6075" y="809786"/>
            <a:ext cx="720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6" descr="j0431547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1937" y="2286000"/>
            <a:ext cx="720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26" descr="j0431547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1495" y="2286000"/>
            <a:ext cx="720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26" descr="j0431547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6075" y="2286000"/>
            <a:ext cx="720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26" descr="j0431547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1937" y="3176972"/>
            <a:ext cx="720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26" descr="j0431547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1495" y="3176972"/>
            <a:ext cx="720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26" descr="j0431547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3862" y="3176972"/>
            <a:ext cx="720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26" descr="j0431547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1937" y="4149080"/>
            <a:ext cx="720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26" descr="j0431547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1495" y="4149080"/>
            <a:ext cx="720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6" descr="j0431547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3862" y="4149080"/>
            <a:ext cx="720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6" descr="j0431547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1937" y="5301207"/>
            <a:ext cx="720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6" descr="j0431547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1495" y="5301207"/>
            <a:ext cx="720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6" descr="j0431547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3862" y="5301207"/>
            <a:ext cx="720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j0431547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1937" y="6302374"/>
            <a:ext cx="720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6" descr="j0431547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1495" y="6167437"/>
            <a:ext cx="720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6" descr="j0431547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3862" y="6167437"/>
            <a:ext cx="720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92796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Отличия промышленных и лабораторных способов получения веществ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60848"/>
            <a:ext cx="8640960" cy="46480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Сырье</a:t>
            </a:r>
          </a:p>
          <a:p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Условия проведения процесса</a:t>
            </a:r>
          </a:p>
          <a:p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Выход продукта</a:t>
            </a:r>
          </a:p>
          <a:p>
            <a:endParaRPr lang="ru-RU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456892"/>
            <a:ext cx="80032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Сырье для промышленного производства должно быть максимально дешевым и доступным (в отличие от лабораторных способов получения веществ, где главное – мягкие условия проведения реакции и хороший выход)</a:t>
            </a:r>
          </a:p>
          <a:p>
            <a:endParaRPr lang="ru-RU" dirty="0"/>
          </a:p>
        </p:txBody>
      </p:sp>
      <p:pic>
        <p:nvPicPr>
          <p:cNvPr id="5" name="Рисунок 2" descr="3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2287" y="6009002"/>
            <a:ext cx="544513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Распознавание веществ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09200"/>
          </a:xfrm>
          <a:solidFill>
            <a:schemeClr val="tx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Основано на качественных реакциях веществ.</a:t>
            </a:r>
            <a:endParaRPr lang="ru-RU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8229600" cy="5509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Это легко выполнимые, характерные химические реакции, при которых наблюдается появление или исчезновение окрашивания, выделение или растворение осадка, образование газа и др. Реакции должны быть как можно более </a:t>
            </a:r>
            <a:r>
              <a:rPr lang="ru-RU" sz="3200" b="1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селективны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и высокочувствительны. Качественный анализ в водных растворах основан на ионных реакциях и позволяет обнаружить катионы или анионы.</a:t>
            </a:r>
            <a:endParaRPr lang="ru-RU" sz="3200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2" descr="3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5929313"/>
            <a:ext cx="544513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9"/>
          <p:cNvSpPr>
            <a:spLocks noChangeArrowheads="1"/>
          </p:cNvSpPr>
          <p:nvPr/>
        </p:nvSpPr>
        <p:spPr bwMode="auto">
          <a:xfrm>
            <a:off x="263525" y="1420813"/>
            <a:ext cx="8664959" cy="5212544"/>
          </a:xfrm>
          <a:prstGeom prst="rect">
            <a:avLst/>
          </a:prstGeom>
          <a:solidFill>
            <a:schemeClr val="accent1">
              <a:lumMod val="40000"/>
              <a:lumOff val="60000"/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263525" y="1420813"/>
            <a:ext cx="88804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latin typeface="Calibri" pitchFamily="34" charset="0"/>
              </a:rPr>
              <a:t>.</a:t>
            </a:r>
          </a:p>
        </p:txBody>
      </p:sp>
      <p:sp>
        <p:nvSpPr>
          <p:cNvPr id="9220" name="Заголовок 6"/>
          <p:cNvSpPr>
            <a:spLocks noGrp="1"/>
          </p:cNvSpPr>
          <p:nvPr>
            <p:ph type="title"/>
          </p:nvPr>
        </p:nvSpPr>
        <p:spPr>
          <a:xfrm>
            <a:off x="457200" y="9837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Способы собирания газов вытеснением воздуха</a:t>
            </a:r>
          </a:p>
        </p:txBody>
      </p:sp>
      <p:pic>
        <p:nvPicPr>
          <p:cNvPr id="12" name="Picture 2" descr="http://uchkollektorsar.ru/gallery/tabl/tab3/HIMIA/N234/images/ob_10.jpg"/>
          <p:cNvPicPr>
            <a:picLocks noChangeAspect="1" noChangeArrowheads="1"/>
          </p:cNvPicPr>
          <p:nvPr/>
        </p:nvPicPr>
        <p:blipFill>
          <a:blip r:embed="rId2" cstate="print"/>
          <a:srcRect l="8081" t="10080" r="8722" b="62201"/>
          <a:stretch>
            <a:fillRect/>
          </a:stretch>
        </p:blipFill>
        <p:spPr bwMode="auto">
          <a:xfrm>
            <a:off x="569553" y="1736812"/>
            <a:ext cx="8117247" cy="4409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367644" y="6048582"/>
            <a:ext cx="6019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D</a:t>
            </a:r>
            <a:r>
              <a:rPr lang="ru-RU" sz="3200" b="1" baseline="-25000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возд</a:t>
            </a:r>
            <a:r>
              <a:rPr lang="ru-RU" sz="3200" b="1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=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М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r(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газа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)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/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Mr(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воздуха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)</a:t>
            </a:r>
            <a:endParaRPr lang="ru-RU" sz="3200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9"/>
          <p:cNvSpPr>
            <a:spLocks noChangeArrowheads="1"/>
          </p:cNvSpPr>
          <p:nvPr/>
        </p:nvSpPr>
        <p:spPr bwMode="auto">
          <a:xfrm>
            <a:off x="263525" y="1174328"/>
            <a:ext cx="8664959" cy="5212544"/>
          </a:xfrm>
          <a:prstGeom prst="rect">
            <a:avLst/>
          </a:prstGeom>
          <a:solidFill>
            <a:schemeClr val="accent1">
              <a:lumMod val="40000"/>
              <a:lumOff val="60000"/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263525" y="1420813"/>
            <a:ext cx="88804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latin typeface="Calibri" pitchFamily="34" charset="0"/>
              </a:rPr>
              <a:t>.</a:t>
            </a:r>
          </a:p>
        </p:txBody>
      </p:sp>
      <p:sp>
        <p:nvSpPr>
          <p:cNvPr id="9220" name="Заголовок 6"/>
          <p:cNvSpPr>
            <a:spLocks noGrp="1"/>
          </p:cNvSpPr>
          <p:nvPr>
            <p:ph type="title"/>
          </p:nvPr>
        </p:nvSpPr>
        <p:spPr>
          <a:xfrm>
            <a:off x="457200" y="9837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Способы собирания газов вытеснением воды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t="48698"/>
          <a:stretch>
            <a:fillRect/>
          </a:stretch>
        </p:blipFill>
        <p:spPr bwMode="auto">
          <a:xfrm>
            <a:off x="457200" y="1420813"/>
            <a:ext cx="4010099" cy="284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08004" y="1420812"/>
            <a:ext cx="43204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Если газ плохо растворяется в воде, то этим газом можно насыщать воду</a:t>
            </a:r>
            <a:r>
              <a:rPr lang="en-US" sz="3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</a:p>
          <a:p>
            <a:r>
              <a:rPr lang="en-US" sz="3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(O</a:t>
            </a:r>
            <a:r>
              <a:rPr lang="en-US" sz="30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3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, C</a:t>
            </a:r>
            <a:r>
              <a:rPr lang="en-US" sz="30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3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H</a:t>
            </a:r>
            <a:r>
              <a:rPr lang="en-US" sz="30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4</a:t>
            </a:r>
            <a:r>
              <a:rPr lang="en-US" sz="3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, NO, N</a:t>
            </a:r>
            <a:r>
              <a:rPr lang="en-US" sz="30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3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).</a:t>
            </a:r>
            <a:endParaRPr lang="ru-RU" sz="3000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Picture 2" descr="Рис. 6. Получение оксида азота(II) и собирание его методом вытеснения во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61048"/>
            <a:ext cx="3898776" cy="2340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63525" y="4269347"/>
            <a:ext cx="53885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Если газ хорошо растворяется в воде,</a:t>
            </a:r>
            <a:r>
              <a:rPr lang="en-US" sz="3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3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то его нельзя собирать методом вытеснения воды </a:t>
            </a:r>
            <a:endParaRPr lang="en-US" sz="3000" b="1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en-US" sz="3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(</a:t>
            </a:r>
            <a:r>
              <a:rPr lang="en-US" sz="3000" b="1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HCl</a:t>
            </a:r>
            <a:r>
              <a:rPr lang="en-US" sz="3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, NH</a:t>
            </a:r>
            <a:r>
              <a:rPr lang="en-US" sz="30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3</a:t>
            </a:r>
            <a:r>
              <a:rPr lang="en-US" sz="3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, SO</a:t>
            </a:r>
            <a:r>
              <a:rPr lang="en-US" sz="30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3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, CO</a:t>
            </a:r>
            <a:r>
              <a:rPr lang="en-US" sz="30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3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)</a:t>
            </a:r>
            <a:r>
              <a:rPr lang="ru-RU" sz="3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.</a:t>
            </a:r>
            <a:endParaRPr lang="ru-RU" sz="3000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Рисунок 2" descr="3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50" y="6193631"/>
            <a:ext cx="544513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Взаимосвязь применения и получения веществ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76964" cy="496114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развитие химической науки и производства химических веществ и материалов необходимо для удовлетворения насущных потребностей человека и общества, что способствует решению глобальных проблем современности</a:t>
            </a:r>
            <a:endParaRPr lang="ru-RU" sz="3600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2060848"/>
            <a:ext cx="6798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Спрос рождает предложение</a:t>
            </a:r>
            <a:endParaRPr lang="ru-RU" sz="3600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2" descr="3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5929313"/>
            <a:ext cx="544513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623998" y="906439"/>
          <a:ext cx="7662752" cy="5022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Graphic spid="6" grpId="0">
        <p:bldAsOne/>
      </p:bldGraphic>
      <p:bldGraphic spid="6" grpId="1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Program Files\1C Education\1CE4\1CEduWeb\data\edu_main\res\DL_RES_BED06887-8CFF-11DB-B606-0800200C9A66\ch09_17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25" y="1182688"/>
            <a:ext cx="37242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9"/>
          <p:cNvSpPr>
            <a:spLocks noChangeArrowheads="1"/>
          </p:cNvSpPr>
          <p:nvPr/>
        </p:nvSpPr>
        <p:spPr bwMode="auto">
          <a:xfrm>
            <a:off x="263524" y="908050"/>
            <a:ext cx="8700964" cy="4938712"/>
          </a:xfrm>
          <a:prstGeom prst="rect">
            <a:avLst/>
          </a:prstGeom>
          <a:solidFill>
            <a:schemeClr val="accent1">
              <a:lumMod val="40000"/>
              <a:lumOff val="60000"/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220" name="Заголовок 6"/>
          <p:cNvSpPr>
            <a:spLocks noGrp="1"/>
          </p:cNvSpPr>
          <p:nvPr>
            <p:ph type="title"/>
          </p:nvPr>
        </p:nvSpPr>
        <p:spPr>
          <a:xfrm>
            <a:off x="1799692" y="0"/>
            <a:ext cx="6275040" cy="90805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Водород (получение) </a:t>
            </a:r>
          </a:p>
        </p:txBody>
      </p:sp>
      <p:sp>
        <p:nvSpPr>
          <p:cNvPr id="12294" name="Содержимое 10"/>
          <p:cNvSpPr>
            <a:spLocks noGrp="1"/>
          </p:cNvSpPr>
          <p:nvPr>
            <p:ph sz="half" idx="4294967295"/>
          </p:nvPr>
        </p:nvSpPr>
        <p:spPr>
          <a:xfrm>
            <a:off x="1799692" y="4566164"/>
            <a:ext cx="7344308" cy="2291836"/>
          </a:xfrm>
        </p:spPr>
        <p:txBody>
          <a:bodyPr/>
          <a:lstStyle/>
          <a:p>
            <a:r>
              <a:rPr lang="ru-RU" sz="3600" b="1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Zn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+ 2HCl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Bookman Old Style"/>
              </a:rPr>
              <a:t>→</a:t>
            </a:r>
            <a:r>
              <a:rPr lang="ru-RU" sz="3600" b="1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ZnC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L</a:t>
            </a:r>
            <a:r>
              <a:rPr lang="ru-RU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+ H</a:t>
            </a:r>
            <a:r>
              <a:rPr lang="ru-RU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↑</a:t>
            </a:r>
          </a:p>
          <a:p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2H</a:t>
            </a:r>
            <a:r>
              <a:rPr lang="en-US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O 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→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2H</a:t>
            </a:r>
            <a:r>
              <a:rPr lang="en-US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+ O</a:t>
            </a:r>
            <a:r>
              <a:rPr lang="en-US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endParaRPr lang="ru-RU" sz="3600" b="1" baseline="-25000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СaН</a:t>
            </a:r>
            <a:r>
              <a:rPr lang="ru-RU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+ 2H</a:t>
            </a:r>
            <a:r>
              <a:rPr lang="ru-RU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O→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Сa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(OH)</a:t>
            </a:r>
            <a:r>
              <a:rPr lang="ru-RU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+2H</a:t>
            </a:r>
            <a:r>
              <a:rPr lang="ru-RU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↑</a:t>
            </a:r>
            <a:endParaRPr lang="ru-RU" sz="3600" b="1" baseline="-25000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endParaRPr lang="ru-RU" sz="3600" b="1" dirty="0" smtClean="0">
              <a:latin typeface="Comic Sans MS" pitchFamily="66" charset="0"/>
            </a:endParaRPr>
          </a:p>
          <a:p>
            <a:pPr>
              <a:buFontTx/>
              <a:buNone/>
            </a:pPr>
            <a:endParaRPr lang="ru-RU" sz="2400" b="1" dirty="0" smtClean="0"/>
          </a:p>
          <a:p>
            <a:endParaRPr lang="en-US" dirty="0" smtClean="0"/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263526" y="5764213"/>
            <a:ext cx="1824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Аппарат </a:t>
            </a:r>
            <a:r>
              <a:rPr lang="ru-RU" dirty="0" err="1"/>
              <a:t>Киппа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39752" y="908050"/>
            <a:ext cx="6178294" cy="3322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CH</a:t>
            </a:r>
            <a:r>
              <a:rPr lang="en-US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4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→ C + 2H</a:t>
            </a:r>
            <a:r>
              <a:rPr lang="en-US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↑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CH</a:t>
            </a:r>
            <a:r>
              <a:rPr lang="en-US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4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→ C</a:t>
            </a:r>
            <a:r>
              <a:rPr lang="en-US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H</a:t>
            </a:r>
            <a:r>
              <a:rPr lang="en-US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+ 3H</a:t>
            </a:r>
            <a:r>
              <a:rPr lang="en-US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↑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b="1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алканы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→ </a:t>
            </a:r>
            <a:r>
              <a:rPr lang="ru-RU" sz="3600" b="1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алкены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+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H</a:t>
            </a:r>
            <a:r>
              <a:rPr lang="en-US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↑</a:t>
            </a:r>
            <a:endParaRPr lang="ru-RU" sz="3600" b="1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СН</a:t>
            </a:r>
            <a:r>
              <a:rPr lang="ru-RU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4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 + Н</a:t>
            </a:r>
            <a:r>
              <a:rPr lang="ru-RU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2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О 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Bookman Old Style"/>
                <a:ea typeface="Calibri"/>
                <a:cs typeface="Times New Roman"/>
              </a:rPr>
              <a:t>→ 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СО + 3Н</a:t>
            </a:r>
            <a:r>
              <a:rPr lang="ru-RU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2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↑</a:t>
            </a:r>
            <a:endParaRPr lang="ru-RU" sz="3600" b="1" baseline="-25000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1860" y="998022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1000</a:t>
            </a:r>
            <a:r>
              <a:rPr lang="en-US" b="1" baseline="30000" dirty="0" smtClean="0">
                <a:latin typeface="Comic Sans MS" pitchFamily="66" charset="0"/>
              </a:rPr>
              <a:t>0</a:t>
            </a:r>
            <a:r>
              <a:rPr lang="en-US" b="1" dirty="0" smtClean="0">
                <a:latin typeface="Comic Sans MS" pitchFamily="66" charset="0"/>
              </a:rPr>
              <a:t>C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1860" y="1813997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1500</a:t>
            </a:r>
            <a:r>
              <a:rPr lang="en-US" b="1" baseline="30000" dirty="0" smtClean="0">
                <a:latin typeface="Comic Sans MS" pitchFamily="66" charset="0"/>
              </a:rPr>
              <a:t>0</a:t>
            </a:r>
            <a:r>
              <a:rPr lang="en-US" b="1" dirty="0" smtClean="0">
                <a:latin typeface="Comic Sans MS" pitchFamily="66" charset="0"/>
              </a:rPr>
              <a:t>C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11" name="Рисунок 10" descr="GEARS1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5762" y="4581128"/>
            <a:ext cx="758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GEARS1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2220" y="5192713"/>
            <a:ext cx="758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uiExpand="1" build="p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436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Собирание, распознавание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4"/>
            <a:ext cx="8712968" cy="55502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D</a:t>
            </a:r>
            <a:r>
              <a:rPr lang="ru-RU" sz="2800" b="1" baseline="-25000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возд.</a:t>
            </a:r>
            <a:r>
              <a:rPr lang="ru-RU" sz="2800" b="1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=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М</a:t>
            </a:r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r(H</a:t>
            </a:r>
            <a:r>
              <a:rPr lang="en-US" sz="28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)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/</a:t>
            </a:r>
            <a:r>
              <a:rPr lang="en-US" sz="2800" b="1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Mr</a:t>
            </a:r>
            <a:r>
              <a:rPr lang="ru-RU" sz="28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(</a:t>
            </a:r>
            <a:r>
              <a:rPr lang="ru-RU" sz="2800" b="1" baseline="-25000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возд</a:t>
            </a:r>
            <a:r>
              <a:rPr lang="ru-RU" sz="28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.) </a:t>
            </a:r>
          </a:p>
          <a:p>
            <a:endParaRPr lang="ru-RU" sz="2800" b="1" baseline="-25000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= 2/29 =1/14,5</a:t>
            </a:r>
            <a:endParaRPr lang="en-US" sz="2800" b="1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Водород – горючий газ, </a:t>
            </a:r>
            <a:endParaRPr lang="en-US" sz="2800" b="1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образует с воздухом и </a:t>
            </a:r>
            <a:endParaRPr lang="en-US" sz="2800" b="1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кислородом</a:t>
            </a:r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взрывоопасные </a:t>
            </a:r>
          </a:p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смеси</a:t>
            </a:r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hlinkClick r:id="rId2" action="ppaction://hlinkfile"/>
              </a:rPr>
              <a:t>(гремучие </a:t>
            </a:r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hlinkClick r:id="rId2" action="ppaction://hlinkfile"/>
              </a:rPr>
              <a:t>  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hlinkClick r:id="rId2" action="ppaction://hlinkfile"/>
              </a:rPr>
              <a:t>смеси)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, </a:t>
            </a:r>
          </a:p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поэтому требует аккуратного </a:t>
            </a:r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endParaRPr lang="ru-RU" sz="2800" b="1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обращения.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Водород хранят под большим давлением в баллонах из стали, окрашенных в зеленый цвет.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уравнение горения водорода</a:t>
            </a:r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: 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2H</a:t>
            </a:r>
            <a:r>
              <a:rPr lang="ru-RU" sz="28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+O</a:t>
            </a:r>
            <a:r>
              <a:rPr lang="ru-RU" sz="28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=2H</a:t>
            </a:r>
            <a:r>
              <a:rPr lang="ru-RU" sz="28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O</a:t>
            </a:r>
            <a:endParaRPr lang="ru-RU" sz="2800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3" descr="Рис. 9. Собирание аммиака (а) и растворение его в воде (б)"/>
          <p:cNvPicPr>
            <a:picLocks noChangeAspect="1" noChangeArrowheads="1"/>
          </p:cNvPicPr>
          <p:nvPr/>
        </p:nvPicPr>
        <p:blipFill>
          <a:blip r:embed="rId3" cstate="print"/>
          <a:srcRect t="5426" r="22716" b="43934"/>
          <a:stretch>
            <a:fillRect/>
          </a:stretch>
        </p:blipFill>
        <p:spPr bwMode="auto">
          <a:xfrm>
            <a:off x="6228184" y="954360"/>
            <a:ext cx="2052228" cy="223295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80312" y="1566881"/>
            <a:ext cx="9001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D &lt; 1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2348880"/>
            <a:ext cx="612068" cy="393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itchFamily="66" charset="0"/>
              </a:rPr>
              <a:t>H</a:t>
            </a:r>
            <a:r>
              <a:rPr lang="en-US" sz="2000" b="1" baseline="-25000" dirty="0" smtClean="0">
                <a:solidFill>
                  <a:schemeClr val="tx1"/>
                </a:solidFill>
                <a:latin typeface="Comic Sans MS" pitchFamily="66" charset="0"/>
              </a:rPr>
              <a:t>2</a:t>
            </a:r>
            <a:endParaRPr lang="ru-RU" sz="2000" b="1" baseline="-25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" name="Рисунок 2" descr="3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0412" y="6050622"/>
            <a:ext cx="544513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Картинка 38 из 17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29077" y="916173"/>
            <a:ext cx="2702469" cy="3651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39763" y="0"/>
            <a:ext cx="8229600" cy="87312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Применение водорода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79912" y="2518697"/>
            <a:ext cx="1584177" cy="145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H</a:t>
            </a:r>
            <a:r>
              <a:rPr lang="en-US" sz="44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endParaRPr lang="ru-RU" sz="4400" b="1" baseline="-25000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9" name="Picture 3" descr="C:\Documents and Settings\Женька\Рабочий стол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876" y="2518696"/>
            <a:ext cx="1876612" cy="150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187623" y="5373216"/>
            <a:ext cx="76817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itchFamily="66" charset="0"/>
              </a:rPr>
              <a:t>Водород использовался для воздушных полетов до </a:t>
            </a:r>
            <a:r>
              <a:rPr lang="ru-RU" sz="2400" b="1" dirty="0" smtClean="0">
                <a:latin typeface="Comic Sans MS" pitchFamily="66" charset="0"/>
              </a:rPr>
              <a:t>1937г ,</a:t>
            </a:r>
            <a:r>
              <a:rPr lang="ru-RU" sz="2400" b="1" dirty="0">
                <a:latin typeface="Comic Sans MS" pitchFamily="66" charset="0"/>
              </a:rPr>
              <a:t>когда в воздухе сгорел крупнейший в мире нем.дирижабль «Гинденбург»</a:t>
            </a: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3" y="2348880"/>
            <a:ext cx="1584176" cy="162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890478" y="5373216"/>
            <a:ext cx="58726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itchFamily="66" charset="0"/>
              </a:rPr>
              <a:t>Водород служит для удаления соединений серы из нефти и нефтепродуктов</a:t>
            </a:r>
          </a:p>
        </p:txBody>
      </p:sp>
      <p:pic>
        <p:nvPicPr>
          <p:cNvPr id="23" name="Picture 4" descr="C:\Documents and Settings\Женька\Рабочий стол\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0893" y="2518696"/>
            <a:ext cx="1811595" cy="117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341575" y="4617132"/>
            <a:ext cx="4527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itchFamily="66" charset="0"/>
              </a:rPr>
              <a:t>Водород-топливо будущего</a:t>
            </a: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3375" y="2999563"/>
            <a:ext cx="1311343" cy="117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890478" y="4542219"/>
            <a:ext cx="53072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itchFamily="66" charset="0"/>
              </a:rPr>
              <a:t>Водородную горелку используют для резки  и сварки металлов</a:t>
            </a: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3" y="2348880"/>
            <a:ext cx="1304925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417815" y="3279621"/>
            <a:ext cx="35998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itchFamily="66" charset="0"/>
              </a:rPr>
              <a:t>Водород служит горючим в жидком ракетном </a:t>
            </a:r>
            <a:r>
              <a:rPr lang="ru-RU" sz="2400" b="1" dirty="0" smtClean="0">
                <a:latin typeface="Comic Sans MS" pitchFamily="66" charset="0"/>
              </a:rPr>
              <a:t>топливе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ru-RU" sz="2400" b="1" dirty="0" smtClean="0">
                <a:latin typeface="Comic Sans MS" pitchFamily="66" charset="0"/>
              </a:rPr>
              <a:t>(</a:t>
            </a:r>
            <a:r>
              <a:rPr lang="ru-RU" sz="2400" b="1" dirty="0">
                <a:latin typeface="Comic Sans MS" pitchFamily="66" charset="0"/>
              </a:rPr>
              <a:t>окислитель-кислород)</a:t>
            </a:r>
          </a:p>
        </p:txBody>
      </p:sp>
      <p:pic>
        <p:nvPicPr>
          <p:cNvPr id="29" name="Picture 5" descr="C:\Documents and Settings\Женька\Рабочий стол\449px-АЗОТ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3" y="2348880"/>
            <a:ext cx="1334805" cy="17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183262" y="1086665"/>
            <a:ext cx="383444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50%водорода используется для получения аммиака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идущего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производство азотной кислоты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удобрений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</a:t>
            </a:r>
          </a:p>
          <a:p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красителей,взрывчатых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веществ</a:t>
            </a:r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03374" y="2518697"/>
            <a:ext cx="1281463" cy="125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29318" y="4617132"/>
            <a:ext cx="41122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Водород используют для получения маргарина из жидких растительных масел</a:t>
            </a:r>
          </a:p>
        </p:txBody>
      </p:sp>
      <p:pic>
        <p:nvPicPr>
          <p:cNvPr id="33" name="Рисунок 2" descr="32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24850" y="6186792"/>
            <a:ext cx="544513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28585E-6 L -0.28489 -0.2097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10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01665E-6 L -0.32674 0.264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1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6161E-6 L 0.0592 -0.2259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11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19981E-6 L 0.31546 -0.175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8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54302E-6 L -2.22222E-6 0.3073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08141E-6 L 0.31685 0.2874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14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8575E-6 L -0.29062 0.02035 " pathEditMode="relative" ptsTypes="AA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22" grpId="0" build="allAtOnce"/>
      <p:bldP spid="24" grpId="0" build="allAtOnce"/>
      <p:bldP spid="26" grpId="0" build="allAtOnce"/>
      <p:bldP spid="28" grpId="0" build="allAtOnce"/>
      <p:bldP spid="30" grpId="0" uiExpand="1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9"/>
          <p:cNvSpPr>
            <a:spLocks noChangeArrowheads="1"/>
          </p:cNvSpPr>
          <p:nvPr/>
        </p:nvSpPr>
        <p:spPr bwMode="auto">
          <a:xfrm>
            <a:off x="215516" y="1417638"/>
            <a:ext cx="8712968" cy="5121274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263525" y="1420812"/>
            <a:ext cx="8880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Calibri" pitchFamily="34" charset="0"/>
            </a:endParaRPr>
          </a:p>
        </p:txBody>
      </p:sp>
      <p:sp>
        <p:nvSpPr>
          <p:cNvPr id="9220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Получение кислорода</a:t>
            </a:r>
          </a:p>
        </p:txBody>
      </p:sp>
      <p:sp>
        <p:nvSpPr>
          <p:cNvPr id="14342" name="Содержимое 6"/>
          <p:cNvSpPr>
            <a:spLocks noGrp="1"/>
          </p:cNvSpPr>
          <p:nvPr>
            <p:ph sz="half" idx="4294967295"/>
          </p:nvPr>
        </p:nvSpPr>
        <p:spPr>
          <a:xfrm>
            <a:off x="263525" y="2248272"/>
            <a:ext cx="8471284" cy="2944924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2KMnO</a:t>
            </a:r>
            <a:r>
              <a:rPr lang="ru-RU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4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Bookman Old Style"/>
              </a:rPr>
              <a:t>→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K</a:t>
            </a:r>
            <a:r>
              <a:rPr lang="ru-RU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MnO</a:t>
            </a:r>
            <a:r>
              <a:rPr lang="ru-RU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4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+ MnO</a:t>
            </a:r>
            <a:r>
              <a:rPr lang="ru-RU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+O</a:t>
            </a:r>
            <a:r>
              <a:rPr lang="ru-RU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↑</a:t>
            </a:r>
          </a:p>
          <a:p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2KClO</a:t>
            </a:r>
            <a:r>
              <a:rPr lang="en-US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3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Bookman Old Style"/>
              </a:rPr>
              <a:t>→ 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2KCl+3O</a:t>
            </a:r>
            <a:r>
              <a:rPr lang="en-US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↑</a:t>
            </a:r>
            <a:endParaRPr lang="en-US" sz="3600" b="1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en-US" sz="3600" b="1" dirty="0" smtClean="0">
                <a:latin typeface="Comic Sans MS" pitchFamily="66" charset="0"/>
              </a:rPr>
              <a:t>2HgO </a:t>
            </a:r>
            <a:r>
              <a:rPr lang="ru-RU" sz="3600" b="1" dirty="0" smtClean="0">
                <a:latin typeface="Bookman Old Style"/>
              </a:rPr>
              <a:t>→</a:t>
            </a:r>
            <a:r>
              <a:rPr lang="en-US" sz="3600" b="1" dirty="0" smtClean="0">
                <a:latin typeface="Comic Sans MS" pitchFamily="66" charset="0"/>
              </a:rPr>
              <a:t> 2Hg +O</a:t>
            </a:r>
            <a:r>
              <a:rPr lang="en-US" sz="3600" b="1" baseline="-25000" dirty="0" smtClean="0">
                <a:latin typeface="Comic Sans MS" pitchFamily="66" charset="0"/>
              </a:rPr>
              <a:t>2</a:t>
            </a:r>
            <a:r>
              <a:rPr lang="ru-RU" sz="3600" b="1" dirty="0" smtClean="0">
                <a:latin typeface="Comic Sans MS" pitchFamily="66" charset="0"/>
              </a:rPr>
              <a:t>↑</a:t>
            </a:r>
            <a:endParaRPr lang="en-US" sz="3600" b="1" dirty="0" smtClean="0">
              <a:latin typeface="Comic Sans MS" pitchFamily="66" charset="0"/>
            </a:endParaRPr>
          </a:p>
          <a:p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2H</a:t>
            </a:r>
            <a:r>
              <a:rPr lang="ru-RU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O</a:t>
            </a:r>
            <a:r>
              <a:rPr lang="ru-RU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Bookman Old Style"/>
              </a:rPr>
              <a:t>→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2H</a:t>
            </a:r>
            <a:r>
              <a:rPr lang="ru-RU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O + O</a:t>
            </a:r>
            <a:r>
              <a:rPr lang="ru-RU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↑</a:t>
            </a:r>
          </a:p>
        </p:txBody>
      </p:sp>
      <p:pic>
        <p:nvPicPr>
          <p:cNvPr id="6" name="Рисунок 5" descr="GEARS1.gi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9659" y="2420888"/>
            <a:ext cx="758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EARS1.gif">
            <a:hlinkClick r:id="rId4" action="ppaction://hlinkfile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099" y="4329100"/>
            <a:ext cx="758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EARS1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099" y="3501008"/>
            <a:ext cx="758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35559" y="1625858"/>
            <a:ext cx="805124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	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В настоящее время кислород в промышленности получают за счет разделения воздуха при низких температурах</a:t>
            </a:r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. 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Образуется жидкий воздух, который затем подвергают перегонке (дистилляции). Температура кипения кислорода (-18</a:t>
            </a:r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3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°C) более чем на 10 градусов выше, чем температура кипения азота (-19</a:t>
            </a:r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6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°C). Поэтому из жидкости азот испаряется первым, а в остатке накапливается кислород.</a:t>
            </a:r>
            <a:endParaRPr lang="ru-RU" sz="2800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" name="Рисунок 2" descr="32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6750" y="5929313"/>
            <a:ext cx="544513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3568" y="1029712"/>
            <a:ext cx="76031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Источником кислорода в космических кораблях, подводных лодках и т. п. замкнутых помещениях служит смесь пероксида натрия Na</a:t>
            </a:r>
            <a:r>
              <a:rPr lang="ru-RU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O</a:t>
            </a:r>
            <a:r>
              <a:rPr lang="ru-RU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и супероксида калия KO</a:t>
            </a:r>
            <a:r>
              <a:rPr lang="ru-RU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. При взаимодействии этих соединений с углекислым газом освобождается кислород: </a:t>
            </a:r>
          </a:p>
          <a:p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2Na</a:t>
            </a:r>
            <a:r>
              <a:rPr lang="ru-RU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O</a:t>
            </a:r>
            <a:r>
              <a:rPr lang="ru-RU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+ 2CO</a:t>
            </a:r>
            <a:r>
              <a:rPr lang="ru-RU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= 2Na</a:t>
            </a:r>
            <a:r>
              <a:rPr lang="ru-RU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CO</a:t>
            </a:r>
            <a:r>
              <a:rPr lang="ru-RU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3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+ O</a:t>
            </a:r>
            <a:r>
              <a:rPr lang="ru-RU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, </a:t>
            </a:r>
          </a:p>
          <a:p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4КО</a:t>
            </a:r>
            <a:r>
              <a:rPr lang="ru-RU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+ 2СО</a:t>
            </a:r>
            <a:r>
              <a:rPr lang="ru-RU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= 2К</a:t>
            </a:r>
            <a:r>
              <a:rPr lang="ru-RU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СО</a:t>
            </a:r>
            <a:r>
              <a:rPr lang="ru-RU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3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+ 3О</a:t>
            </a:r>
            <a:r>
              <a:rPr lang="ru-RU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. </a:t>
            </a:r>
            <a:endParaRPr lang="ru-RU" sz="3200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" grpId="0"/>
      <p:bldP spid="9" grpId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71500"/>
            <a:ext cx="8604956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Превращение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агрегатных состояний вещества</a:t>
            </a:r>
            <a:endParaRPr lang="ru-RU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E:\content\chapter6\section\paragraph9\images\image6.7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96852"/>
            <a:ext cx="8424936" cy="406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0"/>
          <p:cNvSpPr>
            <a:spLocks noChangeArrowheads="1"/>
          </p:cNvSpPr>
          <p:nvPr/>
        </p:nvSpPr>
        <p:spPr bwMode="auto">
          <a:xfrm>
            <a:off x="215516" y="832954"/>
            <a:ext cx="8532948" cy="5800402"/>
          </a:xfrm>
          <a:prstGeom prst="rect">
            <a:avLst/>
          </a:prstGeom>
          <a:solidFill>
            <a:schemeClr val="accent1">
              <a:lumMod val="40000"/>
              <a:lumOff val="60000"/>
              <a:alpha val="56862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При 20°C </a:t>
            </a:r>
            <a:endParaRPr lang="en-US" sz="3200" b="1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r"/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растворимость </a:t>
            </a:r>
            <a:endParaRPr lang="en-US" sz="3200" b="1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r"/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газа О</a:t>
            </a:r>
            <a:r>
              <a:rPr lang="ru-RU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2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:</a:t>
            </a:r>
            <a:endParaRPr lang="en-US" sz="3200" b="1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r"/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3,1 мл на 100 мл воды.</a:t>
            </a:r>
            <a:endParaRPr lang="ru-RU" sz="3200" b="1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pPr algn="r">
              <a:buFont typeface="Arial" pitchFamily="34" charset="0"/>
              <a:buChar char="•"/>
            </a:pPr>
            <a:endParaRPr lang="en-US" sz="3200" b="1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pPr algn="r">
              <a:buFont typeface="Arial" pitchFamily="34" charset="0"/>
              <a:buChar char="•"/>
            </a:pPr>
            <a:endParaRPr lang="ru-RU" sz="3200" b="1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pPr algn="r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D</a:t>
            </a:r>
            <a:r>
              <a:rPr lang="ru-RU" sz="3200" b="1" baseline="-25000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возд.</a:t>
            </a:r>
            <a:r>
              <a:rPr lang="ru-RU" sz="3200" b="1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=М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r(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О</a:t>
            </a:r>
            <a:r>
              <a:rPr lang="en-US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)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/</a:t>
            </a:r>
            <a:r>
              <a:rPr lang="en-US" sz="3200" b="1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Mr</a:t>
            </a:r>
            <a:r>
              <a:rPr lang="ru-RU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(</a:t>
            </a:r>
            <a:r>
              <a:rPr lang="ru-RU" sz="3200" b="1" baseline="-25000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возд</a:t>
            </a:r>
            <a:r>
              <a:rPr lang="ru-RU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.)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= </a:t>
            </a:r>
          </a:p>
          <a:p>
            <a:pPr algn="r">
              <a:buFont typeface="Arial" pitchFamily="34" charset="0"/>
              <a:buChar char="•"/>
            </a:pPr>
            <a:endParaRPr lang="ru-RU" sz="3200" b="1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pPr algn="r"/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  = 32/29 =1,103</a:t>
            </a:r>
            <a:endParaRPr lang="ru-RU" sz="32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sz="3600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 l="5148" t="48698" b="4810"/>
          <a:stretch>
            <a:fillRect/>
          </a:stretch>
        </p:blipFill>
        <p:spPr bwMode="auto">
          <a:xfrm>
            <a:off x="457200" y="1016732"/>
            <a:ext cx="3096344" cy="2412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2954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Собирание кислорода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4920" r="4420" b="54762"/>
          <a:stretch>
            <a:fillRect/>
          </a:stretch>
        </p:blipFill>
        <p:spPr bwMode="auto">
          <a:xfrm>
            <a:off x="457200" y="3721646"/>
            <a:ext cx="309634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2" descr="3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50" y="5929313"/>
            <a:ext cx="544513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2954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Применение кислорода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524" y="4473116"/>
            <a:ext cx="8640960" cy="216399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«баллонный» кислород: в баллоне кислород может находиться под давлением до 15 МПа. Баллоны с кислородом окрашены в голубой цвет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7544" y="1052736"/>
            <a:ext cx="12241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</a:t>
            </a:r>
            <a:r>
              <a:rPr lang="ru-RU" sz="4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ru-RU" sz="40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Стрелка вверх 4"/>
          <p:cNvSpPr/>
          <p:nvPr/>
        </p:nvSpPr>
        <p:spPr>
          <a:xfrm rot="5400000">
            <a:off x="2699792" y="800708"/>
            <a:ext cx="504056" cy="1728192"/>
          </a:xfrm>
          <a:prstGeom prst="upArrow">
            <a:avLst>
              <a:gd name="adj1" fmla="val 50000"/>
              <a:gd name="adj2" fmla="val 101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 rot="7984053">
            <a:off x="1953324" y="2186952"/>
            <a:ext cx="504056" cy="1728192"/>
          </a:xfrm>
          <a:prstGeom prst="upArrow">
            <a:avLst>
              <a:gd name="adj1" fmla="val 50000"/>
              <a:gd name="adj2" fmla="val 101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67944" y="1412776"/>
            <a:ext cx="4963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поддерживает дыхание</a:t>
            </a:r>
            <a:endParaRPr lang="ru-RU" sz="3200" b="1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8390" y="3563613"/>
            <a:ext cx="4323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поддерживает горение</a:t>
            </a:r>
            <a:endParaRPr lang="ru-RU" sz="2800" b="1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7804" y="1112275"/>
            <a:ext cx="1260140" cy="94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832954"/>
            <a:ext cx="1224136" cy="127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732" y="3178874"/>
            <a:ext cx="1841984" cy="181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7023" y="2848689"/>
            <a:ext cx="1331693" cy="24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Картинка 54 из 17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t="1746" b="11022"/>
          <a:stretch>
            <a:fillRect/>
          </a:stretch>
        </p:blipFill>
        <p:spPr bwMode="auto">
          <a:xfrm>
            <a:off x="3713238" y="832954"/>
            <a:ext cx="5215246" cy="3607345"/>
          </a:xfrm>
          <a:prstGeom prst="rect">
            <a:avLst/>
          </a:prstGeom>
          <a:noFill/>
        </p:spPr>
      </p:pic>
      <p:pic>
        <p:nvPicPr>
          <p:cNvPr id="14" name="Рисунок 2" descr="32.gif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2287" y="4730473"/>
            <a:ext cx="544513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036E-6 L 0.31701 0.205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9417E-6 L 0.42725 0.2227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6346E-6 L 0.35833 0.20976 " pathEditMode="relative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14616E-6 L 0.64548 0.209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4" grpId="0" animBg="1"/>
      <p:bldP spid="5" grpId="0" animBg="1"/>
      <p:bldP spid="5" grpId="1" animBg="1"/>
      <p:bldP spid="6" grpId="0" animBg="1"/>
      <p:bldP spid="6" grpId="1" animBg="1"/>
      <p:bldP spid="7" grpId="0" build="allAtOnce"/>
      <p:bldP spid="7" grpId="1" build="allAtOnce"/>
      <p:bldP spid="8" grpId="0"/>
      <p:bldP spid="8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9"/>
          <p:cNvSpPr>
            <a:spLocks noChangeArrowheads="1"/>
          </p:cNvSpPr>
          <p:nvPr/>
        </p:nvSpPr>
        <p:spPr bwMode="auto">
          <a:xfrm>
            <a:off x="263525" y="1119188"/>
            <a:ext cx="8664960" cy="5442160"/>
          </a:xfrm>
          <a:prstGeom prst="rect">
            <a:avLst/>
          </a:prstGeom>
          <a:solidFill>
            <a:schemeClr val="accent1">
              <a:lumMod val="40000"/>
              <a:lumOff val="60000"/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Углекислый газ</a:t>
            </a: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457200" y="1420813"/>
            <a:ext cx="796722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СаСО</a:t>
            </a:r>
            <a:r>
              <a:rPr lang="ru-RU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3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kern="0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→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СаО+СО</a:t>
            </a:r>
            <a:r>
              <a:rPr lang="ru-RU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↑</a:t>
            </a:r>
            <a:endParaRPr lang="ru-RU" sz="3600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3600" b="1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СаСО</a:t>
            </a:r>
            <a:r>
              <a:rPr lang="ru-RU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3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+2НС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L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kern="0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→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CaCL</a:t>
            </a:r>
            <a:r>
              <a:rPr lang="en-US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+H</a:t>
            </a:r>
            <a:r>
              <a:rPr lang="en-US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O+CO</a:t>
            </a:r>
            <a:r>
              <a:rPr lang="en-US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↑</a:t>
            </a:r>
            <a:endParaRPr lang="en-US" sz="3600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CO</a:t>
            </a:r>
            <a:r>
              <a:rPr lang="en-US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+Ca(OH)</a:t>
            </a:r>
            <a:r>
              <a:rPr lang="en-US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600" b="1" kern="0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→ 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CaCO</a:t>
            </a:r>
            <a:r>
              <a:rPr lang="en-US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3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↓+H</a:t>
            </a:r>
            <a:r>
              <a:rPr lang="en-US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O</a:t>
            </a:r>
            <a:endParaRPr lang="en-US" sz="3600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CaCO</a:t>
            </a:r>
            <a:r>
              <a:rPr lang="en-US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3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+CO</a:t>
            </a:r>
            <a:r>
              <a:rPr lang="en-US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+H</a:t>
            </a:r>
            <a:r>
              <a:rPr lang="en-US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O</a:t>
            </a:r>
            <a:r>
              <a:rPr lang="ru-RU" sz="3600" b="1" kern="0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→ 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Ca(HCO</a:t>
            </a:r>
            <a:r>
              <a:rPr lang="en-US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3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)</a:t>
            </a:r>
            <a:r>
              <a:rPr lang="en-US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endParaRPr lang="ru-RU" sz="3600" b="1" baseline="-25000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GEARS1.gi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5015" y="3212976"/>
            <a:ext cx="758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79712" y="142081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1000</a:t>
            </a:r>
            <a:r>
              <a:rPr lang="en-US" b="1" baseline="30000" dirty="0" smtClean="0">
                <a:latin typeface="Comic Sans MS" pitchFamily="66" charset="0"/>
              </a:rPr>
              <a:t>0</a:t>
            </a:r>
            <a:r>
              <a:rPr lang="en-US" b="1" dirty="0" smtClean="0">
                <a:latin typeface="Comic Sans MS" pitchFamily="66" charset="0"/>
              </a:rPr>
              <a:t>C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8" name="Рисунок 2" descr="3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50" y="5929313"/>
            <a:ext cx="544513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958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Собирание </a:t>
            </a: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</a:t>
            </a:r>
            <a:r>
              <a:rPr lang="en-US" b="1" baseline="-250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ru-RU" b="1" baseline="-250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68958"/>
            <a:ext cx="8229600" cy="512921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ru-RU" b="1" kern="12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Углекислый газ – оксид углерода (IV) – СО</a:t>
            </a:r>
            <a:r>
              <a:rPr lang="ru-RU" b="1" kern="1200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b="1" kern="12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. Бесцветный, не имеет запаха, </a:t>
            </a:r>
            <a:r>
              <a:rPr lang="ru-RU" b="1" kern="12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hlinkClick r:id="rId2" action="ppaction://hlinkfile"/>
              </a:rPr>
              <a:t>не поддерживает горение, тяжелее воздуха</a:t>
            </a:r>
            <a:r>
              <a:rPr lang="ru-RU" b="1" kern="12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. Растворим в воде.</a:t>
            </a:r>
            <a:endParaRPr lang="ru-RU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5" descr="co2project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645024"/>
            <a:ext cx="316865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Картинка 23 из 150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3988" y="3140671"/>
            <a:ext cx="3810000" cy="2857500"/>
          </a:xfrm>
          <a:prstGeom prst="rect">
            <a:avLst/>
          </a:prstGeom>
          <a:noFill/>
        </p:spPr>
      </p:pic>
      <p:pic>
        <p:nvPicPr>
          <p:cNvPr id="6" name="Рисунок 2" descr="32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6750" y="5929313"/>
            <a:ext cx="544513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Picture 2" descr="C:\Program Files\1C Education\1CE4\1CEduWeb\data\edu_main\res\DL_RES_BED08FBC-8CFF-11DB-B606-0800200C9A66\ch09_30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32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50" y="5929313"/>
            <a:ext cx="544513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292080" cy="25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9"/>
          <p:cNvSpPr>
            <a:spLocks noChangeArrowheads="1"/>
          </p:cNvSpPr>
          <p:nvPr/>
        </p:nvSpPr>
        <p:spPr bwMode="auto">
          <a:xfrm>
            <a:off x="263525" y="944724"/>
            <a:ext cx="8628956" cy="5580620"/>
          </a:xfrm>
          <a:prstGeom prst="rect">
            <a:avLst/>
          </a:prstGeom>
          <a:solidFill>
            <a:schemeClr val="accent1">
              <a:lumMod val="40000"/>
              <a:lumOff val="60000"/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0242" name="Picture 2" descr="Картинка 36 из 17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13844"/>
          <a:stretch>
            <a:fillRect/>
          </a:stretch>
        </p:blipFill>
        <p:spPr bwMode="auto">
          <a:xfrm>
            <a:off x="263525" y="296651"/>
            <a:ext cx="4433025" cy="3204357"/>
          </a:xfrm>
          <a:prstGeom prst="rect">
            <a:avLst/>
          </a:prstGeom>
          <a:noFill/>
        </p:spPr>
      </p:pic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263525" y="1420812"/>
            <a:ext cx="8423275" cy="5355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32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2"/>
                </a:solidFill>
                <a:latin typeface="Comic Sans MS" pitchFamily="66" charset="0"/>
              </a:rPr>
              <a:t>3Н</a:t>
            </a:r>
            <a:r>
              <a:rPr lang="ru-RU" sz="3200" b="1" baseline="-25000" dirty="0" smtClean="0">
                <a:solidFill>
                  <a:schemeClr val="tx2"/>
                </a:solidFill>
                <a:latin typeface="Comic Sans MS" pitchFamily="66" charset="0"/>
              </a:rPr>
              <a:t>2</a:t>
            </a:r>
            <a:r>
              <a:rPr lang="ru-RU" sz="3200" b="1" dirty="0" smtClean="0">
                <a:solidFill>
                  <a:schemeClr val="tx2"/>
                </a:solidFill>
                <a:latin typeface="Comic Sans MS" pitchFamily="66" charset="0"/>
              </a:rPr>
              <a:t>+</a:t>
            </a:r>
            <a:r>
              <a:rPr lang="en-US" sz="3200" b="1" dirty="0" smtClean="0">
                <a:solidFill>
                  <a:schemeClr val="tx2"/>
                </a:solidFill>
                <a:latin typeface="Comic Sans MS" pitchFamily="66" charset="0"/>
              </a:rPr>
              <a:t>N</a:t>
            </a:r>
            <a:r>
              <a:rPr lang="en-US" sz="3200" b="1" baseline="-25000" dirty="0" smtClean="0">
                <a:solidFill>
                  <a:schemeClr val="tx2"/>
                </a:solidFill>
                <a:latin typeface="Comic Sans MS" pitchFamily="66" charset="0"/>
              </a:rPr>
              <a:t>2</a:t>
            </a:r>
            <a:r>
              <a:rPr lang="ru-RU" sz="3200" b="1" dirty="0" smtClean="0">
                <a:solidFill>
                  <a:schemeClr val="tx2"/>
                </a:solidFill>
                <a:latin typeface="Bookman Old Style"/>
              </a:rPr>
              <a:t> </a:t>
            </a:r>
            <a:r>
              <a:rPr lang="ru-RU" sz="32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</a:rPr>
              <a:t>→</a:t>
            </a:r>
            <a:r>
              <a:rPr lang="ru-RU" sz="3200" b="1" dirty="0" smtClean="0">
                <a:solidFill>
                  <a:schemeClr val="tx2"/>
                </a:solidFill>
                <a:latin typeface="Bookman Old Style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Comic Sans MS" pitchFamily="66" charset="0"/>
              </a:rPr>
              <a:t>2NH</a:t>
            </a:r>
            <a:r>
              <a:rPr lang="en-US" sz="3200" b="1" baseline="-25000" dirty="0" smtClean="0">
                <a:solidFill>
                  <a:schemeClr val="tx2"/>
                </a:solidFill>
                <a:latin typeface="Comic Sans MS" pitchFamily="66" charset="0"/>
              </a:rPr>
              <a:t>3</a:t>
            </a:r>
            <a:endParaRPr lang="en-US" sz="3200" b="1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3200" b="1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2NH</a:t>
            </a:r>
            <a:r>
              <a:rPr lang="en-US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4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CL+Ca(OH)</a:t>
            </a:r>
            <a:r>
              <a:rPr lang="en-US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600" b="1" kern="0" dirty="0" smtClean="0">
                <a:solidFill>
                  <a:schemeClr val="accent5">
                    <a:lumMod val="25000"/>
                  </a:schemeClr>
                </a:solidFill>
                <a:latin typeface="Bookman Old Style"/>
              </a:rPr>
              <a:t> </a:t>
            </a:r>
            <a:r>
              <a:rPr lang="ru-RU" sz="3600" b="1" kern="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</a:rPr>
              <a:t>→</a:t>
            </a:r>
            <a:r>
              <a:rPr lang="ru-RU" sz="3600" b="1" kern="0" dirty="0">
                <a:solidFill>
                  <a:schemeClr val="accent5">
                    <a:lumMod val="25000"/>
                  </a:schemeClr>
                </a:solidFill>
                <a:latin typeface="Bookman Old Style"/>
              </a:rPr>
              <a:t> 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CaCL</a:t>
            </a:r>
            <a:r>
              <a:rPr lang="en-US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+2H</a:t>
            </a:r>
            <a:r>
              <a:rPr lang="en-US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O+2NH</a:t>
            </a:r>
            <a:r>
              <a:rPr lang="en-US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3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↑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NH</a:t>
            </a:r>
            <a:r>
              <a:rPr lang="en-US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3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+ H</a:t>
            </a:r>
            <a:r>
              <a:rPr lang="en-US" sz="32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O </a:t>
            </a:r>
            <a:r>
              <a:rPr lang="ru-RU" sz="3200" b="1" kern="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</a:rPr>
              <a:t>→</a:t>
            </a:r>
            <a:r>
              <a:rPr lang="en-US" sz="3200" b="1" kern="0" dirty="0" smtClean="0">
                <a:solidFill>
                  <a:srgbClr val="333333"/>
                </a:solidFill>
                <a:latin typeface="Bookman Old Style"/>
              </a:rPr>
              <a:t> </a:t>
            </a:r>
            <a:r>
              <a:rPr lang="en-US" sz="3200" b="1" kern="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NH</a:t>
            </a:r>
            <a:r>
              <a:rPr lang="en-US" sz="3200" b="1" kern="0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4</a:t>
            </a:r>
            <a:r>
              <a:rPr lang="en-US" sz="3200" b="1" kern="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OH</a:t>
            </a:r>
          </a:p>
          <a:p>
            <a:pPr>
              <a:lnSpc>
                <a:spcPct val="150000"/>
              </a:lnSpc>
            </a:pPr>
            <a:r>
              <a:rPr lang="ru-RU" sz="3200" b="1" kern="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3200" b="1" kern="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NH</a:t>
            </a:r>
            <a:r>
              <a:rPr lang="en-US" sz="3200" b="1" kern="0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4</a:t>
            </a:r>
            <a:r>
              <a:rPr lang="en-US" sz="3200" b="1" kern="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OH 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Bookman Old Style"/>
              </a:rPr>
              <a:t>→</a:t>
            </a:r>
            <a:r>
              <a:rPr lang="en-US" sz="3200" b="1" kern="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NH</a:t>
            </a:r>
            <a:r>
              <a:rPr lang="en-US" sz="3200" b="1" kern="0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4</a:t>
            </a:r>
            <a:r>
              <a:rPr lang="en-US" sz="3200" b="1" kern="0" baseline="30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+</a:t>
            </a:r>
            <a:r>
              <a:rPr lang="en-US" sz="3200" b="1" kern="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+ OH</a:t>
            </a:r>
            <a:r>
              <a:rPr lang="en-US" sz="3200" b="1" kern="0" baseline="30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ru-RU" sz="3200" b="1" kern="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3200" b="1" kern="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NH</a:t>
            </a:r>
            <a:r>
              <a:rPr lang="en-US" sz="3200" b="1" kern="0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3</a:t>
            </a:r>
            <a:r>
              <a:rPr lang="en-US" sz="3200" b="1" kern="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+ </a:t>
            </a:r>
            <a:r>
              <a:rPr lang="en-US" sz="3200" b="1" kern="0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HCl</a:t>
            </a:r>
            <a:r>
              <a:rPr lang="en-US" sz="3200" b="1" kern="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</a:rPr>
              <a:t>→</a:t>
            </a:r>
            <a:r>
              <a:rPr lang="ru-RU" sz="3200" b="1" dirty="0" smtClean="0">
                <a:latin typeface="Bookman Old Style"/>
              </a:rPr>
              <a:t> </a:t>
            </a:r>
            <a:r>
              <a:rPr lang="en-US" sz="3200" b="1" kern="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NH</a:t>
            </a:r>
            <a:r>
              <a:rPr lang="en-US" sz="3200" b="1" kern="0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4</a:t>
            </a:r>
            <a:r>
              <a:rPr lang="en-US" sz="3200" b="1" kern="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Cl (</a:t>
            </a:r>
            <a:r>
              <a:rPr lang="ru-RU" sz="3200" b="1" kern="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«белый дым»</a:t>
            </a:r>
            <a:r>
              <a:rPr lang="en-US" sz="3200" b="1" kern="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)</a:t>
            </a:r>
            <a:endParaRPr lang="ru-RU" sz="3200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220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r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Аммиак</a:t>
            </a:r>
          </a:p>
        </p:txBody>
      </p:sp>
      <p:pic>
        <p:nvPicPr>
          <p:cNvPr id="7" name="Рисунок 6" descr="GEARS1.gif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1085" y="3215258"/>
            <a:ext cx="758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1979712" y="5769260"/>
            <a:ext cx="324036" cy="0"/>
          </a:xfrm>
          <a:prstGeom prst="straightConnector1">
            <a:avLst/>
          </a:prstGeom>
          <a:ln w="19050">
            <a:solidFill>
              <a:schemeClr val="accent5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GEARS1.gif">
            <a:hlinkClick r:id="rId6" action="ppaction://hlinkfile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2260" y="5715000"/>
            <a:ext cx="758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2" descr="32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86750" y="5929313"/>
            <a:ext cx="544513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195"/>
            <a:ext cx="8229600" cy="90496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Собирание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NH</a:t>
            </a:r>
            <a:r>
              <a:rPr lang="en-US" b="1" baseline="-25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ru-RU" b="1" baseline="-25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516" y="965158"/>
            <a:ext cx="8712968" cy="566819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4350" t="6856" r="5660"/>
          <a:stretch>
            <a:fillRect/>
          </a:stretch>
        </p:blipFill>
        <p:spPr bwMode="auto">
          <a:xfrm>
            <a:off x="457200" y="1160748"/>
            <a:ext cx="3322712" cy="2918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5516" y="4817474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При охлаждении до -33,5</a:t>
            </a:r>
            <a:r>
              <a:rPr lang="ru-RU" sz="2800" b="1" baseline="30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0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 аммиак под обычным давлением превращается в прозрачную жидкость, затвердевающую при </a:t>
            </a:r>
          </a:p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 -77,8</a:t>
            </a:r>
            <a:r>
              <a:rPr lang="ru-RU" sz="2800" b="1" baseline="30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0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С.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1596" y="965158"/>
            <a:ext cx="4906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Значительно легче воздуха: </a:t>
            </a:r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D</a:t>
            </a:r>
            <a:r>
              <a:rPr lang="ru-RU" sz="2800" b="1" baseline="-25000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возд</a:t>
            </a:r>
            <a:r>
              <a:rPr lang="ru-RU" sz="2800" b="1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=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Аммиак очень хорошо растворим в воде: </a:t>
            </a:r>
          </a:p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1 объем воды растворяет при комнатной температуре около 700 объёмов аммиака.</a:t>
            </a:r>
          </a:p>
        </p:txBody>
      </p:sp>
      <p:pic>
        <p:nvPicPr>
          <p:cNvPr id="7" name="Рисунок 2" descr="32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50" y="6104719"/>
            <a:ext cx="544513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3798888"/>
            <a:ext cx="3311525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6728" y="1096328"/>
            <a:ext cx="2665412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917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Применение аммиака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019175"/>
            <a:ext cx="331152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027488"/>
            <a:ext cx="3513137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7" y="1014413"/>
            <a:ext cx="3707904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1968500"/>
            <a:ext cx="349408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холодильных установках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0863" y="2230109"/>
            <a:ext cx="3513137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Получение взрывчатых</a:t>
            </a:r>
          </a:p>
          <a:p>
            <a:pPr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веществ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5236815"/>
            <a:ext cx="3311525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Производство минеральных удобрений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32140" y="4166533"/>
            <a:ext cx="3513137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Производство азотной кислоты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15816" y="3615104"/>
            <a:ext cx="38666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медицине и быту</a:t>
            </a:r>
          </a:p>
        </p:txBody>
      </p:sp>
      <p:pic>
        <p:nvPicPr>
          <p:cNvPr id="15" name="Рисунок 2" descr="32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86750" y="5929313"/>
            <a:ext cx="544513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Картинка 16 из 270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1277" y="788194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9"/>
          <p:cNvSpPr>
            <a:spLocks noChangeArrowheads="1"/>
          </p:cNvSpPr>
          <p:nvPr/>
        </p:nvSpPr>
        <p:spPr bwMode="auto">
          <a:xfrm>
            <a:off x="215516" y="1119188"/>
            <a:ext cx="8712968" cy="4938712"/>
          </a:xfrm>
          <a:prstGeom prst="rect">
            <a:avLst/>
          </a:prstGeom>
          <a:solidFill>
            <a:schemeClr val="accent1">
              <a:lumMod val="40000"/>
              <a:lumOff val="60000"/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220" name="Заголовок 6"/>
          <p:cNvSpPr>
            <a:spLocks noGrp="1"/>
          </p:cNvSpPr>
          <p:nvPr>
            <p:ph type="title"/>
          </p:nvPr>
        </p:nvSpPr>
        <p:spPr>
          <a:xfrm>
            <a:off x="457200" y="6189"/>
            <a:ext cx="8229600" cy="940966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Этилен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1340768"/>
            <a:ext cx="7412038" cy="415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СН</a:t>
            </a:r>
            <a:r>
              <a:rPr lang="ru-RU" sz="3600" b="1" baseline="-25000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3</a:t>
            </a:r>
            <a:r>
              <a:rPr lang="ru-RU" sz="3600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-СН</a:t>
            </a:r>
            <a:r>
              <a:rPr lang="ru-RU" sz="3600" b="1" baseline="-25000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3</a:t>
            </a:r>
            <a:r>
              <a:rPr lang="ru-RU" sz="3600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Bookman Old Style"/>
              </a:rPr>
              <a:t>→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СН</a:t>
            </a:r>
            <a:r>
              <a:rPr lang="ru-RU" sz="3600" b="1" baseline="-25000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600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=СН</a:t>
            </a:r>
            <a:r>
              <a:rPr lang="ru-RU" sz="3600" b="1" baseline="-25000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600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+Н</a:t>
            </a:r>
            <a:r>
              <a:rPr lang="ru-RU" sz="3600" b="1" baseline="-25000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</a:t>
            </a:r>
            <a:r>
              <a:rPr lang="ru-RU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Н</a:t>
            </a:r>
            <a:r>
              <a:rPr lang="ru-RU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5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ОН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Bookman Old Style"/>
              </a:rPr>
              <a:t>→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</a:t>
            </a:r>
            <a:r>
              <a:rPr lang="ru-RU" sz="3600" b="1" baseline="-25000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600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Н</a:t>
            </a:r>
            <a:r>
              <a:rPr lang="ru-RU" sz="3600" b="1" baseline="-25000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4</a:t>
            </a:r>
            <a:r>
              <a:rPr lang="ru-RU" sz="3600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+Н</a:t>
            </a:r>
            <a:r>
              <a:rPr lang="ru-RU" sz="3600" b="1" baseline="-25000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600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О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</a:t>
            </a:r>
            <a:r>
              <a:rPr lang="ru-RU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H</a:t>
            </a:r>
            <a:r>
              <a:rPr lang="en-US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4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+ 3O</a:t>
            </a:r>
            <a:r>
              <a:rPr lang="en-US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→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2CO</a:t>
            </a:r>
            <a:r>
              <a:rPr lang="en-US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+ 2H</a:t>
            </a:r>
            <a:r>
              <a:rPr lang="en-US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O</a:t>
            </a:r>
            <a:endParaRPr lang="ru-RU" sz="3600" b="1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</a:t>
            </a:r>
            <a:r>
              <a:rPr lang="ru-RU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Н</a:t>
            </a:r>
            <a:r>
              <a:rPr lang="ru-RU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4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+В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r</a:t>
            </a:r>
            <a:r>
              <a:rPr lang="en-US" sz="3600" b="1" baseline="-25000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Bookman Old Style"/>
              </a:rPr>
              <a:t>→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C</a:t>
            </a:r>
            <a:r>
              <a:rPr lang="en-US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H</a:t>
            </a:r>
            <a:r>
              <a:rPr lang="ru-RU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4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Br</a:t>
            </a:r>
            <a:r>
              <a:rPr lang="en-US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endParaRPr lang="ru-RU" sz="3600" b="1" baseline="-25000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СН</a:t>
            </a:r>
            <a:r>
              <a:rPr lang="ru-RU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=СН</a:t>
            </a:r>
            <a:r>
              <a:rPr lang="ru-RU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 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+ 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[o]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latin typeface="Bookman Old Style"/>
              </a:rPr>
              <a:t>→</a:t>
            </a:r>
            <a:r>
              <a:rPr lang="en-US" sz="3600" b="1" dirty="0" smtClean="0">
                <a:latin typeface="Bookman Old Style"/>
              </a:rPr>
              <a:t> </a:t>
            </a:r>
            <a:r>
              <a:rPr lang="ru-RU" sz="3600" b="1" dirty="0" smtClean="0">
                <a:latin typeface="Bookman Old Style"/>
              </a:rPr>
              <a:t> 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СН</a:t>
            </a:r>
            <a:r>
              <a:rPr lang="ru-RU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-СН</a:t>
            </a:r>
            <a:r>
              <a:rPr lang="ru-RU" sz="36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2</a:t>
            </a:r>
            <a:endParaRPr lang="ru-RU" sz="3600" b="1" baseline="-25000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5403419"/>
            <a:ext cx="245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раствор 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KMnO</a:t>
            </a:r>
            <a:r>
              <a:rPr lang="en-US" sz="2400" b="1" baseline="-250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4</a:t>
            </a:r>
            <a:endParaRPr lang="ru-RU" sz="2400" b="1" baseline="-25000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436096" y="5403419"/>
            <a:ext cx="0" cy="184666"/>
          </a:xfrm>
          <a:prstGeom prst="line">
            <a:avLst/>
          </a:prstGeom>
          <a:ln w="28575"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300192" y="5403419"/>
            <a:ext cx="0" cy="184666"/>
          </a:xfrm>
          <a:prstGeom prst="line">
            <a:avLst/>
          </a:prstGeom>
          <a:ln w="28575"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97724" y="5590981"/>
            <a:ext cx="907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OH</a:t>
            </a:r>
            <a:endParaRPr lang="ru-RU" sz="3600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4168" y="5590981"/>
            <a:ext cx="907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OH</a:t>
            </a:r>
            <a:endParaRPr lang="ru-RU" sz="3600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8" name="Рисунок 2" descr="3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5929313"/>
            <a:ext cx="544513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GEARS1.gif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144516"/>
            <a:ext cx="758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GEARS1.gif">
            <a:hlinkClick r:id="rId6" action="ppaction://hlinkfile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0413" y="4831919"/>
            <a:ext cx="758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GEARS1.gif">
            <a:hlinkClick r:id="rId7" action="ppaction://hlinkfile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2376" y="2528900"/>
            <a:ext cx="758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" descr="3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0413" y="3284984"/>
            <a:ext cx="544513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10" grpId="0"/>
      <p:bldP spid="15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16769" y="152636"/>
            <a:ext cx="7999412" cy="724942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Применение этилена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0188" y="4130675"/>
            <a:ext cx="2163762" cy="2460625"/>
          </a:xfrm>
          <a:noFill/>
        </p:spPr>
      </p:pic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230188" y="950119"/>
            <a:ext cx="4305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В качестве мономера при получении полиэтилена и других пластмасс</a:t>
            </a:r>
          </a:p>
        </p:txBody>
      </p:sp>
      <p:sp>
        <p:nvSpPr>
          <p:cNvPr id="15366" name="Прямоугольник 6"/>
          <p:cNvSpPr>
            <a:spLocks noChangeArrowheads="1"/>
          </p:cNvSpPr>
          <p:nvPr/>
        </p:nvSpPr>
        <p:spPr bwMode="auto">
          <a:xfrm>
            <a:off x="230188" y="2561015"/>
            <a:ext cx="43053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Производства ацетальдегида и синтетического этилового спирта</a:t>
            </a:r>
          </a:p>
        </p:txBody>
      </p:sp>
      <p:sp>
        <p:nvSpPr>
          <p:cNvPr id="15367" name="Прямоугольник 7"/>
          <p:cNvSpPr>
            <a:spLocks noChangeArrowheads="1"/>
          </p:cNvSpPr>
          <p:nvPr/>
        </p:nvSpPr>
        <p:spPr bwMode="auto">
          <a:xfrm>
            <a:off x="230188" y="1960850"/>
            <a:ext cx="439706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Этилен используют для ускорения созревания плодов</a:t>
            </a:r>
          </a:p>
        </p:txBody>
      </p:sp>
      <p:pic>
        <p:nvPicPr>
          <p:cNvPr id="153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6475" y="950119"/>
            <a:ext cx="3999706" cy="266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7" y="3789040"/>
            <a:ext cx="3384377" cy="280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Картинка 48 из 39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0742" y="4130675"/>
            <a:ext cx="223330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 l="20561" r="27439"/>
          <a:stretch>
            <a:fillRect/>
          </a:stretch>
        </p:blipFill>
        <p:spPr bwMode="auto">
          <a:xfrm>
            <a:off x="7776356" y="3616018"/>
            <a:ext cx="1367644" cy="324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0189" y="4130674"/>
            <a:ext cx="3441712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5" grpId="0" build="allAtOnce"/>
      <p:bldP spid="1536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0"/>
          <p:cNvSpPr>
            <a:spLocks noChangeArrowheads="1"/>
          </p:cNvSpPr>
          <p:nvPr/>
        </p:nvSpPr>
        <p:spPr bwMode="auto">
          <a:xfrm>
            <a:off x="467544" y="332656"/>
            <a:ext cx="8280920" cy="6300700"/>
          </a:xfrm>
          <a:prstGeom prst="rect">
            <a:avLst/>
          </a:prstGeom>
          <a:solidFill>
            <a:schemeClr val="accent1">
              <a:lumMod val="40000"/>
              <a:lumOff val="60000"/>
              <a:alpha val="56862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В </a:t>
            </a:r>
            <a:r>
              <a:rPr lang="ru-RU" sz="3600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газовой фазе расстояние </a:t>
            </a:r>
            <a:endParaRPr lang="ru-RU" sz="3600" b="1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между молекулами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во много раз </a:t>
            </a:r>
          </a:p>
          <a:p>
            <a:pPr algn="ctr"/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превышает размеры самих </a:t>
            </a:r>
          </a:p>
          <a:p>
            <a:pPr algn="ctr"/>
            <a:r>
              <a:rPr lang="ru-RU" sz="3600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молекул.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Газы имеют низкую вязкость </a:t>
            </a:r>
          </a:p>
          <a:p>
            <a:pPr algn="ctr"/>
            <a:r>
              <a:rPr lang="ru-RU" sz="3600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и большую текучесть, и </a:t>
            </a:r>
          </a:p>
          <a:p>
            <a:pPr algn="ctr"/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занимают весь предоставленный</a:t>
            </a:r>
          </a:p>
          <a:p>
            <a:pPr algn="ctr"/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объем.</a:t>
            </a:r>
            <a:endParaRPr lang="en-US" sz="3600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Газы </a:t>
            </a:r>
            <a:r>
              <a:rPr lang="ru-RU" sz="3600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не имеют собственного </a:t>
            </a:r>
            <a:endParaRPr lang="ru-RU" sz="3600" b="1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 объёма </a:t>
            </a:r>
            <a:r>
              <a:rPr lang="ru-RU" sz="3600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и формы. </a:t>
            </a:r>
            <a:endParaRPr lang="en-US" sz="3600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Газы </a:t>
            </a:r>
            <a:r>
              <a:rPr lang="ru-RU" sz="3600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легко сжимаются.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40966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Домашнее задание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9606"/>
            <a:ext cx="8640960" cy="5359734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§ 8, упр.1-7</a:t>
            </a:r>
          </a:p>
          <a:p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Т.П.О.</a:t>
            </a:r>
            <a:endParaRPr lang="ru-RU" sz="3600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9"/>
          <p:cNvSpPr>
            <a:spLocks noChangeArrowheads="1"/>
          </p:cNvSpPr>
          <p:nvPr/>
        </p:nvSpPr>
        <p:spPr bwMode="auto">
          <a:xfrm>
            <a:off x="0" y="1119188"/>
            <a:ext cx="9144000" cy="4938712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0" cy="6806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628"/>
                <a:gridCol w="1260140"/>
                <a:gridCol w="1584176"/>
                <a:gridCol w="1908212"/>
                <a:gridCol w="1643844"/>
                <a:gridCol w="1524000"/>
              </a:tblGrid>
              <a:tr h="4406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omic Sans MS" pitchFamily="66" charset="0"/>
                        </a:rPr>
                        <a:t>Признаки сравнения</a:t>
                      </a:r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mic Sans MS" pitchFamily="66" charset="0"/>
                        </a:rPr>
                        <a:t>Водород </a:t>
                      </a:r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mic Sans MS" pitchFamily="66" charset="0"/>
                        </a:rPr>
                        <a:t>Кислород </a:t>
                      </a:r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mic Sans MS" pitchFamily="66" charset="0"/>
                        </a:rPr>
                        <a:t>Аммиак </a:t>
                      </a:r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mic Sans MS" pitchFamily="66" charset="0"/>
                        </a:rPr>
                        <a:t>Углекислый газ</a:t>
                      </a:r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mic Sans MS" pitchFamily="66" charset="0"/>
                        </a:rPr>
                        <a:t>Этилен </a:t>
                      </a:r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915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omic Sans MS" pitchFamily="66" charset="0"/>
                        </a:rPr>
                        <a:t>Формула </a:t>
                      </a:r>
                      <a:endParaRPr lang="ru-RU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Comic Sans MS" pitchFamily="66" charset="0"/>
                        </a:rPr>
                        <a:t>Н</a:t>
                      </a:r>
                      <a:r>
                        <a:rPr lang="ru-RU" sz="2000" b="1" baseline="-250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Comic Sans MS" pitchFamily="66" charset="0"/>
                        </a:rPr>
                        <a:t>2</a:t>
                      </a:r>
                      <a:endParaRPr lang="ru-RU" sz="2000" b="1" baseline="-250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Comic Sans MS" pitchFamily="66" charset="0"/>
                        </a:rPr>
                        <a:t>О</a:t>
                      </a:r>
                      <a:r>
                        <a:rPr lang="ru-RU" sz="2000" b="1" baseline="-250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Comic Sans MS" pitchFamily="66" charset="0"/>
                        </a:rPr>
                        <a:t>2</a:t>
                      </a:r>
                      <a:endParaRPr lang="ru-RU" sz="2000" b="1" baseline="-250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Comic Sans MS" pitchFamily="66" charset="0"/>
                        </a:rPr>
                        <a:t>NH</a:t>
                      </a:r>
                      <a:r>
                        <a:rPr lang="en-US" sz="2000" b="1" baseline="-250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Comic Sans MS" pitchFamily="66" charset="0"/>
                        </a:rPr>
                        <a:t>3</a:t>
                      </a:r>
                      <a:endParaRPr lang="ru-RU" sz="2000" b="1" baseline="-250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Comic Sans MS" pitchFamily="66" charset="0"/>
                        </a:rPr>
                        <a:t>CO</a:t>
                      </a:r>
                      <a:r>
                        <a:rPr lang="en-US" sz="2000" b="1" baseline="-250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Comic Sans MS" pitchFamily="66" charset="0"/>
                        </a:rPr>
                        <a:t>2</a:t>
                      </a:r>
                      <a:endParaRPr lang="ru-RU" sz="2000" b="1" baseline="-250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Comic Sans MS" pitchFamily="66" charset="0"/>
                        </a:rPr>
                        <a:t>C</a:t>
                      </a:r>
                      <a:r>
                        <a:rPr lang="en-US" sz="2000" b="1" baseline="-250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Comic Sans MS" pitchFamily="66" charset="0"/>
                        </a:rPr>
                        <a:t>2</a:t>
                      </a:r>
                      <a:r>
                        <a:rPr lang="en-US" sz="20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Comic Sans MS" pitchFamily="66" charset="0"/>
                        </a:rPr>
                        <a:t>H</a:t>
                      </a:r>
                      <a:r>
                        <a:rPr lang="en-US" sz="2000" b="1" baseline="-250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Comic Sans MS" pitchFamily="66" charset="0"/>
                        </a:rPr>
                        <a:t>4</a:t>
                      </a:r>
                      <a:endParaRPr lang="ru-RU" sz="2000" b="1" baseline="-250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20326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mic Sans MS" pitchFamily="66" charset="0"/>
                        </a:rPr>
                        <a:t>Физ. </a:t>
                      </a:r>
                      <a:r>
                        <a:rPr lang="ru-RU" sz="1400" dirty="0" err="1" smtClean="0">
                          <a:latin typeface="Comic Sans MS" pitchFamily="66" charset="0"/>
                        </a:rPr>
                        <a:t>св-ва</a:t>
                      </a:r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</a:rPr>
                        <a:t>Самый</a:t>
                      </a:r>
                      <a:r>
                        <a:rPr lang="ru-RU" sz="1400" baseline="0" dirty="0" smtClean="0">
                          <a:latin typeface="Comic Sans MS" pitchFamily="66" charset="0"/>
                        </a:rPr>
                        <a:t> легкий</a:t>
                      </a:r>
                      <a:r>
                        <a:rPr lang="ru-RU" sz="1400" dirty="0" smtClean="0">
                          <a:latin typeface="Comic Sans MS" pitchFamily="66" charset="0"/>
                        </a:rPr>
                        <a:t> газ; не имеет цвета, запаха и вкуса. </a:t>
                      </a: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+mn-cs"/>
                        </a:rPr>
                        <a:t>В воде почти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+mn-cs"/>
                        </a:rPr>
                        <a:t>нерас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Comic Sans MS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+mn-cs"/>
                        </a:rPr>
                        <a:t>творим.</a:t>
                      </a:r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omic Sans MS" pitchFamily="66" charset="0"/>
                        </a:rPr>
                        <a:t>Бесцветный газ, в жидком состоянии - светло-голубой, в твердом - синий. В воде плохо растворим.</a:t>
                      </a:r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omic Sans MS" pitchFamily="66" charset="0"/>
                        </a:rPr>
                        <a:t> газ, без цвета, с резким запахом, легче воздуха </a:t>
                      </a:r>
                    </a:p>
                    <a:p>
                      <a:r>
                        <a:rPr lang="ru-RU" sz="1400" dirty="0" smtClean="0">
                          <a:latin typeface="Comic Sans MS" pitchFamily="66" charset="0"/>
                        </a:rPr>
                        <a:t>(Мг = 17), хорошо растворим в воде.</a:t>
                      </a:r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omic Sans MS" pitchFamily="66" charset="0"/>
                        </a:rPr>
                        <a:t>бесцветный, не имеющий запах газ.</a:t>
                      </a:r>
                    </a:p>
                    <a:p>
                      <a:r>
                        <a:rPr lang="ru-RU" sz="1400" dirty="0" smtClean="0">
                          <a:latin typeface="Comic Sans MS" pitchFamily="66" charset="0"/>
                        </a:rPr>
                        <a:t>Он примерно в полтора раза тяжелее воздуха. Растворим в воде.</a:t>
                      </a:r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omic Sans MS" pitchFamily="66" charset="0"/>
                        </a:rPr>
                        <a:t>Этилен – бесцветный газ</a:t>
                      </a:r>
                      <a:r>
                        <a:rPr lang="en-US" sz="14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ru-RU" sz="1400" dirty="0" smtClean="0">
                          <a:latin typeface="Comic Sans MS" pitchFamily="66" charset="0"/>
                        </a:rPr>
                        <a:t>со слабым запахом</a:t>
                      </a:r>
                    </a:p>
                    <a:p>
                      <a:r>
                        <a:rPr lang="ru-RU" sz="1400" dirty="0" smtClean="0">
                          <a:latin typeface="Comic Sans MS" pitchFamily="66" charset="0"/>
                        </a:rPr>
                        <a:t>Легче воздуха,</a:t>
                      </a:r>
                    </a:p>
                    <a:p>
                      <a:r>
                        <a:rPr lang="ru-RU" sz="1400" dirty="0" smtClean="0">
                          <a:latin typeface="Comic Sans MS" pitchFamily="66" charset="0"/>
                        </a:rPr>
                        <a:t>В воде почти нерастворим</a:t>
                      </a:r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1300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Comic Sans MS" pitchFamily="66" charset="0"/>
                        </a:rPr>
                        <a:t>Получе</a:t>
                      </a:r>
                      <a:r>
                        <a:rPr lang="ru-RU" sz="1400" dirty="0" smtClean="0">
                          <a:latin typeface="Comic Sans MS" pitchFamily="66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400" dirty="0" err="1" smtClean="0">
                          <a:latin typeface="Comic Sans MS" pitchFamily="66" charset="0"/>
                        </a:rPr>
                        <a:t>ние</a:t>
                      </a:r>
                      <a:r>
                        <a:rPr lang="ru-RU" sz="1400" dirty="0" smtClean="0">
                          <a:latin typeface="Comic Sans MS" pitchFamily="66" charset="0"/>
                        </a:rPr>
                        <a:t> </a:t>
                      </a:r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Zn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+ 2HCl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Bookman Old Style"/>
                          <a:ea typeface="+mn-ea"/>
                          <a:cs typeface="+mn-cs"/>
                        </a:rPr>
                        <a:t>→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Bookman Old Style"/>
                          <a:ea typeface="+mn-ea"/>
                          <a:cs typeface="+mn-cs"/>
                        </a:rPr>
                        <a:t>→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ZnCl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-250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+ Н</a:t>
                      </a:r>
                      <a:r>
                        <a:rPr lang="ru-RU" sz="1400" kern="1200" baseline="-250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↑</a:t>
                      </a:r>
                      <a:endParaRPr lang="ru-RU" sz="1400" dirty="0" smtClean="0">
                        <a:latin typeface="Comic Sans MS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omic Sans MS" pitchFamily="66" charset="0"/>
                        </a:rPr>
                        <a:t>С +Н</a:t>
                      </a:r>
                      <a:r>
                        <a:rPr lang="ru-RU" sz="1400" baseline="-25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ru-RU" sz="1400" dirty="0" smtClean="0">
                          <a:latin typeface="Comic Sans MS" pitchFamily="66" charset="0"/>
                        </a:rPr>
                        <a:t>О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Bookman Old Style"/>
                          <a:ea typeface="+mn-ea"/>
                          <a:cs typeface="+mn-cs"/>
                        </a:rPr>
                        <a:t>→</a:t>
                      </a:r>
                      <a:r>
                        <a:rPr lang="ru-RU" sz="1400" dirty="0" smtClean="0">
                          <a:latin typeface="Comic Sans MS" pitchFamily="66" charset="0"/>
                        </a:rPr>
                        <a:t>СО + Н</a:t>
                      </a:r>
                      <a:r>
                        <a:rPr lang="ru-RU" sz="1400" baseline="-25000" dirty="0" smtClean="0">
                          <a:latin typeface="Comic Sans MS" pitchFamily="66" charset="0"/>
                        </a:rPr>
                        <a:t>2</a:t>
                      </a:r>
                      <a:endParaRPr lang="ru-RU" sz="1400" baseline="-25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 KMnO</a:t>
                      </a:r>
                      <a:r>
                        <a:rPr lang="ru-RU" sz="1400" kern="1200" baseline="-250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K</a:t>
                      </a:r>
                      <a:r>
                        <a:rPr lang="ru-RU" sz="1400" kern="1200" baseline="-250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MnO</a:t>
                      </a:r>
                      <a:r>
                        <a:rPr lang="ru-RU" sz="1400" kern="1200" baseline="-250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+ MnO</a:t>
                      </a:r>
                      <a:r>
                        <a:rPr lang="ru-RU" sz="1400" kern="1200" baseline="-250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 + O</a:t>
                      </a:r>
                      <a:r>
                        <a:rPr lang="ru-RU" sz="1400" kern="1200" baseline="-250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↑</a:t>
                      </a:r>
                    </a:p>
                    <a:p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Comic Sans MS" pitchFamily="66" charset="0"/>
                        </a:rPr>
                        <a:t>2NH</a:t>
                      </a:r>
                      <a:r>
                        <a:rPr lang="pt-BR" sz="1400" baseline="-25000" dirty="0" smtClean="0">
                          <a:latin typeface="Comic Sans MS" pitchFamily="66" charset="0"/>
                        </a:rPr>
                        <a:t>4</a:t>
                      </a:r>
                      <a:r>
                        <a:rPr lang="pt-BR" sz="1400" dirty="0" smtClean="0">
                          <a:latin typeface="Comic Sans MS" pitchFamily="66" charset="0"/>
                        </a:rPr>
                        <a:t>Cl + Ca(OH)</a:t>
                      </a:r>
                      <a:r>
                        <a:rPr lang="pt-BR" sz="1400" baseline="-25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pt-BR" sz="14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Bookman Old Style"/>
                          <a:ea typeface="+mn-ea"/>
                          <a:cs typeface="+mn-cs"/>
                        </a:rPr>
                        <a:t>→</a:t>
                      </a:r>
                      <a:r>
                        <a:rPr lang="pt-BR" sz="1400" dirty="0" smtClean="0">
                          <a:latin typeface="Comic Sans MS" pitchFamily="66" charset="0"/>
                        </a:rPr>
                        <a:t> CaCl</a:t>
                      </a:r>
                      <a:r>
                        <a:rPr lang="pt-BR" sz="1400" baseline="-25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pt-BR" sz="1400" dirty="0" smtClean="0">
                          <a:latin typeface="Comic Sans MS" pitchFamily="66" charset="0"/>
                        </a:rPr>
                        <a:t> + 2NH</a:t>
                      </a:r>
                      <a:r>
                        <a:rPr lang="pt-BR" sz="1400" baseline="-25000" dirty="0" smtClean="0">
                          <a:latin typeface="Comic Sans MS" pitchFamily="66" charset="0"/>
                        </a:rPr>
                        <a:t>3</a:t>
                      </a:r>
                      <a:r>
                        <a:rPr lang="pt-BR" sz="1400" dirty="0" smtClean="0">
                          <a:latin typeface="Comic Sans MS" pitchFamily="66" charset="0"/>
                        </a:rPr>
                        <a:t> + H</a:t>
                      </a:r>
                      <a:r>
                        <a:rPr lang="pt-BR" sz="1400" baseline="-25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pt-BR" sz="1400" dirty="0" smtClean="0">
                          <a:latin typeface="Comic Sans MS" pitchFamily="66" charset="0"/>
                        </a:rPr>
                        <a:t>O</a:t>
                      </a:r>
                    </a:p>
                    <a:p>
                      <a:endParaRPr lang="ru-RU" sz="1400" dirty="0" smtClean="0">
                        <a:latin typeface="Comic Sans MS" pitchFamily="66" charset="0"/>
                      </a:endParaRPr>
                    </a:p>
                    <a:p>
                      <a:r>
                        <a:rPr lang="en-US" sz="1400" dirty="0" smtClean="0">
                          <a:latin typeface="Comic Sans MS" pitchFamily="66" charset="0"/>
                        </a:rPr>
                        <a:t>N</a:t>
                      </a:r>
                      <a:r>
                        <a:rPr lang="en-US" sz="1400" baseline="-25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1400" dirty="0" smtClean="0">
                          <a:latin typeface="Comic Sans MS" pitchFamily="66" charset="0"/>
                        </a:rPr>
                        <a:t> + 3H</a:t>
                      </a:r>
                      <a:r>
                        <a:rPr lang="en-US" sz="1400" baseline="-25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1400" dirty="0" smtClean="0">
                          <a:latin typeface="Comic Sans MS" pitchFamily="66" charset="0"/>
                        </a:rPr>
                        <a:t>→2NH</a:t>
                      </a:r>
                      <a:r>
                        <a:rPr lang="en-US" sz="1400" baseline="-25000" dirty="0" smtClean="0">
                          <a:latin typeface="Comic Sans MS" pitchFamily="66" charset="0"/>
                        </a:rPr>
                        <a:t>3</a:t>
                      </a:r>
                      <a:endParaRPr lang="ru-RU" sz="1400" baseline="-25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mic Sans MS" pitchFamily="66" charset="0"/>
                        </a:rPr>
                        <a:t>CaCO</a:t>
                      </a:r>
                      <a:r>
                        <a:rPr lang="en-US" sz="1400" baseline="-25000" dirty="0" smtClean="0">
                          <a:latin typeface="Comic Sans MS" pitchFamily="66" charset="0"/>
                        </a:rPr>
                        <a:t>3</a:t>
                      </a:r>
                      <a:r>
                        <a:rPr lang="ru-RU" sz="1400" baseline="-250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Bookman Old Style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sz="14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1400" dirty="0" err="1" smtClean="0">
                          <a:latin typeface="Comic Sans MS" pitchFamily="66" charset="0"/>
                        </a:rPr>
                        <a:t>CaO</a:t>
                      </a:r>
                      <a:r>
                        <a:rPr lang="en-US" sz="1400" dirty="0" smtClean="0">
                          <a:latin typeface="Comic Sans MS" pitchFamily="66" charset="0"/>
                        </a:rPr>
                        <a:t> +CO</a:t>
                      </a:r>
                      <a:r>
                        <a:rPr lang="en-US" sz="1400" baseline="-25000" dirty="0" smtClean="0">
                          <a:latin typeface="Comic Sans MS" pitchFamily="66" charset="0"/>
                        </a:rPr>
                        <a:t>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Comic Sans MS" pitchFamily="66" charset="0"/>
                        </a:rPr>
                        <a:t>CaCO</a:t>
                      </a:r>
                      <a:r>
                        <a:rPr lang="pt-BR" sz="1400" baseline="-25000" dirty="0" smtClean="0">
                          <a:latin typeface="Comic Sans MS" pitchFamily="66" charset="0"/>
                        </a:rPr>
                        <a:t>3</a:t>
                      </a:r>
                      <a:r>
                        <a:rPr lang="pt-BR" sz="1400" dirty="0" smtClean="0">
                          <a:latin typeface="Comic Sans MS" pitchFamily="66" charset="0"/>
                        </a:rPr>
                        <a:t> + 2HCl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Bookman Old Style"/>
                          <a:ea typeface="+mn-ea"/>
                          <a:cs typeface="+mn-cs"/>
                        </a:rPr>
                        <a:t>→</a:t>
                      </a:r>
                      <a:r>
                        <a:rPr lang="pt-BR" sz="1400" dirty="0" smtClean="0">
                          <a:latin typeface="Comic Sans MS" pitchFamily="66" charset="0"/>
                        </a:rPr>
                        <a:t> CaCl</a:t>
                      </a:r>
                      <a:r>
                        <a:rPr lang="pt-BR" sz="1400" baseline="-25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pt-BR" sz="1400" dirty="0" smtClean="0">
                          <a:latin typeface="Comic Sans MS" pitchFamily="66" charset="0"/>
                        </a:rPr>
                        <a:t> + CO</a:t>
                      </a:r>
                      <a:r>
                        <a:rPr lang="pt-BR" sz="1400" baseline="-25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pt-BR" sz="1400" dirty="0" smtClean="0">
                          <a:latin typeface="Comic Sans MS" pitchFamily="66" charset="0"/>
                        </a:rPr>
                        <a:t>  + H</a:t>
                      </a:r>
                      <a:r>
                        <a:rPr lang="pt-BR" sz="1400" baseline="-25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pt-BR" sz="1400" dirty="0" smtClean="0">
                          <a:latin typeface="Comic Sans MS" pitchFamily="66" charset="0"/>
                        </a:rPr>
                        <a:t>O</a:t>
                      </a:r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omic Sans MS" pitchFamily="66" charset="0"/>
                        </a:rPr>
                        <a:t> С</a:t>
                      </a:r>
                      <a:r>
                        <a:rPr lang="ru-RU" sz="1400" baseline="-25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ru-RU" sz="1400" dirty="0" smtClean="0">
                          <a:latin typeface="Comic Sans MS" pitchFamily="66" charset="0"/>
                        </a:rPr>
                        <a:t>Н</a:t>
                      </a:r>
                      <a:r>
                        <a:rPr lang="en-US" sz="1400" baseline="-25000" dirty="0" smtClean="0">
                          <a:latin typeface="Comic Sans MS" pitchFamily="66" charset="0"/>
                        </a:rPr>
                        <a:t>6</a:t>
                      </a:r>
                      <a:r>
                        <a:rPr lang="ru-RU" sz="1400" baseline="-250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Bookman Old Style"/>
                          <a:ea typeface="+mn-ea"/>
                          <a:cs typeface="+mn-cs"/>
                        </a:rPr>
                        <a:t>→</a:t>
                      </a:r>
                      <a:r>
                        <a:rPr lang="ru-RU" sz="1400" dirty="0" smtClean="0">
                          <a:latin typeface="Comic Sans MS" pitchFamily="66" charset="0"/>
                        </a:rPr>
                        <a:t> С</a:t>
                      </a:r>
                      <a:r>
                        <a:rPr lang="ru-RU" sz="1400" baseline="-25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ru-RU" sz="1400" dirty="0" smtClean="0">
                          <a:latin typeface="Comic Sans MS" pitchFamily="66" charset="0"/>
                        </a:rPr>
                        <a:t>Н</a:t>
                      </a:r>
                      <a:r>
                        <a:rPr lang="ru-RU" sz="1400" baseline="-25000" dirty="0" smtClean="0">
                          <a:latin typeface="Comic Sans MS" pitchFamily="66" charset="0"/>
                        </a:rPr>
                        <a:t>4</a:t>
                      </a:r>
                      <a:r>
                        <a:rPr lang="en-US" sz="1400" dirty="0" smtClean="0">
                          <a:latin typeface="Comic Sans MS" pitchFamily="66" charset="0"/>
                        </a:rPr>
                        <a:t>+</a:t>
                      </a:r>
                      <a:r>
                        <a:rPr lang="ru-RU" sz="1400" dirty="0" smtClean="0">
                          <a:latin typeface="Comic Sans MS" pitchFamily="66" charset="0"/>
                        </a:rPr>
                        <a:t>Н</a:t>
                      </a:r>
                      <a:r>
                        <a:rPr lang="ru-RU" sz="1400" baseline="-25000" dirty="0" smtClean="0">
                          <a:latin typeface="Comic Sans MS" pitchFamily="66" charset="0"/>
                        </a:rPr>
                        <a:t>2</a:t>
                      </a:r>
                      <a:endParaRPr lang="en-US" sz="1400" baseline="-25000" dirty="0" smtClean="0">
                        <a:latin typeface="Comic Sans MS" pitchFamily="66" charset="0"/>
                      </a:endParaRPr>
                    </a:p>
                    <a:p>
                      <a:r>
                        <a:rPr lang="ru-RU" sz="1400" dirty="0" smtClean="0">
                          <a:latin typeface="Comic Sans MS" pitchFamily="66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omic Sans MS" pitchFamily="66" charset="0"/>
                        </a:rPr>
                        <a:t>С</a:t>
                      </a:r>
                      <a:r>
                        <a:rPr lang="ru-RU" sz="1400" baseline="-25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ru-RU" sz="1400" dirty="0" smtClean="0">
                          <a:latin typeface="Comic Sans MS" pitchFamily="66" charset="0"/>
                        </a:rPr>
                        <a:t>Н</a:t>
                      </a:r>
                      <a:r>
                        <a:rPr lang="ru-RU" sz="1400" baseline="-25000" dirty="0" smtClean="0">
                          <a:latin typeface="Comic Sans MS" pitchFamily="66" charset="0"/>
                        </a:rPr>
                        <a:t>5</a:t>
                      </a:r>
                      <a:r>
                        <a:rPr lang="ru-RU" sz="1400" dirty="0" smtClean="0">
                          <a:latin typeface="Comic Sans MS" pitchFamily="66" charset="0"/>
                        </a:rPr>
                        <a:t>ОН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Bookman Old Style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400" dirty="0" smtClean="0">
                          <a:latin typeface="Comic Sans MS" pitchFamily="66" charset="0"/>
                        </a:rPr>
                        <a:t>С</a:t>
                      </a:r>
                      <a:r>
                        <a:rPr lang="ru-RU" sz="1400" baseline="-25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ru-RU" sz="1400" dirty="0" smtClean="0">
                          <a:latin typeface="Comic Sans MS" pitchFamily="66" charset="0"/>
                        </a:rPr>
                        <a:t>Н</a:t>
                      </a:r>
                      <a:r>
                        <a:rPr lang="ru-RU" sz="1400" baseline="-25000" dirty="0" smtClean="0">
                          <a:latin typeface="Comic Sans MS" pitchFamily="66" charset="0"/>
                        </a:rPr>
                        <a:t>4</a:t>
                      </a:r>
                      <a:r>
                        <a:rPr lang="ru-RU" sz="1400" dirty="0" smtClean="0">
                          <a:latin typeface="Comic Sans MS" pitchFamily="66" charset="0"/>
                        </a:rPr>
                        <a:t> + Н</a:t>
                      </a:r>
                      <a:r>
                        <a:rPr lang="ru-RU" sz="1400" baseline="-25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ru-RU" sz="1400" dirty="0" smtClean="0">
                          <a:latin typeface="Comic Sans MS" pitchFamily="66" charset="0"/>
                        </a:rPr>
                        <a:t>О </a:t>
                      </a:r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27012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mic Sans MS" pitchFamily="66" charset="0"/>
                        </a:rPr>
                        <a:t>Качествен-</a:t>
                      </a:r>
                    </a:p>
                    <a:p>
                      <a:pPr algn="ctr"/>
                      <a:r>
                        <a:rPr lang="ru-RU" sz="1400" dirty="0" err="1" smtClean="0">
                          <a:latin typeface="Comic Sans MS" pitchFamily="66" charset="0"/>
                        </a:rPr>
                        <a:t>ные</a:t>
                      </a:r>
                      <a:r>
                        <a:rPr lang="ru-RU" sz="1400" dirty="0" smtClean="0">
                          <a:latin typeface="Comic Sans MS" pitchFamily="66" charset="0"/>
                        </a:rPr>
                        <a:t> реакции</a:t>
                      </a:r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omic Sans MS" pitchFamily="66" charset="0"/>
                        </a:rPr>
                        <a:t>Раздается глухой хлопок, если водород чистый или «лающий» звук, если водород содержит примеси</a:t>
                      </a:r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omic Sans MS" pitchFamily="66" charset="0"/>
                        </a:rPr>
                        <a:t>яркое загорание тлеющей древесной лучинки в атмосфере кислорода.</a:t>
                      </a:r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omic Sans MS" pitchFamily="66" charset="0"/>
                        </a:rPr>
                        <a:t>можно распознать по изменению окраски влажной лакмусовой бумажки и по появлению белого дыма при поднесении стеклянной палочки, смоченной в соляной кислоте.</a:t>
                      </a:r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omic Sans MS" pitchFamily="66" charset="0"/>
                        </a:rPr>
                        <a:t>По помутнению известковой воды:</a:t>
                      </a:r>
                    </a:p>
                    <a:p>
                      <a:endParaRPr lang="ru-RU" sz="1400" dirty="0" smtClean="0">
                        <a:latin typeface="Comic Sans MS" pitchFamily="66" charset="0"/>
                      </a:endParaRPr>
                    </a:p>
                    <a:p>
                      <a:r>
                        <a:rPr lang="ru-RU" sz="1400" dirty="0" smtClean="0">
                          <a:latin typeface="Comic Sans MS" pitchFamily="66" charset="0"/>
                        </a:rPr>
                        <a:t>СО</a:t>
                      </a:r>
                      <a:r>
                        <a:rPr lang="ru-RU" sz="1400" baseline="-25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ru-RU" sz="1400" dirty="0" smtClean="0">
                          <a:latin typeface="Comic Sans MS" pitchFamily="66" charset="0"/>
                        </a:rPr>
                        <a:t> + </a:t>
                      </a:r>
                      <a:r>
                        <a:rPr lang="ru-RU" sz="1400" dirty="0" err="1" smtClean="0">
                          <a:latin typeface="Comic Sans MS" pitchFamily="66" charset="0"/>
                        </a:rPr>
                        <a:t>Са</a:t>
                      </a:r>
                      <a:r>
                        <a:rPr lang="ru-RU" sz="1400" dirty="0" smtClean="0">
                          <a:latin typeface="Comic Sans MS" pitchFamily="66" charset="0"/>
                        </a:rPr>
                        <a:t>(ОН)</a:t>
                      </a:r>
                      <a:r>
                        <a:rPr lang="ru-RU" sz="1400" baseline="-25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ru-RU" sz="14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r>
                        <a:rPr lang="ru-RU" sz="1400" dirty="0" smtClean="0">
                          <a:latin typeface="Comic Sans MS" pitchFamily="66" charset="0"/>
                        </a:rPr>
                        <a:t>  СаСО</a:t>
                      </a:r>
                      <a:r>
                        <a:rPr lang="ru-RU" sz="1400" baseline="-25000" dirty="0" smtClean="0">
                          <a:latin typeface="Comic Sans MS" pitchFamily="66" charset="0"/>
                        </a:rPr>
                        <a:t>3</a:t>
                      </a:r>
                      <a:r>
                        <a:rPr lang="ru-RU" sz="1400" dirty="0" smtClean="0">
                          <a:latin typeface="Comic Sans MS" pitchFamily="66" charset="0"/>
                        </a:rPr>
                        <a:t> + Н</a:t>
                      </a:r>
                      <a:r>
                        <a:rPr lang="ru-RU" sz="1400" baseline="-25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ru-RU" sz="1400" dirty="0" smtClean="0">
                          <a:latin typeface="Comic Sans MS" pitchFamily="66" charset="0"/>
                        </a:rPr>
                        <a:t>О</a:t>
                      </a:r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omic Sans MS" pitchFamily="66" charset="0"/>
                        </a:rPr>
                        <a:t>Распознают этилен по </a:t>
                      </a:r>
                      <a:r>
                        <a:rPr lang="ru-RU" sz="1400" dirty="0" err="1" smtClean="0">
                          <a:latin typeface="Comic Sans MS" pitchFamily="66" charset="0"/>
                        </a:rPr>
                        <a:t>обесцвечи</a:t>
                      </a:r>
                      <a:r>
                        <a:rPr lang="ru-RU" sz="1400" dirty="0" smtClean="0">
                          <a:latin typeface="Comic Sans MS" pitchFamily="66" charset="0"/>
                        </a:rPr>
                        <a:t>-</a:t>
                      </a:r>
                    </a:p>
                    <a:p>
                      <a:r>
                        <a:rPr lang="ru-RU" sz="1400" dirty="0" err="1" smtClean="0">
                          <a:latin typeface="Comic Sans MS" pitchFamily="66" charset="0"/>
                        </a:rPr>
                        <a:t>ванию</a:t>
                      </a:r>
                      <a:r>
                        <a:rPr lang="ru-RU" sz="1400" dirty="0" smtClean="0">
                          <a:latin typeface="Comic Sans MS" pitchFamily="66" charset="0"/>
                        </a:rPr>
                        <a:t> подкисленного раствора перманганата калия или бромной воды</a:t>
                      </a:r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0"/>
          <p:cNvSpPr>
            <a:spLocks noChangeArrowheads="1"/>
          </p:cNvSpPr>
          <p:nvPr/>
        </p:nvSpPr>
        <p:spPr bwMode="auto">
          <a:xfrm>
            <a:off x="467544" y="332656"/>
            <a:ext cx="8280920" cy="6300700"/>
          </a:xfrm>
          <a:prstGeom prst="rect">
            <a:avLst/>
          </a:prstGeom>
          <a:solidFill>
            <a:schemeClr val="accent1">
              <a:lumMod val="40000"/>
              <a:lumOff val="60000"/>
              <a:alpha val="56862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Состояние газа определяется </a:t>
            </a:r>
          </a:p>
          <a:p>
            <a:r>
              <a:rPr lang="ru-RU" sz="4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его: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температурой Т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объемом </a:t>
            </a:r>
            <a:r>
              <a:rPr lang="en-US" sz="4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V</a:t>
            </a:r>
            <a:endParaRPr lang="ru-RU" sz="4000" b="1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давлением</a:t>
            </a:r>
            <a:r>
              <a:rPr lang="en-US" sz="4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P</a:t>
            </a:r>
            <a:endParaRPr lang="ru-RU" sz="4000" b="1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ru-RU" sz="4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(н.у.) – нормальные условия:</a:t>
            </a:r>
          </a:p>
          <a:p>
            <a:r>
              <a:rPr lang="ru-RU" sz="4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Т = 273K (0 °С) </a:t>
            </a:r>
          </a:p>
          <a:p>
            <a:r>
              <a:rPr lang="ru-RU" sz="4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Р = 101325Па </a:t>
            </a:r>
          </a:p>
          <a:p>
            <a:r>
              <a:rPr lang="ru-RU" sz="4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(1атм, 760 мм.рт.ст.)</a:t>
            </a:r>
          </a:p>
          <a:p>
            <a:pPr>
              <a:buFont typeface="Arial" pitchFamily="34" charset="0"/>
              <a:buChar char="•"/>
            </a:pPr>
            <a:endParaRPr lang="ru-RU" sz="4000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0"/>
          <p:cNvSpPr>
            <a:spLocks noChangeArrowheads="1"/>
          </p:cNvSpPr>
          <p:nvPr/>
        </p:nvSpPr>
        <p:spPr bwMode="auto">
          <a:xfrm>
            <a:off x="467544" y="332656"/>
            <a:ext cx="8280920" cy="6300700"/>
          </a:xfrm>
          <a:prstGeom prst="rect">
            <a:avLst/>
          </a:prstGeom>
          <a:solidFill>
            <a:schemeClr val="accent1">
              <a:lumMod val="40000"/>
              <a:lumOff val="60000"/>
              <a:alpha val="56862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Поведение газов описывается</a:t>
            </a:r>
          </a:p>
          <a:p>
            <a:r>
              <a:rPr lang="ru-RU" sz="4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законами: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Закон Авогадро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Следствия из закона Авогадро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Объединенный газовый закон </a:t>
            </a:r>
          </a:p>
          <a:p>
            <a:r>
              <a:rPr lang="ru-RU" sz="4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 Гей-Люссака и </a:t>
            </a:r>
          </a:p>
          <a:p>
            <a:r>
              <a:rPr lang="ru-RU" sz="40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                 Бойля-Мариотта</a:t>
            </a:r>
          </a:p>
          <a:p>
            <a:pPr>
              <a:buFont typeface="Arial" pitchFamily="34" charset="0"/>
              <a:buChar char="•"/>
            </a:pPr>
            <a:endParaRPr lang="ru-RU" sz="4000" b="1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sz="4000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9"/>
          <p:cNvSpPr>
            <a:spLocks noChangeArrowheads="1"/>
          </p:cNvSpPr>
          <p:nvPr/>
        </p:nvSpPr>
        <p:spPr bwMode="auto">
          <a:xfrm>
            <a:off x="251520" y="1119188"/>
            <a:ext cx="8712968" cy="5190132"/>
          </a:xfrm>
          <a:prstGeom prst="rect">
            <a:avLst/>
          </a:prstGeom>
          <a:solidFill>
            <a:schemeClr val="accent1">
              <a:lumMod val="40000"/>
              <a:lumOff val="60000"/>
              <a:alpha val="56862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8335"/>
            <a:ext cx="8229600" cy="1010853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Закон Авогадро: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6772"/>
            <a:ext cx="4510844" cy="455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10336" y="1592796"/>
            <a:ext cx="41764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В равных объемах различных газов при одинаковых условиях содержится одинаковое число молекул </a:t>
            </a:r>
            <a:endParaRPr lang="en-US" sz="3200" b="1" dirty="0" smtClean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(N</a:t>
            </a:r>
            <a:r>
              <a:rPr lang="en-US" sz="3200" b="1" baseline="-25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A</a:t>
            </a:r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= 6,02 •10</a:t>
            </a:r>
            <a:r>
              <a:rPr lang="en-US" sz="3200" b="1" baseline="30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23</a:t>
            </a:r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)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56322" name="Picture 2" descr="Картинка 1 из 301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309" t="10636" r="5973" b="145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0"/>
          <p:cNvSpPr>
            <a:spLocks noChangeArrowheads="1"/>
          </p:cNvSpPr>
          <p:nvPr/>
        </p:nvSpPr>
        <p:spPr bwMode="auto">
          <a:xfrm>
            <a:off x="215516" y="836712"/>
            <a:ext cx="8748972" cy="5796644"/>
          </a:xfrm>
          <a:prstGeom prst="rect">
            <a:avLst/>
          </a:prstGeom>
          <a:solidFill>
            <a:schemeClr val="accent1">
              <a:lumMod val="40000"/>
              <a:lumOff val="60000"/>
              <a:alpha val="56862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pitchFamily="34" charset="0"/>
              <a:buChar char="•"/>
            </a:pPr>
            <a:endParaRPr lang="ru-RU" sz="4000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Picture 4" descr="Картинка 2 из 301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434" t="51271" r="10656" b="11491"/>
          <a:stretch>
            <a:fillRect/>
          </a:stretch>
        </p:blipFill>
        <p:spPr bwMode="auto">
          <a:xfrm>
            <a:off x="755576" y="983159"/>
            <a:ext cx="7814154" cy="5256584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14201"/>
            <a:ext cx="8229600" cy="86895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Количество вещества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333333"/>
      </a:dk1>
      <a:lt1>
        <a:srgbClr val="FFFFFF"/>
      </a:lt1>
      <a:dk2>
        <a:srgbClr val="66CCFF"/>
      </a:dk2>
      <a:lt2>
        <a:srgbClr val="333333"/>
      </a:lt2>
      <a:accent1>
        <a:srgbClr val="66CCFF"/>
      </a:accent1>
      <a:accent2>
        <a:srgbClr val="00FF80"/>
      </a:accent2>
      <a:accent3>
        <a:srgbClr val="FFFFFF"/>
      </a:accent3>
      <a:accent4>
        <a:srgbClr val="2A2A2A"/>
      </a:accent4>
      <a:accent5>
        <a:srgbClr val="B8E2FF"/>
      </a:accent5>
      <a:accent6>
        <a:srgbClr val="00E773"/>
      </a:accent6>
      <a:hlink>
        <a:srgbClr val="666666"/>
      </a:hlink>
      <a:folHlink>
        <a:srgbClr val="FF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4236</TotalTime>
  <Words>1575</Words>
  <Application>Microsoft Office PowerPoint</Application>
  <PresentationFormat>Экран (4:3)</PresentationFormat>
  <Paragraphs>316</Paragraphs>
  <Slides>41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Default Design</vt:lpstr>
      <vt:lpstr>Слайд 1</vt:lpstr>
      <vt:lpstr>Таблица агрегатных состояний вещества</vt:lpstr>
      <vt:lpstr>Превращение агрегатных состояний вещества</vt:lpstr>
      <vt:lpstr>Слайд 4</vt:lpstr>
      <vt:lpstr>Слайд 5</vt:lpstr>
      <vt:lpstr>Слайд 6</vt:lpstr>
      <vt:lpstr>Закон Авогадро:</vt:lpstr>
      <vt:lpstr>Слайд 8</vt:lpstr>
      <vt:lpstr>Количество вещества</vt:lpstr>
      <vt:lpstr>Первое следствие закона Авогадро:</vt:lpstr>
      <vt:lpstr>Молярный объем</vt:lpstr>
      <vt:lpstr>Второе следствие из закона Авогадро:</vt:lpstr>
      <vt:lpstr> Какой объём при нормальных условиях занимают 7г азота N2? </vt:lpstr>
      <vt:lpstr>Какой объём при нормальных условиях занимают 2 моль любого газа?</vt:lpstr>
      <vt:lpstr>Объединенный газовый закон </vt:lpstr>
      <vt:lpstr>Уравнение  Клапейрона-Менделеева</vt:lpstr>
      <vt:lpstr>Упражнения:</vt:lpstr>
      <vt:lpstr>Воздух </vt:lpstr>
      <vt:lpstr>Природный газ </vt:lpstr>
      <vt:lpstr>Газообразные вещества</vt:lpstr>
      <vt:lpstr>Отличия промышленных и лабораторных способов получения веществ</vt:lpstr>
      <vt:lpstr>Распознавание веществ </vt:lpstr>
      <vt:lpstr>Способы собирания газов вытеснением воздуха</vt:lpstr>
      <vt:lpstr>Способы собирания газов вытеснением воды</vt:lpstr>
      <vt:lpstr>Взаимосвязь применения и получения веществ</vt:lpstr>
      <vt:lpstr>Водород (получение) </vt:lpstr>
      <vt:lpstr>Собирание, распознавание</vt:lpstr>
      <vt:lpstr>Применение водорода</vt:lpstr>
      <vt:lpstr>Получение кислорода</vt:lpstr>
      <vt:lpstr>Собирание кислорода</vt:lpstr>
      <vt:lpstr>Применение кислорода</vt:lpstr>
      <vt:lpstr> Углекислый газ</vt:lpstr>
      <vt:lpstr>Собирание CO2</vt:lpstr>
      <vt:lpstr>Слайд 34</vt:lpstr>
      <vt:lpstr> Аммиак</vt:lpstr>
      <vt:lpstr>Собирание NH3</vt:lpstr>
      <vt:lpstr>Применение аммиака</vt:lpstr>
      <vt:lpstr>Этилен   </vt:lpstr>
      <vt:lpstr>Применение этилена</vt:lpstr>
      <vt:lpstr>Домашнее задание</vt:lpstr>
      <vt:lpstr>Слайд 41</vt:lpstr>
    </vt:vector>
  </TitlesOfParts>
  <Company>Presentation Magazine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Atoms Template</dc:title>
  <dc:creator>Presentation Magazine</dc:creator>
  <cp:lastModifiedBy>User</cp:lastModifiedBy>
  <cp:revision>340</cp:revision>
  <dcterms:modified xsi:type="dcterms:W3CDTF">2011-11-13T13:33:47Z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000800b69d000000000001023620</vt:lpwstr>
  </property>
</Properties>
</file>