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sldIdLst>
    <p:sldId id="256" r:id="rId2"/>
    <p:sldId id="257" r:id="rId3"/>
    <p:sldId id="260" r:id="rId4"/>
    <p:sldId id="258" r:id="rId5"/>
    <p:sldId id="259" r:id="rId6"/>
    <p:sldId id="277" r:id="rId7"/>
    <p:sldId id="278" r:id="rId8"/>
    <p:sldId id="27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4" r:id="rId19"/>
    <p:sldId id="272" r:id="rId20"/>
    <p:sldId id="275" r:id="rId21"/>
    <p:sldId id="276" r:id="rId22"/>
    <p:sldId id="27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 autoAdjust="0"/>
    <p:restoredTop sz="94660"/>
  </p:normalViewPr>
  <p:slideViewPr>
    <p:cSldViewPr>
      <p:cViewPr varScale="1">
        <p:scale>
          <a:sx n="68" d="100"/>
          <a:sy n="68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08BE5-FA96-42CC-8B2C-01C4C0A2026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BDCC8-1269-4A89-ADA0-A0F45E5B8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AB497-667A-4DA1-9F44-6825FAD525B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0783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AB497-667A-4DA1-9F44-6825FAD525B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0783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AB497-667A-4DA1-9F44-6825FAD525B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0783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Площади фигур в свете подготовки к ГИА-9класс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Разработка учителя математики ГБОУ СОШ №692 г</a:t>
            </a:r>
            <a:r>
              <a:rPr lang="en-US" dirty="0" smtClean="0"/>
              <a:t>.</a:t>
            </a:r>
            <a:r>
              <a:rPr lang="ru-RU" dirty="0" smtClean="0"/>
              <a:t>Санкт-Петербурга</a:t>
            </a:r>
          </a:p>
          <a:p>
            <a:r>
              <a:rPr lang="ru-RU" dirty="0" smtClean="0"/>
              <a:t>Шумовой </a:t>
            </a:r>
            <a:r>
              <a:rPr lang="en-US" dirty="0" smtClean="0"/>
              <a:t> </a:t>
            </a:r>
            <a:r>
              <a:rPr lang="ru-RU" dirty="0" smtClean="0"/>
              <a:t>И</a:t>
            </a:r>
            <a:r>
              <a:rPr lang="en-US" dirty="0" smtClean="0"/>
              <a:t>.</a:t>
            </a:r>
            <a:r>
              <a:rPr lang="ru-RU" dirty="0" smtClean="0"/>
              <a:t>А</a:t>
            </a:r>
            <a:r>
              <a:rPr lang="en-US" dirty="0" smtClean="0"/>
              <a:t>.</a:t>
            </a:r>
          </a:p>
          <a:p>
            <a:r>
              <a:rPr lang="en-US" dirty="0" smtClean="0"/>
              <a:t>1 </a:t>
            </a:r>
            <a:r>
              <a:rPr lang="ru-RU" dirty="0" smtClean="0"/>
              <a:t>категория</a:t>
            </a:r>
            <a:endParaRPr lang="ru-RU" dirty="0"/>
          </a:p>
        </p:txBody>
      </p:sp>
      <p:pic>
        <p:nvPicPr>
          <p:cNvPr id="4" name="Рисунок 3" descr="eCYk1pakft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76673"/>
            <a:ext cx="2088232" cy="14558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796289" y="2996952"/>
            <a:ext cx="1471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ОГЭ-2015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opengia.ru/resources/0CE6BE6A01EB881B43CA8F4D60B8771F-G13III1104-0CE6BE6A01EB881B43CA8F4D60B8771F-1-1398337239/repr-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6792"/>
            <a:ext cx="540060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47664" y="62068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 Найти площадь фигуры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opengia.ru/resources/02270F4A1CFD9BA3472C3FE8161B6223-GMA2014093310-02270F4A1CFD9BA3472C3FE8161B6223-1-1397882281/repr-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612068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75656" y="76470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 Найти площадь треугольника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4725144"/>
            <a:ext cx="458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220072" y="1124744"/>
            <a:ext cx="544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092280" y="4797152"/>
            <a:ext cx="400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412776"/>
            <a:ext cx="253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412776"/>
            <a:ext cx="57423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3) Найдите площадь прямоугольного треугольника, если его катет и гипотенуза равны соответственно 28 и 100.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9"/>
            <a:ext cx="61744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3200" dirty="0" smtClean="0"/>
              <a:t>4) Найдите площадь треугольника, две стороны которого равны 4 и 6,угол между ними равен 30°</a:t>
            </a:r>
            <a:endParaRPr lang="ru-RU" sz="32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455209"/>
            <a:ext cx="3931320" cy="3675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200" dirty="0" smtClean="0"/>
              <a:t>5) Найдите площадь прямоугольника, если его периметр равен 36, а отношение соседних сторон равно 1 : 2</a:t>
            </a:r>
            <a:endParaRPr lang="ru-RU" sz="3200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005064"/>
            <a:ext cx="38576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149080"/>
            <a:ext cx="477678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71600" y="548681"/>
            <a:ext cx="5886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200" dirty="0" smtClean="0"/>
              <a:t>6) Площадь параллелограмма равна 40, стороны - 5 и 10. Найдите большую высоту этого параллелограмма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13" y="3000375"/>
            <a:ext cx="3073400" cy="332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87624" y="1124744"/>
            <a:ext cx="6268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7) Найти площадь треугольника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 rot="10800000" flipV="1">
            <a:off x="611560" y="332656"/>
            <a:ext cx="694391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АВ=6,ВС=12 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Найти площадь треугольника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АВС,если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О-центр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описанной окружности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opengia.ru/resources/1842DF1809D5ACC749A4EC5E51C2EA22-GMA2014102101-1842DF1809D5ACC749A4EC5E51C2EA22-1-1398351202/repr-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819400"/>
            <a:ext cx="3960440" cy="348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1268760"/>
            <a:ext cx="5454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3 Этап</a:t>
            </a:r>
            <a:r>
              <a:rPr lang="en-US" sz="3600" dirty="0" smtClean="0"/>
              <a:t>.</a:t>
            </a:r>
            <a:endParaRPr lang="ru-RU" sz="3600" dirty="0" smtClean="0"/>
          </a:p>
          <a:p>
            <a:r>
              <a:rPr lang="ru-RU" sz="3600" dirty="0" smtClean="0"/>
              <a:t>Решение задач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699792" y="3208330"/>
            <a:ext cx="3384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692696"/>
            <a:ext cx="66967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Задача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 трапеции 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ABCD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основание 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AD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вдвое больше основания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 ВС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 вдвое больше боковой стороны 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CD.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Угол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 ADC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равен </a:t>
            </a:r>
            <a:r>
              <a:rPr lang="ru-RU" sz="3200" dirty="0" smtClean="0">
                <a:latin typeface="MathJax_Main"/>
                <a:cs typeface="Arial" pitchFamily="34" charset="0"/>
              </a:rPr>
              <a:t>60°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сторона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 AB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равна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6. Найдите площадь трапеции.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124744"/>
            <a:ext cx="64087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Цель работы</a:t>
            </a:r>
            <a:r>
              <a:rPr lang="en-US" sz="3200" b="1" i="1" dirty="0" smtClean="0">
                <a:latin typeface="Broadway" pitchFamily="82" charset="0"/>
              </a:rPr>
              <a:t>:</a:t>
            </a:r>
            <a:endParaRPr lang="ru-RU" sz="3200" b="1" i="1" dirty="0" smtClean="0">
              <a:latin typeface="Broadway" pitchFamily="82" charset="0"/>
            </a:endParaRPr>
          </a:p>
          <a:p>
            <a:r>
              <a:rPr lang="en-US" sz="3200" b="1" i="1" dirty="0" smtClean="0">
                <a:latin typeface="Broadway" pitchFamily="82" charset="0"/>
              </a:rPr>
              <a:t>C</a:t>
            </a:r>
            <a:r>
              <a:rPr lang="ru-RU" sz="3200" b="1" i="1" dirty="0" err="1" smtClean="0"/>
              <a:t>истематизация</a:t>
            </a:r>
            <a:r>
              <a:rPr lang="ru-RU" sz="3200" b="1" i="1" dirty="0" smtClean="0"/>
              <a:t> обобщённых знаний и умений при </a:t>
            </a:r>
            <a:r>
              <a:rPr lang="ru-RU" sz="3200" b="1" i="1" dirty="0" err="1" smtClean="0"/>
              <a:t>решениии</a:t>
            </a:r>
            <a:r>
              <a:rPr lang="ru-RU" sz="3200" b="1" i="1" dirty="0" smtClean="0"/>
              <a:t> геометрических задач на площади фигур</a:t>
            </a:r>
            <a:r>
              <a:rPr lang="en-US" sz="3200" dirty="0" smtClean="0">
                <a:latin typeface="Broadway" pitchFamily="82" charset="0"/>
              </a:rPr>
              <a:t>.</a:t>
            </a:r>
            <a:endParaRPr lang="ru-RU" sz="3200" dirty="0"/>
          </a:p>
        </p:txBody>
      </p:sp>
      <p:pic>
        <p:nvPicPr>
          <p:cNvPr id="5" name="Рисунок 4" descr="x_36e025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4797152"/>
            <a:ext cx="2363490" cy="1590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699792" y="3208330"/>
            <a:ext cx="3384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692696"/>
            <a:ext cx="66967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Задача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 трапеции 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ABCD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основание 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AD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вдвое больше основания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 ВС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 вдвое больше боковой стороны 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CD.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Угол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 ADC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равен </a:t>
            </a:r>
            <a:r>
              <a:rPr lang="ru-RU" sz="3200" dirty="0" smtClean="0">
                <a:latin typeface="MathJax_Main"/>
                <a:cs typeface="Arial" pitchFamily="34" charset="0"/>
              </a:rPr>
              <a:t>60°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сторона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 AB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равна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6. Найдите площадь трапеции.( ответ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27     )</a:t>
            </a:r>
            <a:endParaRPr lang="ru-RU" sz="3200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3645025"/>
            <a:ext cx="504056" cy="636702"/>
          </a:xfrm>
          <a:prstGeom prst="rect">
            <a:avLst/>
          </a:prstGeom>
          <a:noFill/>
        </p:spPr>
      </p:pic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2564904"/>
            <a:ext cx="180975" cy="22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1143000"/>
            <a:ext cx="3526018" cy="1133872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Находится у каждой группы в отдельном конверте</a:t>
            </a:r>
            <a:r>
              <a:rPr lang="en-US" sz="2000" dirty="0" smtClean="0"/>
              <a:t>.</a:t>
            </a:r>
            <a:r>
              <a:rPr lang="ru-RU" sz="2000" dirty="0" smtClean="0"/>
              <a:t>Раздаётся каждому члену группы</a:t>
            </a:r>
            <a:r>
              <a:rPr lang="en-US" sz="2000" dirty="0" smtClean="0"/>
              <a:t>.</a:t>
            </a:r>
            <a:r>
              <a:rPr lang="ru-RU" sz="2000" dirty="0" smtClean="0"/>
              <a:t>Следующий урок каждая группа презентует решение своих задач блоком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pic>
        <p:nvPicPr>
          <p:cNvPr id="7" name="Рисунок 6" descr="P114011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урок!!!!!!!</a:t>
            </a:r>
            <a:endParaRPr lang="ru-RU" dirty="0"/>
          </a:p>
        </p:txBody>
      </p:sp>
      <p:pic>
        <p:nvPicPr>
          <p:cNvPr id="5" name="Содержимое 4" descr="Deti_4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0229181">
            <a:off x="345793" y="3630778"/>
            <a:ext cx="2232248" cy="2232246"/>
          </a:xfrm>
        </p:spPr>
      </p:pic>
      <p:pic>
        <p:nvPicPr>
          <p:cNvPr id="6" name="Содержимое 5" descr="GRAD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9992" y="1878333"/>
            <a:ext cx="2963187" cy="4214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764704"/>
            <a:ext cx="680946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Calibri" pitchFamily="34" charset="0"/>
              </a:rPr>
              <a:t>Задачи образовательные</a:t>
            </a:r>
            <a:r>
              <a:rPr lang="en-US" sz="2800" b="1" i="1" dirty="0" smtClean="0">
                <a:latin typeface="Calibri" pitchFamily="34" charset="0"/>
              </a:rPr>
              <a:t>:</a:t>
            </a:r>
            <a:endParaRPr lang="ru-RU" sz="2800" b="1" i="1" dirty="0" smtClean="0">
              <a:latin typeface="Calibri" pitchFamily="34" charset="0"/>
            </a:endParaRPr>
          </a:p>
          <a:p>
            <a:r>
              <a:rPr lang="ru-RU" sz="2800" b="1" i="1" dirty="0" smtClean="0">
                <a:latin typeface="Calibri" pitchFamily="34" charset="0"/>
              </a:rPr>
              <a:t>                 </a:t>
            </a:r>
            <a:r>
              <a:rPr lang="en-US" sz="2800" b="1" i="1" dirty="0" smtClean="0">
                <a:latin typeface="Calibri" pitchFamily="34" charset="0"/>
              </a:rPr>
              <a:t>1) </a:t>
            </a:r>
            <a:r>
              <a:rPr lang="ru-RU" sz="2800" b="1" i="1" dirty="0" smtClean="0">
                <a:latin typeface="Calibri" pitchFamily="34" charset="0"/>
              </a:rPr>
              <a:t>Повторить все  изученные формулы площадей</a:t>
            </a:r>
          </a:p>
          <a:p>
            <a:r>
              <a:rPr lang="ru-RU" sz="2800" b="1" i="1" dirty="0" smtClean="0">
                <a:latin typeface="Calibri" pitchFamily="34" charset="0"/>
              </a:rPr>
              <a:t>                2) Закрепить полученные знания через систему решений</a:t>
            </a:r>
          </a:p>
          <a:p>
            <a:r>
              <a:rPr lang="ru-RU" sz="2800" b="1" i="1" dirty="0" smtClean="0">
                <a:latin typeface="Calibri" pitchFamily="34" charset="0"/>
              </a:rPr>
              <a:t>                 задач на нахождение площади фигуры</a:t>
            </a:r>
            <a:endParaRPr lang="ru-RU" sz="2800" b="1" i="1" dirty="0">
              <a:latin typeface="Calibri" pitchFamily="34" charset="0"/>
            </a:endParaRPr>
          </a:p>
        </p:txBody>
      </p:sp>
      <p:sp>
        <p:nvSpPr>
          <p:cNvPr id="3" name="Трапеция 2"/>
          <p:cNvSpPr/>
          <p:nvPr/>
        </p:nvSpPr>
        <p:spPr>
          <a:xfrm>
            <a:off x="5868144" y="4725144"/>
            <a:ext cx="914400" cy="12161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 flipV="1">
            <a:off x="1732395" y="1998132"/>
            <a:ext cx="6656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ru-RU" dirty="0" smtClean="0"/>
              <a:t>З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 flipH="1" flipV="1">
            <a:off x="2452475" y="2718212"/>
            <a:ext cx="4639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1268760"/>
            <a:ext cx="51845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Задачи </a:t>
            </a:r>
            <a:r>
              <a:rPr lang="ru-RU" sz="2800" dirty="0" err="1" smtClean="0"/>
              <a:t>воститательные</a:t>
            </a:r>
            <a:r>
              <a:rPr lang="en-US" sz="2800" dirty="0" smtClean="0"/>
              <a:t>:</a:t>
            </a:r>
            <a:r>
              <a:rPr lang="ru-RU" sz="2800" dirty="0" smtClean="0"/>
              <a:t>1)работа в коллективе</a:t>
            </a:r>
            <a:r>
              <a:rPr lang="en-US" sz="2800" dirty="0" smtClean="0"/>
              <a:t>,</a:t>
            </a:r>
            <a:r>
              <a:rPr lang="ru-RU" sz="2800" dirty="0" smtClean="0"/>
              <a:t>группе с целью оказания помощи слабым учащимся  при корректировке усвоения и закреплении материала темы</a:t>
            </a:r>
          </a:p>
          <a:p>
            <a:r>
              <a:rPr lang="ru-RU" sz="2800" dirty="0" smtClean="0"/>
              <a:t>2) Воспитание ответственности перед одноклассниками за результат работы в группе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196752"/>
            <a:ext cx="700223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 этап </a:t>
            </a:r>
            <a:r>
              <a:rPr lang="en-US" sz="3200" dirty="0" smtClean="0"/>
              <a:t>:</a:t>
            </a:r>
            <a:r>
              <a:rPr lang="ru-RU" sz="3200" dirty="0" smtClean="0"/>
              <a:t> Разминка</a:t>
            </a:r>
          </a:p>
          <a:p>
            <a:endParaRPr lang="ru-RU" sz="3200" dirty="0" smtClean="0"/>
          </a:p>
          <a:p>
            <a:r>
              <a:rPr lang="ru-RU" sz="3200" dirty="0" smtClean="0"/>
              <a:t>Вспомнить все формулы площадей </a:t>
            </a:r>
          </a:p>
          <a:p>
            <a:r>
              <a:rPr lang="ru-RU" sz="3200" dirty="0" smtClean="0"/>
              <a:t>через решение кроссворда</a:t>
            </a:r>
          </a:p>
          <a:p>
            <a:r>
              <a:rPr lang="ru-RU" sz="3200" dirty="0" smtClean="0"/>
              <a:t>( работа в группах )</a:t>
            </a:r>
            <a:r>
              <a:rPr lang="en-US" sz="3200" dirty="0" smtClean="0"/>
              <a:t>.</a:t>
            </a:r>
            <a:endParaRPr lang="ru-RU" sz="3200" dirty="0" smtClean="0"/>
          </a:p>
          <a:p>
            <a:r>
              <a:rPr lang="ru-RU" sz="3200" dirty="0" smtClean="0"/>
              <a:t> Первая рефлексия–</a:t>
            </a:r>
          </a:p>
          <a:p>
            <a:r>
              <a:rPr lang="ru-RU" sz="3200" dirty="0" smtClean="0"/>
              <a:t> оценивается в конце урока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71279476"/>
              </p:ext>
            </p:extLst>
          </p:nvPr>
        </p:nvGraphicFramePr>
        <p:xfrm>
          <a:off x="2483768" y="692696"/>
          <a:ext cx="374442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2"/>
                <a:gridCol w="345638"/>
                <a:gridCol w="360040"/>
                <a:gridCol w="417649"/>
                <a:gridCol w="374442"/>
                <a:gridCol w="374442"/>
                <a:gridCol w="374442"/>
                <a:gridCol w="374442"/>
                <a:gridCol w="374442"/>
                <a:gridCol w="374442"/>
              </a:tblGrid>
              <a:tr h="3657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76220479"/>
              </p:ext>
            </p:extLst>
          </p:nvPr>
        </p:nvGraphicFramePr>
        <p:xfrm>
          <a:off x="2843808" y="1052736"/>
          <a:ext cx="22322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1"/>
                <a:gridCol w="432047"/>
                <a:gridCol w="360042"/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52760962"/>
              </p:ext>
            </p:extLst>
          </p:nvPr>
        </p:nvGraphicFramePr>
        <p:xfrm>
          <a:off x="2483768" y="1412776"/>
          <a:ext cx="187221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2"/>
                <a:gridCol w="345638"/>
                <a:gridCol w="360040"/>
                <a:gridCol w="417649"/>
                <a:gridCol w="37444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56446841"/>
              </p:ext>
            </p:extLst>
          </p:nvPr>
        </p:nvGraphicFramePr>
        <p:xfrm>
          <a:off x="2483768" y="1772816"/>
          <a:ext cx="25922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27"/>
                <a:gridCol w="349753"/>
                <a:gridCol w="360040"/>
                <a:gridCol w="401189"/>
                <a:gridCol w="370327"/>
                <a:gridCol w="370327"/>
                <a:gridCol w="37032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96557263"/>
              </p:ext>
            </p:extLst>
          </p:nvPr>
        </p:nvGraphicFramePr>
        <p:xfrm>
          <a:off x="2843808" y="2132856"/>
          <a:ext cx="25922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90901"/>
                <a:gridCol w="370327"/>
                <a:gridCol w="370327"/>
                <a:gridCol w="370327"/>
                <a:gridCol w="37032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73193444"/>
              </p:ext>
            </p:extLst>
          </p:nvPr>
        </p:nvGraphicFramePr>
        <p:xfrm>
          <a:off x="2123728" y="2492896"/>
          <a:ext cx="14401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43766460"/>
              </p:ext>
            </p:extLst>
          </p:nvPr>
        </p:nvGraphicFramePr>
        <p:xfrm>
          <a:off x="2483768" y="3212976"/>
          <a:ext cx="29523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60041"/>
                <a:gridCol w="360041"/>
                <a:gridCol w="378042"/>
                <a:gridCol w="342036"/>
                <a:gridCol w="414048"/>
                <a:gridCol w="37804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40537300"/>
              </p:ext>
            </p:extLst>
          </p:nvPr>
        </p:nvGraphicFramePr>
        <p:xfrm>
          <a:off x="2123728" y="3573016"/>
          <a:ext cx="21602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  <a:gridCol w="348037"/>
                <a:gridCol w="37204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55088081"/>
              </p:ext>
            </p:extLst>
          </p:nvPr>
        </p:nvGraphicFramePr>
        <p:xfrm>
          <a:off x="2123728" y="3933056"/>
          <a:ext cx="331237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  <a:gridCol w="368043"/>
                <a:gridCol w="352037"/>
                <a:gridCol w="360040"/>
                <a:gridCol w="416049"/>
                <a:gridCol w="37604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75199961"/>
              </p:ext>
            </p:extLst>
          </p:nvPr>
        </p:nvGraphicFramePr>
        <p:xfrm>
          <a:off x="611560" y="4293096"/>
          <a:ext cx="36724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2"/>
                <a:gridCol w="374442"/>
                <a:gridCol w="374442"/>
                <a:gridCol w="374442"/>
                <a:gridCol w="374442"/>
                <a:gridCol w="374442"/>
                <a:gridCol w="345636"/>
                <a:gridCol w="360040"/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83849579"/>
              </p:ext>
            </p:extLst>
          </p:nvPr>
        </p:nvGraphicFramePr>
        <p:xfrm>
          <a:off x="4283968" y="4293096"/>
          <a:ext cx="3600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23820346"/>
              </p:ext>
            </p:extLst>
          </p:nvPr>
        </p:nvGraphicFramePr>
        <p:xfrm>
          <a:off x="2987824" y="4653136"/>
          <a:ext cx="50405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/>
                <a:gridCol w="360040"/>
                <a:gridCol w="360040"/>
                <a:gridCol w="360040"/>
                <a:gridCol w="360040"/>
                <a:gridCol w="421762"/>
                <a:gridCol w="370327"/>
                <a:gridCol w="370327"/>
                <a:gridCol w="370327"/>
                <a:gridCol w="370327"/>
                <a:gridCol w="370327"/>
                <a:gridCol w="370327"/>
                <a:gridCol w="370327"/>
                <a:gridCol w="37032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03456881"/>
              </p:ext>
            </p:extLst>
          </p:nvPr>
        </p:nvGraphicFramePr>
        <p:xfrm>
          <a:off x="251520" y="5013176"/>
          <a:ext cx="43924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041"/>
                <a:gridCol w="372041"/>
                <a:gridCol w="372041"/>
                <a:gridCol w="372041"/>
                <a:gridCol w="372041"/>
                <a:gridCol w="372041"/>
                <a:gridCol w="372041"/>
                <a:gridCol w="348041"/>
                <a:gridCol w="360040"/>
                <a:gridCol w="360040"/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97458891"/>
              </p:ext>
            </p:extLst>
          </p:nvPr>
        </p:nvGraphicFramePr>
        <p:xfrm>
          <a:off x="2123728" y="5373216"/>
          <a:ext cx="475254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580"/>
                <a:gridCol w="365580"/>
                <a:gridCol w="348960"/>
                <a:gridCol w="360040"/>
                <a:gridCol w="360040"/>
                <a:gridCol w="360040"/>
                <a:gridCol w="360040"/>
                <a:gridCol w="404360"/>
                <a:gridCol w="365580"/>
                <a:gridCol w="365580"/>
                <a:gridCol w="365580"/>
                <a:gridCol w="365580"/>
                <a:gridCol w="36558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6244944"/>
              </p:ext>
            </p:extLst>
          </p:nvPr>
        </p:nvGraphicFramePr>
        <p:xfrm>
          <a:off x="1763688" y="2852936"/>
          <a:ext cx="2880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17727015"/>
              </p:ext>
            </p:extLst>
          </p:nvPr>
        </p:nvGraphicFramePr>
        <p:xfrm>
          <a:off x="2483768" y="692696"/>
          <a:ext cx="374442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2"/>
                <a:gridCol w="345638"/>
                <a:gridCol w="360040"/>
                <a:gridCol w="417649"/>
                <a:gridCol w="374442"/>
                <a:gridCol w="374442"/>
                <a:gridCol w="374442"/>
                <a:gridCol w="374442"/>
                <a:gridCol w="374442"/>
                <a:gridCol w="374442"/>
              </a:tblGrid>
              <a:tr h="3657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84797654"/>
              </p:ext>
            </p:extLst>
          </p:nvPr>
        </p:nvGraphicFramePr>
        <p:xfrm>
          <a:off x="2843808" y="1052736"/>
          <a:ext cx="22322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1"/>
                <a:gridCol w="432047"/>
                <a:gridCol w="360042"/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71587945"/>
              </p:ext>
            </p:extLst>
          </p:nvPr>
        </p:nvGraphicFramePr>
        <p:xfrm>
          <a:off x="2483768" y="1412776"/>
          <a:ext cx="187221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2"/>
                <a:gridCol w="345638"/>
                <a:gridCol w="360040"/>
                <a:gridCol w="417649"/>
                <a:gridCol w="37444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24569959"/>
              </p:ext>
            </p:extLst>
          </p:nvPr>
        </p:nvGraphicFramePr>
        <p:xfrm>
          <a:off x="2483768" y="1772816"/>
          <a:ext cx="25922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27"/>
                <a:gridCol w="349753"/>
                <a:gridCol w="360040"/>
                <a:gridCol w="401189"/>
                <a:gridCol w="370327"/>
                <a:gridCol w="370327"/>
                <a:gridCol w="37032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08243600"/>
              </p:ext>
            </p:extLst>
          </p:nvPr>
        </p:nvGraphicFramePr>
        <p:xfrm>
          <a:off x="2843808" y="2132856"/>
          <a:ext cx="25922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90901"/>
                <a:gridCol w="370327"/>
                <a:gridCol w="370327"/>
                <a:gridCol w="370327"/>
                <a:gridCol w="37032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19936086"/>
              </p:ext>
            </p:extLst>
          </p:nvPr>
        </p:nvGraphicFramePr>
        <p:xfrm>
          <a:off x="2123728" y="2492896"/>
          <a:ext cx="14401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0811488"/>
              </p:ext>
            </p:extLst>
          </p:nvPr>
        </p:nvGraphicFramePr>
        <p:xfrm>
          <a:off x="2483768" y="3212976"/>
          <a:ext cx="29523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60041"/>
                <a:gridCol w="360041"/>
                <a:gridCol w="378042"/>
                <a:gridCol w="342036"/>
                <a:gridCol w="414048"/>
                <a:gridCol w="37804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90927616"/>
              </p:ext>
            </p:extLst>
          </p:nvPr>
        </p:nvGraphicFramePr>
        <p:xfrm>
          <a:off x="2123728" y="3573016"/>
          <a:ext cx="21602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  <a:gridCol w="348037"/>
                <a:gridCol w="37204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08137579"/>
              </p:ext>
            </p:extLst>
          </p:nvPr>
        </p:nvGraphicFramePr>
        <p:xfrm>
          <a:off x="2123728" y="3933056"/>
          <a:ext cx="331237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  <a:gridCol w="368043"/>
                <a:gridCol w="352037"/>
                <a:gridCol w="360040"/>
                <a:gridCol w="416049"/>
                <a:gridCol w="37604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47507231"/>
              </p:ext>
            </p:extLst>
          </p:nvPr>
        </p:nvGraphicFramePr>
        <p:xfrm>
          <a:off x="611560" y="4293096"/>
          <a:ext cx="36724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2"/>
                <a:gridCol w="374442"/>
                <a:gridCol w="374442"/>
                <a:gridCol w="374442"/>
                <a:gridCol w="374442"/>
                <a:gridCol w="374442"/>
                <a:gridCol w="345636"/>
                <a:gridCol w="360040"/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70132537"/>
              </p:ext>
            </p:extLst>
          </p:nvPr>
        </p:nvGraphicFramePr>
        <p:xfrm>
          <a:off x="4283968" y="4293096"/>
          <a:ext cx="3600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5736555"/>
              </p:ext>
            </p:extLst>
          </p:nvPr>
        </p:nvGraphicFramePr>
        <p:xfrm>
          <a:off x="2843808" y="4653136"/>
          <a:ext cx="518457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  <a:gridCol w="360040"/>
                <a:gridCol w="421762"/>
                <a:gridCol w="370327"/>
                <a:gridCol w="370327"/>
                <a:gridCol w="370327"/>
                <a:gridCol w="370327"/>
                <a:gridCol w="370327"/>
                <a:gridCol w="370327"/>
                <a:gridCol w="370327"/>
                <a:gridCol w="37032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76894036"/>
              </p:ext>
            </p:extLst>
          </p:nvPr>
        </p:nvGraphicFramePr>
        <p:xfrm>
          <a:off x="251520" y="5013176"/>
          <a:ext cx="43924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041"/>
                <a:gridCol w="372041"/>
                <a:gridCol w="372041"/>
                <a:gridCol w="372041"/>
                <a:gridCol w="372041"/>
                <a:gridCol w="372041"/>
                <a:gridCol w="372041"/>
                <a:gridCol w="348041"/>
                <a:gridCol w="360040"/>
                <a:gridCol w="360040"/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55772383"/>
              </p:ext>
            </p:extLst>
          </p:nvPr>
        </p:nvGraphicFramePr>
        <p:xfrm>
          <a:off x="2123728" y="5373216"/>
          <a:ext cx="475254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580"/>
                <a:gridCol w="365580"/>
                <a:gridCol w="348960"/>
                <a:gridCol w="360040"/>
                <a:gridCol w="360040"/>
                <a:gridCol w="360040"/>
                <a:gridCol w="360040"/>
                <a:gridCol w="404360"/>
                <a:gridCol w="365580"/>
                <a:gridCol w="365580"/>
                <a:gridCol w="365580"/>
                <a:gridCol w="365580"/>
                <a:gridCol w="36558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9119962"/>
              </p:ext>
            </p:extLst>
          </p:nvPr>
        </p:nvGraphicFramePr>
        <p:xfrm>
          <a:off x="1763688" y="2852936"/>
          <a:ext cx="2880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1135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17727015"/>
              </p:ext>
            </p:extLst>
          </p:nvPr>
        </p:nvGraphicFramePr>
        <p:xfrm>
          <a:off x="2483768" y="692696"/>
          <a:ext cx="374442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2"/>
                <a:gridCol w="345638"/>
                <a:gridCol w="360040"/>
                <a:gridCol w="417649"/>
                <a:gridCol w="374442"/>
                <a:gridCol w="374442"/>
                <a:gridCol w="374442"/>
                <a:gridCol w="374442"/>
                <a:gridCol w="374442"/>
                <a:gridCol w="374442"/>
              </a:tblGrid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84797654"/>
              </p:ext>
            </p:extLst>
          </p:nvPr>
        </p:nvGraphicFramePr>
        <p:xfrm>
          <a:off x="2843808" y="1052736"/>
          <a:ext cx="22322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1"/>
                <a:gridCol w="432047"/>
                <a:gridCol w="360042"/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71587945"/>
              </p:ext>
            </p:extLst>
          </p:nvPr>
        </p:nvGraphicFramePr>
        <p:xfrm>
          <a:off x="2483768" y="1412776"/>
          <a:ext cx="187221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2"/>
                <a:gridCol w="345638"/>
                <a:gridCol w="360040"/>
                <a:gridCol w="417649"/>
                <a:gridCol w="37444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24569959"/>
              </p:ext>
            </p:extLst>
          </p:nvPr>
        </p:nvGraphicFramePr>
        <p:xfrm>
          <a:off x="2483768" y="1772816"/>
          <a:ext cx="25922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27"/>
                <a:gridCol w="349753"/>
                <a:gridCol w="360040"/>
                <a:gridCol w="401189"/>
                <a:gridCol w="370327"/>
                <a:gridCol w="370327"/>
                <a:gridCol w="37032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08243600"/>
              </p:ext>
            </p:extLst>
          </p:nvPr>
        </p:nvGraphicFramePr>
        <p:xfrm>
          <a:off x="2843808" y="2132856"/>
          <a:ext cx="25922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90901"/>
                <a:gridCol w="370327"/>
                <a:gridCol w="370327"/>
                <a:gridCol w="370327"/>
                <a:gridCol w="37032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щ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19936086"/>
              </p:ext>
            </p:extLst>
          </p:nvPr>
        </p:nvGraphicFramePr>
        <p:xfrm>
          <a:off x="2123728" y="2492896"/>
          <a:ext cx="14401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лл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0811488"/>
              </p:ext>
            </p:extLst>
          </p:nvPr>
        </p:nvGraphicFramePr>
        <p:xfrm>
          <a:off x="2483768" y="3212976"/>
          <a:ext cx="29523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60041"/>
                <a:gridCol w="360041"/>
                <a:gridCol w="378042"/>
                <a:gridCol w="342036"/>
                <a:gridCol w="414048"/>
                <a:gridCol w="37804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90927616"/>
              </p:ext>
            </p:extLst>
          </p:nvPr>
        </p:nvGraphicFramePr>
        <p:xfrm>
          <a:off x="2123728" y="3573016"/>
          <a:ext cx="21602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  <a:gridCol w="348037"/>
                <a:gridCol w="37204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08137579"/>
              </p:ext>
            </p:extLst>
          </p:nvPr>
        </p:nvGraphicFramePr>
        <p:xfrm>
          <a:off x="2123728" y="3933056"/>
          <a:ext cx="331237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  <a:gridCol w="368043"/>
                <a:gridCol w="352037"/>
                <a:gridCol w="360040"/>
                <a:gridCol w="416049"/>
                <a:gridCol w="37604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47507231"/>
              </p:ext>
            </p:extLst>
          </p:nvPr>
        </p:nvGraphicFramePr>
        <p:xfrm>
          <a:off x="611560" y="4293096"/>
          <a:ext cx="36724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2"/>
                <a:gridCol w="374442"/>
                <a:gridCol w="374442"/>
                <a:gridCol w="374442"/>
                <a:gridCol w="374442"/>
                <a:gridCol w="374442"/>
                <a:gridCol w="345636"/>
                <a:gridCol w="360040"/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70132537"/>
              </p:ext>
            </p:extLst>
          </p:nvPr>
        </p:nvGraphicFramePr>
        <p:xfrm>
          <a:off x="4283968" y="4293096"/>
          <a:ext cx="3600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5736555"/>
              </p:ext>
            </p:extLst>
          </p:nvPr>
        </p:nvGraphicFramePr>
        <p:xfrm>
          <a:off x="2843808" y="4653136"/>
          <a:ext cx="518457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  <a:gridCol w="360040"/>
                <a:gridCol w="421762"/>
                <a:gridCol w="370327"/>
                <a:gridCol w="370327"/>
                <a:gridCol w="370327"/>
                <a:gridCol w="370327"/>
                <a:gridCol w="370327"/>
                <a:gridCol w="370327"/>
                <a:gridCol w="370327"/>
                <a:gridCol w="37032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76894036"/>
              </p:ext>
            </p:extLst>
          </p:nvPr>
        </p:nvGraphicFramePr>
        <p:xfrm>
          <a:off x="251520" y="5013176"/>
          <a:ext cx="43924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041"/>
                <a:gridCol w="372041"/>
                <a:gridCol w="372041"/>
                <a:gridCol w="372041"/>
                <a:gridCol w="372041"/>
                <a:gridCol w="372041"/>
                <a:gridCol w="372041"/>
                <a:gridCol w="348041"/>
                <a:gridCol w="360040"/>
                <a:gridCol w="360040"/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55772383"/>
              </p:ext>
            </p:extLst>
          </p:nvPr>
        </p:nvGraphicFramePr>
        <p:xfrm>
          <a:off x="2123728" y="5373216"/>
          <a:ext cx="475254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580"/>
                <a:gridCol w="365580"/>
                <a:gridCol w="348960"/>
                <a:gridCol w="360040"/>
                <a:gridCol w="360040"/>
                <a:gridCol w="360040"/>
                <a:gridCol w="360040"/>
                <a:gridCol w="404360"/>
                <a:gridCol w="365580"/>
                <a:gridCol w="365580"/>
                <a:gridCol w="365580"/>
                <a:gridCol w="365580"/>
                <a:gridCol w="36558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9119962"/>
              </p:ext>
            </p:extLst>
          </p:nvPr>
        </p:nvGraphicFramePr>
        <p:xfrm>
          <a:off x="1763688" y="2852936"/>
          <a:ext cx="2880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1135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124744"/>
            <a:ext cx="598272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2 </a:t>
            </a:r>
            <a:r>
              <a:rPr lang="ru-RU" sz="3600" dirty="0" smtClean="0">
                <a:latin typeface="Calibri" pitchFamily="34" charset="0"/>
              </a:rPr>
              <a:t>Этап </a:t>
            </a:r>
          </a:p>
          <a:p>
            <a:r>
              <a:rPr lang="ru-RU" sz="3600" dirty="0" smtClean="0">
                <a:latin typeface="Calibri" pitchFamily="34" charset="0"/>
              </a:rPr>
              <a:t>Блиц-работа в группах---</a:t>
            </a:r>
          </a:p>
          <a:p>
            <a:r>
              <a:rPr lang="ru-RU" sz="3600" dirty="0" smtClean="0">
                <a:latin typeface="Calibri" pitchFamily="34" charset="0"/>
              </a:rPr>
              <a:t>Мини-задачи на применение</a:t>
            </a:r>
          </a:p>
          <a:p>
            <a:r>
              <a:rPr lang="ru-RU" sz="3600" dirty="0" smtClean="0">
                <a:latin typeface="Calibri" pitchFamily="34" charset="0"/>
              </a:rPr>
              <a:t> формул</a:t>
            </a:r>
            <a:endParaRPr lang="ru-RU" sz="3600" dirty="0">
              <a:latin typeface="Calibri" pitchFamily="34" charset="0"/>
            </a:endParaRPr>
          </a:p>
        </p:txBody>
      </p:sp>
      <p:pic>
        <p:nvPicPr>
          <p:cNvPr id="3" name="Рисунок 2" descr="0649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729832"/>
            <a:ext cx="2283718" cy="23852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413</TotalTime>
  <Words>507</Words>
  <Application>Microsoft Office PowerPoint</Application>
  <PresentationFormat>Экран (4:3)</PresentationFormat>
  <Paragraphs>209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Изящная</vt:lpstr>
      <vt:lpstr>Площади фигур в свете подготовки к ГИА-9класс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Домашнее задание</vt:lpstr>
      <vt:lpstr>Спасибо за урок!!!!!!!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Площади фигур в свете подготовки к ГИА-9класс</dc:title>
  <dc:creator>Ирина</dc:creator>
  <cp:lastModifiedBy>Ирина</cp:lastModifiedBy>
  <cp:revision>29</cp:revision>
  <dcterms:created xsi:type="dcterms:W3CDTF">2014-12-08T21:43:41Z</dcterms:created>
  <dcterms:modified xsi:type="dcterms:W3CDTF">2015-02-25T16:46:25Z</dcterms:modified>
</cp:coreProperties>
</file>