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6" r:id="rId2"/>
    <p:sldId id="267" r:id="rId3"/>
    <p:sldId id="268" r:id="rId4"/>
    <p:sldId id="272" r:id="rId5"/>
    <p:sldId id="270" r:id="rId6"/>
    <p:sldId id="271" r:id="rId7"/>
    <p:sldId id="256" r:id="rId8"/>
    <p:sldId id="257" r:id="rId9"/>
    <p:sldId id="262" r:id="rId10"/>
    <p:sldId id="258" r:id="rId11"/>
    <p:sldId id="260" r:id="rId12"/>
    <p:sldId id="263" r:id="rId13"/>
    <p:sldId id="261" r:id="rId14"/>
    <p:sldId id="273" r:id="rId15"/>
    <p:sldId id="274" r:id="rId16"/>
    <p:sldId id="264" r:id="rId17"/>
    <p:sldId id="276" r:id="rId18"/>
    <p:sldId id="275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D3BA0B-B278-4DF2-82E5-C584306DF74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DB492C-4C7A-4796-B1EB-E5E61A3448B3}">
      <dgm:prSet phldrT="[Текст]" custT="1"/>
      <dgm:spPr/>
      <dgm:t>
        <a:bodyPr/>
        <a:lstStyle/>
        <a:p>
          <a:r>
            <a:rPr lang="ru-RU" sz="2800" dirty="0" smtClean="0"/>
            <a:t>Народное собрание</a:t>
          </a:r>
          <a:endParaRPr lang="ru-RU" sz="2800" dirty="0"/>
        </a:p>
      </dgm:t>
    </dgm:pt>
    <dgm:pt modelId="{F3F3B6E2-0F9F-4CD3-B313-97836E0BCF74}" type="parTrans" cxnId="{0C962648-ACB7-42BD-A7A2-3EF34CE21629}">
      <dgm:prSet/>
      <dgm:spPr/>
      <dgm:t>
        <a:bodyPr/>
        <a:lstStyle/>
        <a:p>
          <a:endParaRPr lang="ru-RU"/>
        </a:p>
      </dgm:t>
    </dgm:pt>
    <dgm:pt modelId="{8A93D955-160F-4EB9-B79D-AB5BCBE09EEB}" type="sibTrans" cxnId="{0C962648-ACB7-42BD-A7A2-3EF34CE21629}">
      <dgm:prSet/>
      <dgm:spPr/>
      <dgm:t>
        <a:bodyPr/>
        <a:lstStyle/>
        <a:p>
          <a:endParaRPr lang="ru-RU"/>
        </a:p>
      </dgm:t>
    </dgm:pt>
    <dgm:pt modelId="{8243D9AB-183D-4440-A230-345A5494D61B}">
      <dgm:prSet phldrT="[Текст]" custT="1"/>
      <dgm:spPr/>
      <dgm:t>
        <a:bodyPr/>
        <a:lstStyle/>
        <a:p>
          <a:r>
            <a:rPr lang="ru-RU" sz="2800" dirty="0" smtClean="0"/>
            <a:t>Сенат</a:t>
          </a:r>
          <a:endParaRPr lang="ru-RU" sz="2800" dirty="0"/>
        </a:p>
      </dgm:t>
    </dgm:pt>
    <dgm:pt modelId="{F5BCA6BA-9AFB-4B74-ABE6-91D88C701D70}" type="parTrans" cxnId="{EA2C20BD-B655-4541-BB04-34FE538C24D3}">
      <dgm:prSet/>
      <dgm:spPr/>
      <dgm:t>
        <a:bodyPr/>
        <a:lstStyle/>
        <a:p>
          <a:endParaRPr lang="ru-RU"/>
        </a:p>
      </dgm:t>
    </dgm:pt>
    <dgm:pt modelId="{A6BEB82D-3CF5-4490-AA67-7F16C55F3936}" type="sibTrans" cxnId="{EA2C20BD-B655-4541-BB04-34FE538C24D3}">
      <dgm:prSet/>
      <dgm:spPr/>
      <dgm:t>
        <a:bodyPr/>
        <a:lstStyle/>
        <a:p>
          <a:endParaRPr lang="ru-RU"/>
        </a:p>
      </dgm:t>
    </dgm:pt>
    <dgm:pt modelId="{A102F0DE-C904-4262-B38D-A012942BB439}">
      <dgm:prSet phldrT="[Текст]" custT="1"/>
      <dgm:spPr/>
      <dgm:t>
        <a:bodyPr/>
        <a:lstStyle/>
        <a:p>
          <a:r>
            <a:rPr lang="ru-RU" sz="2800" dirty="0" smtClean="0"/>
            <a:t>цари</a:t>
          </a:r>
          <a:endParaRPr lang="ru-RU" sz="2800" dirty="0"/>
        </a:p>
      </dgm:t>
    </dgm:pt>
    <dgm:pt modelId="{B3968C10-75F0-48D0-B2F9-766F1199C51F}" type="parTrans" cxnId="{819B8C8C-16EB-486F-9D2D-20125401E077}">
      <dgm:prSet/>
      <dgm:spPr/>
      <dgm:t>
        <a:bodyPr/>
        <a:lstStyle/>
        <a:p>
          <a:endParaRPr lang="ru-RU"/>
        </a:p>
      </dgm:t>
    </dgm:pt>
    <dgm:pt modelId="{FA55A51B-6167-4D0C-80BA-9EC7B88A1F65}" type="sibTrans" cxnId="{819B8C8C-16EB-486F-9D2D-20125401E077}">
      <dgm:prSet/>
      <dgm:spPr/>
      <dgm:t>
        <a:bodyPr/>
        <a:lstStyle/>
        <a:p>
          <a:endParaRPr lang="ru-RU"/>
        </a:p>
      </dgm:t>
    </dgm:pt>
    <dgm:pt modelId="{059DC458-60C3-4028-A596-2211BD0DF81D}" type="pres">
      <dgm:prSet presAssocID="{50D3BA0B-B278-4DF2-82E5-C584306DF74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5585620-E680-4425-BD70-24759A30D091}" type="pres">
      <dgm:prSet presAssocID="{49DB492C-4C7A-4796-B1EB-E5E61A3448B3}" presName="hierRoot1" presStyleCnt="0"/>
      <dgm:spPr/>
    </dgm:pt>
    <dgm:pt modelId="{3C768775-6C9A-4B40-A85A-D68B9537F947}" type="pres">
      <dgm:prSet presAssocID="{49DB492C-4C7A-4796-B1EB-E5E61A3448B3}" presName="composite" presStyleCnt="0"/>
      <dgm:spPr/>
    </dgm:pt>
    <dgm:pt modelId="{736A7A9A-8F43-4D90-A16C-C89801CEE465}" type="pres">
      <dgm:prSet presAssocID="{49DB492C-4C7A-4796-B1EB-E5E61A3448B3}" presName="background" presStyleLbl="node0" presStyleIdx="0" presStyleCnt="1"/>
      <dgm:spPr/>
    </dgm:pt>
    <dgm:pt modelId="{756204C9-CA76-4B9A-978F-72EB8BCFA48C}" type="pres">
      <dgm:prSet presAssocID="{49DB492C-4C7A-4796-B1EB-E5E61A3448B3}" presName="text" presStyleLbl="fgAcc0" presStyleIdx="0" presStyleCnt="1" custAng="0" custScaleY="59003" custLinFactNeighborX="1266" custLinFactNeighborY="13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E7B36A-172D-4B1F-A4DC-6FEB8A75439D}" type="pres">
      <dgm:prSet presAssocID="{49DB492C-4C7A-4796-B1EB-E5E61A3448B3}" presName="hierChild2" presStyleCnt="0"/>
      <dgm:spPr/>
    </dgm:pt>
    <dgm:pt modelId="{DC5A4ECF-879F-43E5-BE79-435CEEBEE723}" type="pres">
      <dgm:prSet presAssocID="{F5BCA6BA-9AFB-4B74-ABE6-91D88C701D70}" presName="Name10" presStyleLbl="parChTrans1D2" presStyleIdx="0" presStyleCnt="2"/>
      <dgm:spPr/>
      <dgm:t>
        <a:bodyPr/>
        <a:lstStyle/>
        <a:p>
          <a:endParaRPr lang="ru-RU"/>
        </a:p>
      </dgm:t>
    </dgm:pt>
    <dgm:pt modelId="{6C43FE1B-B758-42D5-A9F3-4C12B818CDF9}" type="pres">
      <dgm:prSet presAssocID="{8243D9AB-183D-4440-A230-345A5494D61B}" presName="hierRoot2" presStyleCnt="0"/>
      <dgm:spPr/>
    </dgm:pt>
    <dgm:pt modelId="{28D48FFB-74C7-4997-9132-A18A6EE64AB6}" type="pres">
      <dgm:prSet presAssocID="{8243D9AB-183D-4440-A230-345A5494D61B}" presName="composite2" presStyleCnt="0"/>
      <dgm:spPr/>
    </dgm:pt>
    <dgm:pt modelId="{19F3221E-0B53-44F5-96D0-0B15DDD97121}" type="pres">
      <dgm:prSet presAssocID="{8243D9AB-183D-4440-A230-345A5494D61B}" presName="background2" presStyleLbl="node2" presStyleIdx="0" presStyleCnt="2"/>
      <dgm:spPr/>
    </dgm:pt>
    <dgm:pt modelId="{77D8EDB1-9717-4B1A-9279-388AA58989D0}" type="pres">
      <dgm:prSet presAssocID="{8243D9AB-183D-4440-A230-345A5494D61B}" presName="text2" presStyleLbl="fgAcc2" presStyleIdx="0" presStyleCnt="2" custScaleY="584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49C348-0AD0-47F6-B610-DB7A3394DAA3}" type="pres">
      <dgm:prSet presAssocID="{8243D9AB-183D-4440-A230-345A5494D61B}" presName="hierChild3" presStyleCnt="0"/>
      <dgm:spPr/>
    </dgm:pt>
    <dgm:pt modelId="{59122F1A-F5C3-4152-9342-1A126F75DD36}" type="pres">
      <dgm:prSet presAssocID="{B3968C10-75F0-48D0-B2F9-766F1199C51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CBEDE71-F247-4C49-8259-D057F693D6F9}" type="pres">
      <dgm:prSet presAssocID="{A102F0DE-C904-4262-B38D-A012942BB439}" presName="hierRoot2" presStyleCnt="0"/>
      <dgm:spPr/>
    </dgm:pt>
    <dgm:pt modelId="{0FCF5BC6-1C59-4E0A-99C5-8F237FD3249E}" type="pres">
      <dgm:prSet presAssocID="{A102F0DE-C904-4262-B38D-A012942BB439}" presName="composite2" presStyleCnt="0"/>
      <dgm:spPr/>
    </dgm:pt>
    <dgm:pt modelId="{1CA8CF4E-159E-4866-A6AD-86A68FC80AA5}" type="pres">
      <dgm:prSet presAssocID="{A102F0DE-C904-4262-B38D-A012942BB439}" presName="background2" presStyleLbl="node2" presStyleIdx="1" presStyleCnt="2"/>
      <dgm:spPr/>
    </dgm:pt>
    <dgm:pt modelId="{3C2FB68C-C207-47C7-B29A-89603C0D48D1}" type="pres">
      <dgm:prSet presAssocID="{A102F0DE-C904-4262-B38D-A012942BB439}" presName="text2" presStyleLbl="fgAcc2" presStyleIdx="1" presStyleCnt="2" custScaleY="577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E40845-D390-45E7-BA4F-0736269E51BA}" type="pres">
      <dgm:prSet presAssocID="{A102F0DE-C904-4262-B38D-A012942BB439}" presName="hierChild3" presStyleCnt="0"/>
      <dgm:spPr/>
    </dgm:pt>
  </dgm:ptLst>
  <dgm:cxnLst>
    <dgm:cxn modelId="{FD02763D-C0F1-479E-85EA-E022343706CC}" type="presOf" srcId="{49DB492C-4C7A-4796-B1EB-E5E61A3448B3}" destId="{756204C9-CA76-4B9A-978F-72EB8BCFA48C}" srcOrd="0" destOrd="0" presId="urn:microsoft.com/office/officeart/2005/8/layout/hierarchy1"/>
    <dgm:cxn modelId="{819B8C8C-16EB-486F-9D2D-20125401E077}" srcId="{49DB492C-4C7A-4796-B1EB-E5E61A3448B3}" destId="{A102F0DE-C904-4262-B38D-A012942BB439}" srcOrd="1" destOrd="0" parTransId="{B3968C10-75F0-48D0-B2F9-766F1199C51F}" sibTransId="{FA55A51B-6167-4D0C-80BA-9EC7B88A1F65}"/>
    <dgm:cxn modelId="{39699B3E-C355-4BEE-897D-2B00BA167EBD}" type="presOf" srcId="{50D3BA0B-B278-4DF2-82E5-C584306DF743}" destId="{059DC458-60C3-4028-A596-2211BD0DF81D}" srcOrd="0" destOrd="0" presId="urn:microsoft.com/office/officeart/2005/8/layout/hierarchy1"/>
    <dgm:cxn modelId="{EA2C20BD-B655-4541-BB04-34FE538C24D3}" srcId="{49DB492C-4C7A-4796-B1EB-E5E61A3448B3}" destId="{8243D9AB-183D-4440-A230-345A5494D61B}" srcOrd="0" destOrd="0" parTransId="{F5BCA6BA-9AFB-4B74-ABE6-91D88C701D70}" sibTransId="{A6BEB82D-3CF5-4490-AA67-7F16C55F3936}"/>
    <dgm:cxn modelId="{A47A1B00-89BA-4B52-8477-CCB04DC462FD}" type="presOf" srcId="{8243D9AB-183D-4440-A230-345A5494D61B}" destId="{77D8EDB1-9717-4B1A-9279-388AA58989D0}" srcOrd="0" destOrd="0" presId="urn:microsoft.com/office/officeart/2005/8/layout/hierarchy1"/>
    <dgm:cxn modelId="{0C962648-ACB7-42BD-A7A2-3EF34CE21629}" srcId="{50D3BA0B-B278-4DF2-82E5-C584306DF743}" destId="{49DB492C-4C7A-4796-B1EB-E5E61A3448B3}" srcOrd="0" destOrd="0" parTransId="{F3F3B6E2-0F9F-4CD3-B313-97836E0BCF74}" sibTransId="{8A93D955-160F-4EB9-B79D-AB5BCBE09EEB}"/>
    <dgm:cxn modelId="{7EFFA85E-BC61-478F-824B-B2C5AE4DC239}" type="presOf" srcId="{A102F0DE-C904-4262-B38D-A012942BB439}" destId="{3C2FB68C-C207-47C7-B29A-89603C0D48D1}" srcOrd="0" destOrd="0" presId="urn:microsoft.com/office/officeart/2005/8/layout/hierarchy1"/>
    <dgm:cxn modelId="{0A5BAFE5-66D3-437A-9E06-BD79A2B86EF6}" type="presOf" srcId="{F5BCA6BA-9AFB-4B74-ABE6-91D88C701D70}" destId="{DC5A4ECF-879F-43E5-BE79-435CEEBEE723}" srcOrd="0" destOrd="0" presId="urn:microsoft.com/office/officeart/2005/8/layout/hierarchy1"/>
    <dgm:cxn modelId="{85E3A432-2718-4A09-8AF2-CD533B13B2D8}" type="presOf" srcId="{B3968C10-75F0-48D0-B2F9-766F1199C51F}" destId="{59122F1A-F5C3-4152-9342-1A126F75DD36}" srcOrd="0" destOrd="0" presId="urn:microsoft.com/office/officeart/2005/8/layout/hierarchy1"/>
    <dgm:cxn modelId="{12E3B8D2-FC8A-4EAA-A641-0A48C514E995}" type="presParOf" srcId="{059DC458-60C3-4028-A596-2211BD0DF81D}" destId="{D5585620-E680-4425-BD70-24759A30D091}" srcOrd="0" destOrd="0" presId="urn:microsoft.com/office/officeart/2005/8/layout/hierarchy1"/>
    <dgm:cxn modelId="{647A549A-4841-4C08-AE76-ADE9B2A305D8}" type="presParOf" srcId="{D5585620-E680-4425-BD70-24759A30D091}" destId="{3C768775-6C9A-4B40-A85A-D68B9537F947}" srcOrd="0" destOrd="0" presId="urn:microsoft.com/office/officeart/2005/8/layout/hierarchy1"/>
    <dgm:cxn modelId="{6114BED0-9540-423B-8AB8-5B7F1F21BCE9}" type="presParOf" srcId="{3C768775-6C9A-4B40-A85A-D68B9537F947}" destId="{736A7A9A-8F43-4D90-A16C-C89801CEE465}" srcOrd="0" destOrd="0" presId="urn:microsoft.com/office/officeart/2005/8/layout/hierarchy1"/>
    <dgm:cxn modelId="{2EC5754B-B537-490F-B791-7CC68A0EE7FA}" type="presParOf" srcId="{3C768775-6C9A-4B40-A85A-D68B9537F947}" destId="{756204C9-CA76-4B9A-978F-72EB8BCFA48C}" srcOrd="1" destOrd="0" presId="urn:microsoft.com/office/officeart/2005/8/layout/hierarchy1"/>
    <dgm:cxn modelId="{CF18B5F0-8BB3-4722-8502-D5E744A4D62D}" type="presParOf" srcId="{D5585620-E680-4425-BD70-24759A30D091}" destId="{B7E7B36A-172D-4B1F-A4DC-6FEB8A75439D}" srcOrd="1" destOrd="0" presId="urn:microsoft.com/office/officeart/2005/8/layout/hierarchy1"/>
    <dgm:cxn modelId="{18075116-F1FA-4CE0-9BD2-F3B009D8DF7A}" type="presParOf" srcId="{B7E7B36A-172D-4B1F-A4DC-6FEB8A75439D}" destId="{DC5A4ECF-879F-43E5-BE79-435CEEBEE723}" srcOrd="0" destOrd="0" presId="urn:microsoft.com/office/officeart/2005/8/layout/hierarchy1"/>
    <dgm:cxn modelId="{EA76E365-40BF-4822-B970-54035D93488E}" type="presParOf" srcId="{B7E7B36A-172D-4B1F-A4DC-6FEB8A75439D}" destId="{6C43FE1B-B758-42D5-A9F3-4C12B818CDF9}" srcOrd="1" destOrd="0" presId="urn:microsoft.com/office/officeart/2005/8/layout/hierarchy1"/>
    <dgm:cxn modelId="{C56F3830-BEF2-485A-B830-DD787693A2C5}" type="presParOf" srcId="{6C43FE1B-B758-42D5-A9F3-4C12B818CDF9}" destId="{28D48FFB-74C7-4997-9132-A18A6EE64AB6}" srcOrd="0" destOrd="0" presId="urn:microsoft.com/office/officeart/2005/8/layout/hierarchy1"/>
    <dgm:cxn modelId="{5435C7E7-C83A-4458-B933-00ED48B1BBBF}" type="presParOf" srcId="{28D48FFB-74C7-4997-9132-A18A6EE64AB6}" destId="{19F3221E-0B53-44F5-96D0-0B15DDD97121}" srcOrd="0" destOrd="0" presId="urn:microsoft.com/office/officeart/2005/8/layout/hierarchy1"/>
    <dgm:cxn modelId="{CF2D1B61-03B4-4C8F-9DA4-774B7063C7D8}" type="presParOf" srcId="{28D48FFB-74C7-4997-9132-A18A6EE64AB6}" destId="{77D8EDB1-9717-4B1A-9279-388AA58989D0}" srcOrd="1" destOrd="0" presId="urn:microsoft.com/office/officeart/2005/8/layout/hierarchy1"/>
    <dgm:cxn modelId="{757AAEB2-A498-4504-A058-A111D56587CB}" type="presParOf" srcId="{6C43FE1B-B758-42D5-A9F3-4C12B818CDF9}" destId="{F349C348-0AD0-47F6-B610-DB7A3394DAA3}" srcOrd="1" destOrd="0" presId="urn:microsoft.com/office/officeart/2005/8/layout/hierarchy1"/>
    <dgm:cxn modelId="{BBB9CD7C-6D2D-45E5-8638-312DC69E8E9D}" type="presParOf" srcId="{B7E7B36A-172D-4B1F-A4DC-6FEB8A75439D}" destId="{59122F1A-F5C3-4152-9342-1A126F75DD36}" srcOrd="2" destOrd="0" presId="urn:microsoft.com/office/officeart/2005/8/layout/hierarchy1"/>
    <dgm:cxn modelId="{18D4B9BA-94F9-446B-9C40-8AD92EACF8DA}" type="presParOf" srcId="{B7E7B36A-172D-4B1F-A4DC-6FEB8A75439D}" destId="{3CBEDE71-F247-4C49-8259-D057F693D6F9}" srcOrd="3" destOrd="0" presId="urn:microsoft.com/office/officeart/2005/8/layout/hierarchy1"/>
    <dgm:cxn modelId="{F2943C7F-173A-4E41-AF98-76BCA2347523}" type="presParOf" srcId="{3CBEDE71-F247-4C49-8259-D057F693D6F9}" destId="{0FCF5BC6-1C59-4E0A-99C5-8F237FD3249E}" srcOrd="0" destOrd="0" presId="urn:microsoft.com/office/officeart/2005/8/layout/hierarchy1"/>
    <dgm:cxn modelId="{C52FC93F-C51E-4C84-8DA4-4AD90C573C9C}" type="presParOf" srcId="{0FCF5BC6-1C59-4E0A-99C5-8F237FD3249E}" destId="{1CA8CF4E-159E-4866-A6AD-86A68FC80AA5}" srcOrd="0" destOrd="0" presId="urn:microsoft.com/office/officeart/2005/8/layout/hierarchy1"/>
    <dgm:cxn modelId="{87744215-8661-4AD6-AE81-90BE4E1E2DF3}" type="presParOf" srcId="{0FCF5BC6-1C59-4E0A-99C5-8F237FD3249E}" destId="{3C2FB68C-C207-47C7-B29A-89603C0D48D1}" srcOrd="1" destOrd="0" presId="urn:microsoft.com/office/officeart/2005/8/layout/hierarchy1"/>
    <dgm:cxn modelId="{248DA012-244C-4C70-8721-42EA9461EBB5}" type="presParOf" srcId="{3CBEDE71-F247-4C49-8259-D057F693D6F9}" destId="{D1E40845-D390-45E7-BA4F-0736269E51B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22F1A-F5C3-4152-9342-1A126F75DD36}">
      <dsp:nvSpPr>
        <dsp:cNvPr id="0" name=""/>
        <dsp:cNvSpPr/>
      </dsp:nvSpPr>
      <dsp:spPr>
        <a:xfrm>
          <a:off x="3963545" y="1524993"/>
          <a:ext cx="2110204" cy="994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7575"/>
              </a:lnTo>
              <a:lnTo>
                <a:pt x="2110204" y="667575"/>
              </a:lnTo>
              <a:lnTo>
                <a:pt x="2110204" y="994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5A4ECF-879F-43E5-BE79-435CEEBEE723}">
      <dsp:nvSpPr>
        <dsp:cNvPr id="0" name=""/>
        <dsp:cNvSpPr/>
      </dsp:nvSpPr>
      <dsp:spPr>
        <a:xfrm>
          <a:off x="1764059" y="1524993"/>
          <a:ext cx="2199485" cy="994230"/>
        </a:xfrm>
        <a:custGeom>
          <a:avLst/>
          <a:gdLst/>
          <a:ahLst/>
          <a:cxnLst/>
          <a:rect l="0" t="0" r="0" b="0"/>
          <a:pathLst>
            <a:path>
              <a:moveTo>
                <a:pt x="2199485" y="0"/>
              </a:moveTo>
              <a:lnTo>
                <a:pt x="2199485" y="667575"/>
              </a:lnTo>
              <a:lnTo>
                <a:pt x="0" y="667575"/>
              </a:lnTo>
              <a:lnTo>
                <a:pt x="0" y="994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A7A9A-8F43-4D90-A16C-C89801CEE465}">
      <dsp:nvSpPr>
        <dsp:cNvPr id="0" name=""/>
        <dsp:cNvSpPr/>
      </dsp:nvSpPr>
      <dsp:spPr>
        <a:xfrm>
          <a:off x="2200490" y="203869"/>
          <a:ext cx="3526110" cy="13211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204C9-CA76-4B9A-978F-72EB8BCFA48C}">
      <dsp:nvSpPr>
        <dsp:cNvPr id="0" name=""/>
        <dsp:cNvSpPr/>
      </dsp:nvSpPr>
      <dsp:spPr>
        <a:xfrm>
          <a:off x="2592280" y="576070"/>
          <a:ext cx="3526110" cy="13211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Народное собрание</a:t>
          </a:r>
          <a:endParaRPr lang="ru-RU" sz="2800" kern="1200" dirty="0"/>
        </a:p>
      </dsp:txBody>
      <dsp:txXfrm>
        <a:off x="2630974" y="614764"/>
        <a:ext cx="3448722" cy="1243736"/>
      </dsp:txXfrm>
    </dsp:sp>
    <dsp:sp modelId="{19F3221E-0B53-44F5-96D0-0B15DDD97121}">
      <dsp:nvSpPr>
        <dsp:cNvPr id="0" name=""/>
        <dsp:cNvSpPr/>
      </dsp:nvSpPr>
      <dsp:spPr>
        <a:xfrm>
          <a:off x="1004" y="2519224"/>
          <a:ext cx="3526110" cy="1309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D8EDB1-9717-4B1A-9279-388AA58989D0}">
      <dsp:nvSpPr>
        <dsp:cNvPr id="0" name=""/>
        <dsp:cNvSpPr/>
      </dsp:nvSpPr>
      <dsp:spPr>
        <a:xfrm>
          <a:off x="392794" y="2891425"/>
          <a:ext cx="3526110" cy="13095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Сенат</a:t>
          </a:r>
          <a:endParaRPr lang="ru-RU" sz="2800" kern="1200" dirty="0"/>
        </a:p>
      </dsp:txBody>
      <dsp:txXfrm>
        <a:off x="431149" y="2929780"/>
        <a:ext cx="3449400" cy="1232838"/>
      </dsp:txXfrm>
    </dsp:sp>
    <dsp:sp modelId="{1CA8CF4E-159E-4866-A6AD-86A68FC80AA5}">
      <dsp:nvSpPr>
        <dsp:cNvPr id="0" name=""/>
        <dsp:cNvSpPr/>
      </dsp:nvSpPr>
      <dsp:spPr>
        <a:xfrm>
          <a:off x="4310695" y="2519224"/>
          <a:ext cx="3526110" cy="12932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2FB68C-C207-47C7-B29A-89603C0D48D1}">
      <dsp:nvSpPr>
        <dsp:cNvPr id="0" name=""/>
        <dsp:cNvSpPr/>
      </dsp:nvSpPr>
      <dsp:spPr>
        <a:xfrm>
          <a:off x="4702485" y="2891425"/>
          <a:ext cx="3526110" cy="1293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цари</a:t>
          </a:r>
          <a:endParaRPr lang="ru-RU" sz="2800" kern="1200" dirty="0"/>
        </a:p>
      </dsp:txBody>
      <dsp:txXfrm>
        <a:off x="4740363" y="2929303"/>
        <a:ext cx="3450354" cy="1217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B8771-C203-43B7-A944-8648604E2F47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DBAE6-A8BC-4B29-815C-13D6B3A67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659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EF28DE-CA4C-4EED-B984-597BF63998B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478D93-5D3E-48A6-BE0C-5451614F510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D3B57-949E-48E1-B10D-18F97DB7F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44081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slide" Target="slide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5.gif"/><Relationship Id="rId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Изменение размера 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-26988"/>
            <a:ext cx="5910263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3348038" cy="6858000"/>
          </a:xfrm>
          <a:prstGeom prst="rect">
            <a:avLst/>
          </a:prstGeom>
          <a:gradFill rotWithShape="1">
            <a:gsLst>
              <a:gs pos="0">
                <a:srgbClr val="767676"/>
              </a:gs>
              <a:gs pos="100000">
                <a:srgbClr val="FFFFFF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256006" name="Picture 6" descr="Средиземноморье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FF0000">
              <a:alpha val="49019"/>
            </a:srgbClr>
          </a:solidFill>
        </p:spPr>
      </p:pic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3671887" cy="576262"/>
          </a:xfrm>
          <a:effectLst>
            <a:outerShdw dist="35921" dir="2700000" algn="ctr" rotWithShape="0">
              <a:srgbClr val="333300"/>
            </a:outerShdw>
          </a:effec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altLang="ru-RU" sz="2400" b="1" smtClean="0">
                <a:solidFill>
                  <a:srgbClr val="F26200"/>
                </a:solidFill>
                <a:latin typeface="Arial" charset="0"/>
              </a:rPr>
              <a:t>АПЕННИНСКИЙ  П-ОВ</a:t>
            </a:r>
            <a:endParaRPr lang="ru-RU" altLang="ru-RU" sz="2800" b="1" smtClean="0">
              <a:solidFill>
                <a:srgbClr val="F26200"/>
              </a:solidFill>
              <a:latin typeface="Arial" charset="0"/>
            </a:endParaRPr>
          </a:p>
        </p:txBody>
      </p:sp>
      <p:pic>
        <p:nvPicPr>
          <p:cNvPr id="4102" name="Picture 3" descr="J0354376">
            <a:hlinkClick r:id="rId5" action="ppaction://hlinksldjump"/>
          </p:cNvPr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9200" y="6572250"/>
            <a:ext cx="304800" cy="285750"/>
          </a:xfrm>
        </p:spPr>
      </p:pic>
      <p:sp>
        <p:nvSpPr>
          <p:cNvPr id="256004" name="Text Box 4"/>
          <p:cNvSpPr txBox="1">
            <a:spLocks noChangeArrowheads="1"/>
          </p:cNvSpPr>
          <p:nvPr/>
        </p:nvSpPr>
        <p:spPr bwMode="auto">
          <a:xfrm>
            <a:off x="250825" y="981075"/>
            <a:ext cx="30241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26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Центральная выступающая часть  южной Европы.</a:t>
            </a:r>
          </a:p>
        </p:txBody>
      </p:sp>
      <p:sp>
        <p:nvSpPr>
          <p:cNvPr id="256008" name="Freeform 8"/>
          <p:cNvSpPr>
            <a:spLocks/>
          </p:cNvSpPr>
          <p:nvPr/>
        </p:nvSpPr>
        <p:spPr bwMode="auto">
          <a:xfrm>
            <a:off x="3413125" y="3000375"/>
            <a:ext cx="1843088" cy="1465263"/>
          </a:xfrm>
          <a:custGeom>
            <a:avLst/>
            <a:gdLst>
              <a:gd name="T0" fmla="*/ 2147483647 w 1161"/>
              <a:gd name="T1" fmla="*/ 2147483647 h 923"/>
              <a:gd name="T2" fmla="*/ 2147483647 w 1161"/>
              <a:gd name="T3" fmla="*/ 2147483647 h 923"/>
              <a:gd name="T4" fmla="*/ 2147483647 w 1161"/>
              <a:gd name="T5" fmla="*/ 2147483647 h 923"/>
              <a:gd name="T6" fmla="*/ 2147483647 w 1161"/>
              <a:gd name="T7" fmla="*/ 2147483647 h 923"/>
              <a:gd name="T8" fmla="*/ 2147483647 w 1161"/>
              <a:gd name="T9" fmla="*/ 2147483647 h 923"/>
              <a:gd name="T10" fmla="*/ 2147483647 w 1161"/>
              <a:gd name="T11" fmla="*/ 2147483647 h 923"/>
              <a:gd name="T12" fmla="*/ 2147483647 w 1161"/>
              <a:gd name="T13" fmla="*/ 2147483647 h 923"/>
              <a:gd name="T14" fmla="*/ 2147483647 w 1161"/>
              <a:gd name="T15" fmla="*/ 2147483647 h 923"/>
              <a:gd name="T16" fmla="*/ 2147483647 w 1161"/>
              <a:gd name="T17" fmla="*/ 2147483647 h 923"/>
              <a:gd name="T18" fmla="*/ 2147483647 w 1161"/>
              <a:gd name="T19" fmla="*/ 2147483647 h 923"/>
              <a:gd name="T20" fmla="*/ 2147483647 w 1161"/>
              <a:gd name="T21" fmla="*/ 2147483647 h 923"/>
              <a:gd name="T22" fmla="*/ 2147483647 w 1161"/>
              <a:gd name="T23" fmla="*/ 2147483647 h 923"/>
              <a:gd name="T24" fmla="*/ 2147483647 w 1161"/>
              <a:gd name="T25" fmla="*/ 2147483647 h 923"/>
              <a:gd name="T26" fmla="*/ 2147483647 w 1161"/>
              <a:gd name="T27" fmla="*/ 2147483647 h 923"/>
              <a:gd name="T28" fmla="*/ 2147483647 w 1161"/>
              <a:gd name="T29" fmla="*/ 2147483647 h 923"/>
              <a:gd name="T30" fmla="*/ 2147483647 w 1161"/>
              <a:gd name="T31" fmla="*/ 2147483647 h 923"/>
              <a:gd name="T32" fmla="*/ 2147483647 w 1161"/>
              <a:gd name="T33" fmla="*/ 2147483647 h 923"/>
              <a:gd name="T34" fmla="*/ 2147483647 w 1161"/>
              <a:gd name="T35" fmla="*/ 2147483647 h 923"/>
              <a:gd name="T36" fmla="*/ 2147483647 w 1161"/>
              <a:gd name="T37" fmla="*/ 2147483647 h 923"/>
              <a:gd name="T38" fmla="*/ 2147483647 w 1161"/>
              <a:gd name="T39" fmla="*/ 2147483647 h 923"/>
              <a:gd name="T40" fmla="*/ 2147483647 w 1161"/>
              <a:gd name="T41" fmla="*/ 2147483647 h 923"/>
              <a:gd name="T42" fmla="*/ 2147483647 w 1161"/>
              <a:gd name="T43" fmla="*/ 2147483647 h 923"/>
              <a:gd name="T44" fmla="*/ 0 w 1161"/>
              <a:gd name="T45" fmla="*/ 2147483647 h 923"/>
              <a:gd name="T46" fmla="*/ 2147483647 w 1161"/>
              <a:gd name="T47" fmla="*/ 2147483647 h 923"/>
              <a:gd name="T48" fmla="*/ 2147483647 w 1161"/>
              <a:gd name="T49" fmla="*/ 2147483647 h 923"/>
              <a:gd name="T50" fmla="*/ 2147483647 w 1161"/>
              <a:gd name="T51" fmla="*/ 2147483647 h 923"/>
              <a:gd name="T52" fmla="*/ 2147483647 w 1161"/>
              <a:gd name="T53" fmla="*/ 2147483647 h 923"/>
              <a:gd name="T54" fmla="*/ 2147483647 w 1161"/>
              <a:gd name="T55" fmla="*/ 2147483647 h 923"/>
              <a:gd name="T56" fmla="*/ 2147483647 w 1161"/>
              <a:gd name="T57" fmla="*/ 2147483647 h 923"/>
              <a:gd name="T58" fmla="*/ 2147483647 w 1161"/>
              <a:gd name="T59" fmla="*/ 2147483647 h 923"/>
              <a:gd name="T60" fmla="*/ 2147483647 w 1161"/>
              <a:gd name="T61" fmla="*/ 2147483647 h 923"/>
              <a:gd name="T62" fmla="*/ 2147483647 w 1161"/>
              <a:gd name="T63" fmla="*/ 2147483647 h 923"/>
              <a:gd name="T64" fmla="*/ 2147483647 w 1161"/>
              <a:gd name="T65" fmla="*/ 2147483647 h 923"/>
              <a:gd name="T66" fmla="*/ 2147483647 w 1161"/>
              <a:gd name="T67" fmla="*/ 2147483647 h 923"/>
              <a:gd name="T68" fmla="*/ 2147483647 w 1161"/>
              <a:gd name="T69" fmla="*/ 2147483647 h 923"/>
              <a:gd name="T70" fmla="*/ 2147483647 w 1161"/>
              <a:gd name="T71" fmla="*/ 2147483647 h 923"/>
              <a:gd name="T72" fmla="*/ 2147483647 w 1161"/>
              <a:gd name="T73" fmla="*/ 2147483647 h 923"/>
              <a:gd name="T74" fmla="*/ 2147483647 w 1161"/>
              <a:gd name="T75" fmla="*/ 2147483647 h 923"/>
              <a:gd name="T76" fmla="*/ 2147483647 w 1161"/>
              <a:gd name="T77" fmla="*/ 2147483647 h 923"/>
              <a:gd name="T78" fmla="*/ 2147483647 w 1161"/>
              <a:gd name="T79" fmla="*/ 2147483647 h 923"/>
              <a:gd name="T80" fmla="*/ 2147483647 w 1161"/>
              <a:gd name="T81" fmla="*/ 2147483647 h 923"/>
              <a:gd name="T82" fmla="*/ 2147483647 w 1161"/>
              <a:gd name="T83" fmla="*/ 2147483647 h 923"/>
              <a:gd name="T84" fmla="*/ 2147483647 w 1161"/>
              <a:gd name="T85" fmla="*/ 2147483647 h 923"/>
              <a:gd name="T86" fmla="*/ 2147483647 w 1161"/>
              <a:gd name="T87" fmla="*/ 2147483647 h 923"/>
              <a:gd name="T88" fmla="*/ 2147483647 w 1161"/>
              <a:gd name="T89" fmla="*/ 2147483647 h 923"/>
              <a:gd name="T90" fmla="*/ 2147483647 w 1161"/>
              <a:gd name="T91" fmla="*/ 2147483647 h 923"/>
              <a:gd name="T92" fmla="*/ 2147483647 w 1161"/>
              <a:gd name="T93" fmla="*/ 2147483647 h 923"/>
              <a:gd name="T94" fmla="*/ 2147483647 w 1161"/>
              <a:gd name="T95" fmla="*/ 2147483647 h 923"/>
              <a:gd name="T96" fmla="*/ 2147483647 w 1161"/>
              <a:gd name="T97" fmla="*/ 2147483647 h 923"/>
              <a:gd name="T98" fmla="*/ 2147483647 w 1161"/>
              <a:gd name="T99" fmla="*/ 2147483647 h 923"/>
              <a:gd name="T100" fmla="*/ 2147483647 w 1161"/>
              <a:gd name="T101" fmla="*/ 2147483647 h 923"/>
              <a:gd name="T102" fmla="*/ 2147483647 w 1161"/>
              <a:gd name="T103" fmla="*/ 2147483647 h 923"/>
              <a:gd name="T104" fmla="*/ 2147483647 w 1161"/>
              <a:gd name="T105" fmla="*/ 2147483647 h 923"/>
              <a:gd name="T106" fmla="*/ 2147483647 w 1161"/>
              <a:gd name="T107" fmla="*/ 2147483647 h 923"/>
              <a:gd name="T108" fmla="*/ 2147483647 w 1161"/>
              <a:gd name="T109" fmla="*/ 2147483647 h 923"/>
              <a:gd name="T110" fmla="*/ 2147483647 w 1161"/>
              <a:gd name="T111" fmla="*/ 2147483647 h 923"/>
              <a:gd name="T112" fmla="*/ 2147483647 w 1161"/>
              <a:gd name="T113" fmla="*/ 2147483647 h 923"/>
              <a:gd name="T114" fmla="*/ 2147483647 w 1161"/>
              <a:gd name="T115" fmla="*/ 2147483647 h 92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161"/>
              <a:gd name="T175" fmla="*/ 0 h 923"/>
              <a:gd name="T176" fmla="*/ 1161 w 1161"/>
              <a:gd name="T177" fmla="*/ 923 h 92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161" h="923">
                <a:moveTo>
                  <a:pt x="858" y="918"/>
                </a:moveTo>
                <a:cubicBezTo>
                  <a:pt x="851" y="911"/>
                  <a:pt x="845" y="904"/>
                  <a:pt x="840" y="896"/>
                </a:cubicBezTo>
                <a:cubicBezTo>
                  <a:pt x="842" y="886"/>
                  <a:pt x="852" y="862"/>
                  <a:pt x="860" y="856"/>
                </a:cubicBezTo>
                <a:cubicBezTo>
                  <a:pt x="871" y="839"/>
                  <a:pt x="857" y="815"/>
                  <a:pt x="874" y="804"/>
                </a:cubicBezTo>
                <a:cubicBezTo>
                  <a:pt x="883" y="805"/>
                  <a:pt x="900" y="810"/>
                  <a:pt x="900" y="810"/>
                </a:cubicBezTo>
                <a:cubicBezTo>
                  <a:pt x="897" y="784"/>
                  <a:pt x="904" y="774"/>
                  <a:pt x="884" y="764"/>
                </a:cubicBezTo>
                <a:cubicBezTo>
                  <a:pt x="871" y="745"/>
                  <a:pt x="888" y="707"/>
                  <a:pt x="860" y="698"/>
                </a:cubicBezTo>
                <a:cubicBezTo>
                  <a:pt x="848" y="680"/>
                  <a:pt x="860" y="656"/>
                  <a:pt x="836" y="648"/>
                </a:cubicBezTo>
                <a:cubicBezTo>
                  <a:pt x="827" y="635"/>
                  <a:pt x="812" y="646"/>
                  <a:pt x="798" y="640"/>
                </a:cubicBezTo>
                <a:cubicBezTo>
                  <a:pt x="795" y="633"/>
                  <a:pt x="786" y="620"/>
                  <a:pt x="786" y="620"/>
                </a:cubicBezTo>
                <a:cubicBezTo>
                  <a:pt x="752" y="631"/>
                  <a:pt x="747" y="579"/>
                  <a:pt x="732" y="564"/>
                </a:cubicBezTo>
                <a:cubicBezTo>
                  <a:pt x="711" y="567"/>
                  <a:pt x="690" y="569"/>
                  <a:pt x="672" y="556"/>
                </a:cubicBezTo>
                <a:cubicBezTo>
                  <a:pt x="665" y="541"/>
                  <a:pt x="660" y="544"/>
                  <a:pt x="642" y="540"/>
                </a:cubicBezTo>
                <a:cubicBezTo>
                  <a:pt x="639" y="532"/>
                  <a:pt x="638" y="529"/>
                  <a:pt x="630" y="526"/>
                </a:cubicBezTo>
                <a:cubicBezTo>
                  <a:pt x="620" y="512"/>
                  <a:pt x="626" y="516"/>
                  <a:pt x="614" y="510"/>
                </a:cubicBezTo>
                <a:cubicBezTo>
                  <a:pt x="609" y="494"/>
                  <a:pt x="607" y="493"/>
                  <a:pt x="594" y="484"/>
                </a:cubicBezTo>
                <a:cubicBezTo>
                  <a:pt x="588" y="485"/>
                  <a:pt x="582" y="490"/>
                  <a:pt x="576" y="488"/>
                </a:cubicBezTo>
                <a:cubicBezTo>
                  <a:pt x="571" y="487"/>
                  <a:pt x="564" y="480"/>
                  <a:pt x="564" y="480"/>
                </a:cubicBezTo>
                <a:cubicBezTo>
                  <a:pt x="559" y="481"/>
                  <a:pt x="553" y="481"/>
                  <a:pt x="548" y="482"/>
                </a:cubicBezTo>
                <a:cubicBezTo>
                  <a:pt x="544" y="483"/>
                  <a:pt x="536" y="486"/>
                  <a:pt x="536" y="486"/>
                </a:cubicBezTo>
                <a:cubicBezTo>
                  <a:pt x="528" y="481"/>
                  <a:pt x="526" y="476"/>
                  <a:pt x="522" y="468"/>
                </a:cubicBezTo>
                <a:cubicBezTo>
                  <a:pt x="499" y="473"/>
                  <a:pt x="500" y="473"/>
                  <a:pt x="462" y="466"/>
                </a:cubicBezTo>
                <a:cubicBezTo>
                  <a:pt x="461" y="466"/>
                  <a:pt x="451" y="444"/>
                  <a:pt x="446" y="440"/>
                </a:cubicBezTo>
                <a:cubicBezTo>
                  <a:pt x="441" y="433"/>
                  <a:pt x="442" y="420"/>
                  <a:pt x="436" y="414"/>
                </a:cubicBezTo>
                <a:cubicBezTo>
                  <a:pt x="433" y="411"/>
                  <a:pt x="428" y="410"/>
                  <a:pt x="424" y="408"/>
                </a:cubicBezTo>
                <a:cubicBezTo>
                  <a:pt x="421" y="404"/>
                  <a:pt x="420" y="398"/>
                  <a:pt x="416" y="394"/>
                </a:cubicBezTo>
                <a:cubicBezTo>
                  <a:pt x="410" y="388"/>
                  <a:pt x="396" y="384"/>
                  <a:pt x="388" y="380"/>
                </a:cubicBezTo>
                <a:cubicBezTo>
                  <a:pt x="376" y="374"/>
                  <a:pt x="389" y="378"/>
                  <a:pt x="376" y="368"/>
                </a:cubicBezTo>
                <a:cubicBezTo>
                  <a:pt x="372" y="365"/>
                  <a:pt x="367" y="364"/>
                  <a:pt x="362" y="362"/>
                </a:cubicBezTo>
                <a:cubicBezTo>
                  <a:pt x="356" y="353"/>
                  <a:pt x="356" y="349"/>
                  <a:pt x="346" y="344"/>
                </a:cubicBezTo>
                <a:cubicBezTo>
                  <a:pt x="338" y="347"/>
                  <a:pt x="337" y="352"/>
                  <a:pt x="330" y="356"/>
                </a:cubicBezTo>
                <a:cubicBezTo>
                  <a:pt x="305" y="349"/>
                  <a:pt x="321" y="350"/>
                  <a:pt x="308" y="332"/>
                </a:cubicBezTo>
                <a:cubicBezTo>
                  <a:pt x="305" y="328"/>
                  <a:pt x="296" y="324"/>
                  <a:pt x="296" y="324"/>
                </a:cubicBezTo>
                <a:cubicBezTo>
                  <a:pt x="289" y="310"/>
                  <a:pt x="277" y="311"/>
                  <a:pt x="262" y="308"/>
                </a:cubicBezTo>
                <a:cubicBezTo>
                  <a:pt x="256" y="304"/>
                  <a:pt x="250" y="298"/>
                  <a:pt x="244" y="294"/>
                </a:cubicBezTo>
                <a:cubicBezTo>
                  <a:pt x="248" y="279"/>
                  <a:pt x="251" y="276"/>
                  <a:pt x="242" y="262"/>
                </a:cubicBezTo>
                <a:cubicBezTo>
                  <a:pt x="237" y="240"/>
                  <a:pt x="235" y="242"/>
                  <a:pt x="224" y="226"/>
                </a:cubicBezTo>
                <a:cubicBezTo>
                  <a:pt x="226" y="209"/>
                  <a:pt x="232" y="194"/>
                  <a:pt x="218" y="180"/>
                </a:cubicBezTo>
                <a:cubicBezTo>
                  <a:pt x="214" y="163"/>
                  <a:pt x="220" y="180"/>
                  <a:pt x="208" y="168"/>
                </a:cubicBezTo>
                <a:cubicBezTo>
                  <a:pt x="187" y="147"/>
                  <a:pt x="221" y="159"/>
                  <a:pt x="170" y="152"/>
                </a:cubicBezTo>
                <a:cubicBezTo>
                  <a:pt x="163" y="147"/>
                  <a:pt x="161" y="141"/>
                  <a:pt x="154" y="136"/>
                </a:cubicBezTo>
                <a:cubicBezTo>
                  <a:pt x="151" y="127"/>
                  <a:pt x="145" y="127"/>
                  <a:pt x="138" y="122"/>
                </a:cubicBezTo>
                <a:cubicBezTo>
                  <a:pt x="129" y="125"/>
                  <a:pt x="127" y="130"/>
                  <a:pt x="120" y="134"/>
                </a:cubicBezTo>
                <a:cubicBezTo>
                  <a:pt x="101" y="147"/>
                  <a:pt x="75" y="139"/>
                  <a:pt x="52" y="140"/>
                </a:cubicBezTo>
                <a:cubicBezTo>
                  <a:pt x="47" y="155"/>
                  <a:pt x="34" y="170"/>
                  <a:pt x="18" y="174"/>
                </a:cubicBezTo>
                <a:cubicBezTo>
                  <a:pt x="6" y="169"/>
                  <a:pt x="7" y="166"/>
                  <a:pt x="0" y="156"/>
                </a:cubicBezTo>
                <a:cubicBezTo>
                  <a:pt x="5" y="142"/>
                  <a:pt x="0" y="146"/>
                  <a:pt x="10" y="140"/>
                </a:cubicBezTo>
                <a:cubicBezTo>
                  <a:pt x="15" y="124"/>
                  <a:pt x="4" y="104"/>
                  <a:pt x="20" y="94"/>
                </a:cubicBezTo>
                <a:cubicBezTo>
                  <a:pt x="38" y="67"/>
                  <a:pt x="28" y="87"/>
                  <a:pt x="30" y="28"/>
                </a:cubicBezTo>
                <a:cubicBezTo>
                  <a:pt x="50" y="33"/>
                  <a:pt x="42" y="28"/>
                  <a:pt x="54" y="40"/>
                </a:cubicBezTo>
                <a:cubicBezTo>
                  <a:pt x="58" y="51"/>
                  <a:pt x="61" y="50"/>
                  <a:pt x="72" y="46"/>
                </a:cubicBezTo>
                <a:cubicBezTo>
                  <a:pt x="82" y="31"/>
                  <a:pt x="102" y="40"/>
                  <a:pt x="118" y="44"/>
                </a:cubicBezTo>
                <a:cubicBezTo>
                  <a:pt x="123" y="42"/>
                  <a:pt x="129" y="41"/>
                  <a:pt x="134" y="38"/>
                </a:cubicBezTo>
                <a:cubicBezTo>
                  <a:pt x="144" y="32"/>
                  <a:pt x="137" y="26"/>
                  <a:pt x="148" y="22"/>
                </a:cubicBezTo>
                <a:cubicBezTo>
                  <a:pt x="160" y="26"/>
                  <a:pt x="167" y="34"/>
                  <a:pt x="178" y="38"/>
                </a:cubicBezTo>
                <a:cubicBezTo>
                  <a:pt x="197" y="36"/>
                  <a:pt x="209" y="37"/>
                  <a:pt x="224" y="28"/>
                </a:cubicBezTo>
                <a:cubicBezTo>
                  <a:pt x="233" y="23"/>
                  <a:pt x="250" y="12"/>
                  <a:pt x="250" y="12"/>
                </a:cubicBezTo>
                <a:cubicBezTo>
                  <a:pt x="271" y="14"/>
                  <a:pt x="276" y="13"/>
                  <a:pt x="294" y="4"/>
                </a:cubicBezTo>
                <a:cubicBezTo>
                  <a:pt x="318" y="5"/>
                  <a:pt x="343" y="0"/>
                  <a:pt x="366" y="8"/>
                </a:cubicBezTo>
                <a:cubicBezTo>
                  <a:pt x="378" y="12"/>
                  <a:pt x="370" y="24"/>
                  <a:pt x="382" y="28"/>
                </a:cubicBezTo>
                <a:cubicBezTo>
                  <a:pt x="400" y="23"/>
                  <a:pt x="419" y="22"/>
                  <a:pt x="436" y="14"/>
                </a:cubicBezTo>
                <a:cubicBezTo>
                  <a:pt x="441" y="29"/>
                  <a:pt x="443" y="43"/>
                  <a:pt x="448" y="58"/>
                </a:cubicBezTo>
                <a:cubicBezTo>
                  <a:pt x="444" y="64"/>
                  <a:pt x="440" y="70"/>
                  <a:pt x="436" y="76"/>
                </a:cubicBezTo>
                <a:cubicBezTo>
                  <a:pt x="433" y="80"/>
                  <a:pt x="428" y="88"/>
                  <a:pt x="428" y="88"/>
                </a:cubicBezTo>
                <a:cubicBezTo>
                  <a:pt x="430" y="95"/>
                  <a:pt x="439" y="128"/>
                  <a:pt x="440" y="130"/>
                </a:cubicBezTo>
                <a:cubicBezTo>
                  <a:pt x="447" y="138"/>
                  <a:pt x="463" y="147"/>
                  <a:pt x="472" y="150"/>
                </a:cubicBezTo>
                <a:cubicBezTo>
                  <a:pt x="479" y="171"/>
                  <a:pt x="484" y="175"/>
                  <a:pt x="506" y="178"/>
                </a:cubicBezTo>
                <a:cubicBezTo>
                  <a:pt x="512" y="180"/>
                  <a:pt x="518" y="182"/>
                  <a:pt x="524" y="184"/>
                </a:cubicBezTo>
                <a:cubicBezTo>
                  <a:pt x="528" y="185"/>
                  <a:pt x="536" y="188"/>
                  <a:pt x="536" y="188"/>
                </a:cubicBezTo>
                <a:cubicBezTo>
                  <a:pt x="552" y="204"/>
                  <a:pt x="552" y="204"/>
                  <a:pt x="580" y="206"/>
                </a:cubicBezTo>
                <a:cubicBezTo>
                  <a:pt x="590" y="209"/>
                  <a:pt x="590" y="220"/>
                  <a:pt x="592" y="230"/>
                </a:cubicBezTo>
                <a:cubicBezTo>
                  <a:pt x="585" y="252"/>
                  <a:pt x="588" y="255"/>
                  <a:pt x="604" y="266"/>
                </a:cubicBezTo>
                <a:cubicBezTo>
                  <a:pt x="609" y="274"/>
                  <a:pt x="611" y="285"/>
                  <a:pt x="620" y="288"/>
                </a:cubicBezTo>
                <a:cubicBezTo>
                  <a:pt x="628" y="300"/>
                  <a:pt x="621" y="288"/>
                  <a:pt x="626" y="308"/>
                </a:cubicBezTo>
                <a:cubicBezTo>
                  <a:pt x="632" y="335"/>
                  <a:pt x="646" y="355"/>
                  <a:pt x="674" y="360"/>
                </a:cubicBezTo>
                <a:cubicBezTo>
                  <a:pt x="682" y="365"/>
                  <a:pt x="691" y="368"/>
                  <a:pt x="700" y="372"/>
                </a:cubicBezTo>
                <a:cubicBezTo>
                  <a:pt x="703" y="385"/>
                  <a:pt x="718" y="392"/>
                  <a:pt x="730" y="396"/>
                </a:cubicBezTo>
                <a:cubicBezTo>
                  <a:pt x="750" y="416"/>
                  <a:pt x="772" y="402"/>
                  <a:pt x="806" y="400"/>
                </a:cubicBezTo>
                <a:cubicBezTo>
                  <a:pt x="828" y="393"/>
                  <a:pt x="858" y="386"/>
                  <a:pt x="872" y="406"/>
                </a:cubicBezTo>
                <a:cubicBezTo>
                  <a:pt x="866" y="430"/>
                  <a:pt x="866" y="426"/>
                  <a:pt x="840" y="428"/>
                </a:cubicBezTo>
                <a:cubicBezTo>
                  <a:pt x="837" y="429"/>
                  <a:pt x="833" y="427"/>
                  <a:pt x="832" y="430"/>
                </a:cubicBezTo>
                <a:cubicBezTo>
                  <a:pt x="830" y="437"/>
                  <a:pt x="850" y="440"/>
                  <a:pt x="850" y="440"/>
                </a:cubicBezTo>
                <a:cubicBezTo>
                  <a:pt x="856" y="464"/>
                  <a:pt x="892" y="469"/>
                  <a:pt x="914" y="472"/>
                </a:cubicBezTo>
                <a:cubicBezTo>
                  <a:pt x="931" y="478"/>
                  <a:pt x="939" y="482"/>
                  <a:pt x="958" y="484"/>
                </a:cubicBezTo>
                <a:cubicBezTo>
                  <a:pt x="964" y="487"/>
                  <a:pt x="970" y="489"/>
                  <a:pt x="976" y="492"/>
                </a:cubicBezTo>
                <a:cubicBezTo>
                  <a:pt x="980" y="494"/>
                  <a:pt x="988" y="500"/>
                  <a:pt x="988" y="500"/>
                </a:cubicBezTo>
                <a:cubicBezTo>
                  <a:pt x="992" y="508"/>
                  <a:pt x="993" y="513"/>
                  <a:pt x="1002" y="516"/>
                </a:cubicBezTo>
                <a:cubicBezTo>
                  <a:pt x="1010" y="505"/>
                  <a:pt x="1011" y="503"/>
                  <a:pt x="1024" y="506"/>
                </a:cubicBezTo>
                <a:cubicBezTo>
                  <a:pt x="1035" y="511"/>
                  <a:pt x="1043" y="517"/>
                  <a:pt x="1054" y="520"/>
                </a:cubicBezTo>
                <a:cubicBezTo>
                  <a:pt x="1059" y="521"/>
                  <a:pt x="1070" y="524"/>
                  <a:pt x="1070" y="524"/>
                </a:cubicBezTo>
                <a:cubicBezTo>
                  <a:pt x="1075" y="532"/>
                  <a:pt x="1081" y="532"/>
                  <a:pt x="1090" y="536"/>
                </a:cubicBezTo>
                <a:cubicBezTo>
                  <a:pt x="1096" y="542"/>
                  <a:pt x="1102" y="544"/>
                  <a:pt x="1108" y="550"/>
                </a:cubicBezTo>
                <a:cubicBezTo>
                  <a:pt x="1112" y="561"/>
                  <a:pt x="1125" y="569"/>
                  <a:pt x="1136" y="572"/>
                </a:cubicBezTo>
                <a:cubicBezTo>
                  <a:pt x="1143" y="577"/>
                  <a:pt x="1147" y="580"/>
                  <a:pt x="1150" y="588"/>
                </a:cubicBezTo>
                <a:cubicBezTo>
                  <a:pt x="1151" y="612"/>
                  <a:pt x="1161" y="634"/>
                  <a:pt x="1134" y="638"/>
                </a:cubicBezTo>
                <a:cubicBezTo>
                  <a:pt x="1132" y="637"/>
                  <a:pt x="1114" y="636"/>
                  <a:pt x="1110" y="630"/>
                </a:cubicBezTo>
                <a:cubicBezTo>
                  <a:pt x="1101" y="617"/>
                  <a:pt x="1101" y="605"/>
                  <a:pt x="1088" y="596"/>
                </a:cubicBezTo>
                <a:cubicBezTo>
                  <a:pt x="1083" y="586"/>
                  <a:pt x="1081" y="588"/>
                  <a:pt x="1072" y="582"/>
                </a:cubicBezTo>
                <a:cubicBezTo>
                  <a:pt x="1054" y="588"/>
                  <a:pt x="1064" y="586"/>
                  <a:pt x="1042" y="588"/>
                </a:cubicBezTo>
                <a:cubicBezTo>
                  <a:pt x="1024" y="594"/>
                  <a:pt x="1021" y="572"/>
                  <a:pt x="1008" y="564"/>
                </a:cubicBezTo>
                <a:cubicBezTo>
                  <a:pt x="993" y="568"/>
                  <a:pt x="978" y="565"/>
                  <a:pt x="964" y="572"/>
                </a:cubicBezTo>
                <a:cubicBezTo>
                  <a:pt x="953" y="589"/>
                  <a:pt x="969" y="563"/>
                  <a:pt x="956" y="606"/>
                </a:cubicBezTo>
                <a:cubicBezTo>
                  <a:pt x="954" y="613"/>
                  <a:pt x="944" y="624"/>
                  <a:pt x="944" y="624"/>
                </a:cubicBezTo>
                <a:cubicBezTo>
                  <a:pt x="939" y="664"/>
                  <a:pt x="920" y="678"/>
                  <a:pt x="966" y="682"/>
                </a:cubicBezTo>
                <a:cubicBezTo>
                  <a:pt x="985" y="701"/>
                  <a:pt x="955" y="672"/>
                  <a:pt x="984" y="692"/>
                </a:cubicBezTo>
                <a:cubicBezTo>
                  <a:pt x="988" y="695"/>
                  <a:pt x="996" y="700"/>
                  <a:pt x="996" y="700"/>
                </a:cubicBezTo>
                <a:cubicBezTo>
                  <a:pt x="1000" y="712"/>
                  <a:pt x="1001" y="727"/>
                  <a:pt x="1012" y="734"/>
                </a:cubicBezTo>
                <a:cubicBezTo>
                  <a:pt x="1014" y="740"/>
                  <a:pt x="1016" y="746"/>
                  <a:pt x="1018" y="752"/>
                </a:cubicBezTo>
                <a:cubicBezTo>
                  <a:pt x="1019" y="754"/>
                  <a:pt x="1020" y="758"/>
                  <a:pt x="1020" y="758"/>
                </a:cubicBezTo>
                <a:cubicBezTo>
                  <a:pt x="1014" y="767"/>
                  <a:pt x="975" y="780"/>
                  <a:pt x="962" y="784"/>
                </a:cubicBezTo>
                <a:cubicBezTo>
                  <a:pt x="944" y="811"/>
                  <a:pt x="966" y="776"/>
                  <a:pt x="954" y="862"/>
                </a:cubicBezTo>
                <a:cubicBezTo>
                  <a:pt x="954" y="864"/>
                  <a:pt x="928" y="873"/>
                  <a:pt x="924" y="874"/>
                </a:cubicBezTo>
                <a:cubicBezTo>
                  <a:pt x="921" y="882"/>
                  <a:pt x="917" y="888"/>
                  <a:pt x="914" y="896"/>
                </a:cubicBezTo>
                <a:cubicBezTo>
                  <a:pt x="912" y="901"/>
                  <a:pt x="914" y="908"/>
                  <a:pt x="910" y="912"/>
                </a:cubicBezTo>
                <a:cubicBezTo>
                  <a:pt x="906" y="916"/>
                  <a:pt x="894" y="916"/>
                  <a:pt x="894" y="916"/>
                </a:cubicBezTo>
                <a:cubicBezTo>
                  <a:pt x="883" y="923"/>
                  <a:pt x="880" y="922"/>
                  <a:pt x="866" y="918"/>
                </a:cubicBezTo>
                <a:cubicBezTo>
                  <a:pt x="860" y="914"/>
                  <a:pt x="852" y="913"/>
                  <a:pt x="852" y="906"/>
                </a:cubicBezTo>
              </a:path>
            </a:pathLst>
          </a:custGeom>
          <a:solidFill>
            <a:srgbClr val="FF0000">
              <a:alpha val="49019"/>
            </a:srgbClr>
          </a:solidFill>
          <a:ln w="95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181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56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560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560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56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2" grpId="0"/>
      <p:bldP spid="256004" grpId="0"/>
      <p:bldP spid="256008" grpId="0" animBg="1"/>
      <p:bldP spid="25600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Кандида </a:t>
            </a:r>
            <a:r>
              <a:rPr lang="ru-RU" dirty="0" smtClean="0">
                <a:solidFill>
                  <a:srgbClr val="002060"/>
                </a:solidFill>
              </a:rPr>
              <a:t>– одежда, ее носил  римлянин, желающий занять должность консула.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im1-tub-ru.yandex.net/i?id=8cd12bf56cd325e92890c7a8a9126984-44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84784"/>
            <a:ext cx="3456383" cy="5184576"/>
          </a:xfrm>
          <a:prstGeom prst="roundRect">
            <a:avLst>
              <a:gd name="adj" fmla="val 16667"/>
            </a:avLst>
          </a:prstGeom>
          <a:ln w="38100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31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Выборы консулов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Государственный строй Рима в период республики - Методический комплек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8064896" cy="511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3762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2616" y="332656"/>
            <a:ext cx="8686800" cy="841248"/>
          </a:xfrm>
          <a:ln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ru-RU" dirty="0" smtClean="0"/>
              <a:t>    </a:t>
            </a:r>
            <a:r>
              <a:rPr lang="ru-RU" dirty="0" smtClean="0">
                <a:solidFill>
                  <a:srgbClr val="002060"/>
                </a:solidFill>
              </a:rPr>
              <a:t>Власть     консулов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11560" y="1916832"/>
            <a:ext cx="3312368" cy="20162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набор в войско</a:t>
            </a:r>
            <a:endParaRPr lang="ru-RU" sz="3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076056" y="1916832"/>
            <a:ext cx="3744416" cy="20162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СОЗЫВ  НАРОДНОГО СОБРАНИЯ</a:t>
            </a:r>
            <a:endParaRPr lang="ru-RU" sz="2800" b="1" dirty="0"/>
          </a:p>
        </p:txBody>
      </p:sp>
      <p:sp>
        <p:nvSpPr>
          <p:cNvPr id="7" name="Овал 6"/>
          <p:cNvSpPr/>
          <p:nvPr/>
        </p:nvSpPr>
        <p:spPr>
          <a:xfrm flipH="1">
            <a:off x="2123728" y="4293096"/>
            <a:ext cx="4536503" cy="187220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ПРЕДЛОЖЕНИЕ</a:t>
            </a:r>
          </a:p>
          <a:p>
            <a:pPr algn="ctr"/>
            <a:r>
              <a:rPr lang="ru-RU" sz="2800" b="1" dirty="0" smtClean="0"/>
              <a:t>НОВЫХ     ЗАКОНОВ</a:t>
            </a:r>
            <a:endParaRPr lang="ru-RU" sz="2800" b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771800" y="1124744"/>
            <a:ext cx="864096" cy="7920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6" idx="0"/>
          </p:cNvCxnSpPr>
          <p:nvPr/>
        </p:nvCxnSpPr>
        <p:spPr>
          <a:xfrm>
            <a:off x="5652120" y="1124744"/>
            <a:ext cx="1296144" cy="7920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578677" y="1173904"/>
            <a:ext cx="324037" cy="311919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76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7920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Заседание  сената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Roman Senate Chamber - Viewing Gall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424936" cy="5099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2783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700337" y="477043"/>
            <a:ext cx="3527425" cy="1848645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002060"/>
                </a:solidFill>
              </a:rPr>
              <a:t>Сенат</a:t>
            </a:r>
          </a:p>
        </p:txBody>
      </p:sp>
      <p:sp>
        <p:nvSpPr>
          <p:cNvPr id="3" name="Овал 2"/>
          <p:cNvSpPr/>
          <p:nvPr/>
        </p:nvSpPr>
        <p:spPr>
          <a:xfrm>
            <a:off x="611188" y="3284538"/>
            <a:ext cx="3997325" cy="1800225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/>
              <a:t>Война</a:t>
            </a:r>
          </a:p>
        </p:txBody>
      </p:sp>
      <p:sp>
        <p:nvSpPr>
          <p:cNvPr id="4" name="Овал 3"/>
          <p:cNvSpPr/>
          <p:nvPr/>
        </p:nvSpPr>
        <p:spPr>
          <a:xfrm>
            <a:off x="6084888" y="1557338"/>
            <a:ext cx="2951162" cy="1257300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Суд</a:t>
            </a:r>
          </a:p>
        </p:txBody>
      </p:sp>
      <p:sp>
        <p:nvSpPr>
          <p:cNvPr id="5" name="Овал 4"/>
          <p:cNvSpPr/>
          <p:nvPr/>
        </p:nvSpPr>
        <p:spPr>
          <a:xfrm>
            <a:off x="4864100" y="3178175"/>
            <a:ext cx="4028380" cy="1835150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/>
              <a:t>Переговоры </a:t>
            </a:r>
            <a:r>
              <a:rPr lang="ru-RU" sz="2800" b="1" dirty="0"/>
              <a:t>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другими государствами</a:t>
            </a:r>
          </a:p>
        </p:txBody>
      </p:sp>
      <p:sp>
        <p:nvSpPr>
          <p:cNvPr id="6" name="Овал 5"/>
          <p:cNvSpPr/>
          <p:nvPr/>
        </p:nvSpPr>
        <p:spPr>
          <a:xfrm>
            <a:off x="193674" y="1700808"/>
            <a:ext cx="3010173" cy="1477367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/>
              <a:t>Казна</a:t>
            </a:r>
          </a:p>
        </p:txBody>
      </p:sp>
      <p:sp>
        <p:nvSpPr>
          <p:cNvPr id="7" name="Правая фигурная скобка 6"/>
          <p:cNvSpPr/>
          <p:nvPr/>
        </p:nvSpPr>
        <p:spPr>
          <a:xfrm rot="5400000">
            <a:off x="4181476" y="2393950"/>
            <a:ext cx="792162" cy="5741987"/>
          </a:xfrm>
          <a:prstGeom prst="rightBrace">
            <a:avLst>
              <a:gd name="adj1" fmla="val 8333"/>
              <a:gd name="adj2" fmla="val 49502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11188" y="5445224"/>
            <a:ext cx="7848600" cy="1224136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Ни перед кем не отчитывался в своих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действиях и не нёс ответственности за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ошибочные решения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706563" y="1052513"/>
            <a:ext cx="1136650" cy="504825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227763" y="1304925"/>
            <a:ext cx="1220787" cy="21113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118100" y="2325688"/>
            <a:ext cx="1109663" cy="9779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995613" y="2325688"/>
            <a:ext cx="841375" cy="9779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11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38513" y="4581525"/>
            <a:ext cx="2087562" cy="1223963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Народный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трибун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48038" y="2708275"/>
            <a:ext cx="2087562" cy="1225550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2 консул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8313" y="2636838"/>
            <a:ext cx="2087562" cy="1223962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Народное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собрание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48038" y="1124743"/>
            <a:ext cx="2087562" cy="1224137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1 консул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27762" y="2481263"/>
            <a:ext cx="2520701" cy="1223962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Сенат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2555875" y="1773238"/>
            <a:ext cx="782638" cy="863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565400" y="3378200"/>
            <a:ext cx="854075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7" idx="3"/>
          </p:cNvCxnSpPr>
          <p:nvPr/>
        </p:nvCxnSpPr>
        <p:spPr>
          <a:xfrm>
            <a:off x="5435600" y="1736812"/>
            <a:ext cx="792163" cy="74445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8" idx="1"/>
          </p:cNvCxnSpPr>
          <p:nvPr/>
        </p:nvCxnSpPr>
        <p:spPr>
          <a:xfrm>
            <a:off x="5435600" y="3092450"/>
            <a:ext cx="792162" cy="79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5426075" y="3705225"/>
            <a:ext cx="801688" cy="8778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555875" y="3897313"/>
            <a:ext cx="782638" cy="97155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686800" cy="79141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Устройство   республики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33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Республиканская форма правления  существует  сейчас  во  многих государствах мира, включая </a:t>
            </a:r>
            <a:r>
              <a:rPr lang="ru-RU" dirty="0" smtClean="0">
                <a:solidFill>
                  <a:srgbClr val="C00000"/>
                </a:solidFill>
              </a:rPr>
              <a:t>Россию.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304800" y="1916832"/>
            <a:ext cx="4191000" cy="46085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4343400" cy="46085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1-tub-ru.yandex.net/i?id=df4abee0ef4e1a48c3b79fb7b7993795-111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3"/>
            <a:ext cx="4320480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http://im2-tub-ru.yandex.net/i?id=182a0886b4e2ccfb57b093b6d8c84864-116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3"/>
            <a:ext cx="3960440" cy="4536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2583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980728"/>
            <a:ext cx="8686800" cy="39604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Выборы</a:t>
            </a:r>
            <a:r>
              <a:rPr lang="ru-RU" dirty="0" smtClean="0"/>
              <a:t> –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это процедура наделения полномочиями должностного лица путем голосования лиц, обладающих таким правом.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4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041532"/>
              </p:ext>
            </p:extLst>
          </p:nvPr>
        </p:nvGraphicFramePr>
        <p:xfrm>
          <a:off x="323528" y="332656"/>
          <a:ext cx="8496943" cy="62598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96943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Римляне</a:t>
                      </a:r>
                      <a:r>
                        <a:rPr lang="ru-RU" sz="36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3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избирали</a:t>
                      </a:r>
                      <a:r>
                        <a:rPr lang="ru-RU" sz="36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консулов.</a:t>
                      </a:r>
                      <a:endParaRPr lang="ru-RU" sz="3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42" marR="91442" marT="45733" marB="45733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5618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Россияне</a:t>
                      </a:r>
                      <a:r>
                        <a:rPr lang="ru-RU" sz="36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3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избирают</a:t>
                      </a:r>
                      <a:r>
                        <a:rPr lang="ru-RU" sz="36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президента, депутатов,  губернаторов.</a:t>
                      </a:r>
                      <a:endParaRPr lang="ru-RU" sz="3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42" marR="91442" marT="45733" marB="45733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56184">
                <a:tc>
                  <a:txBody>
                    <a:bodyPr/>
                    <a:lstStyle/>
                    <a:p>
                      <a:pPr algn="ctr"/>
                      <a:endParaRPr lang="ru-RU" sz="36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3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Кандидат  даёт   предвыборное обещание.</a:t>
                      </a:r>
                      <a:endParaRPr lang="ru-RU" sz="3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42" marR="91442" marT="45733" marB="45733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02152">
                <a:tc>
                  <a:txBody>
                    <a:bodyPr/>
                    <a:lstStyle/>
                    <a:p>
                      <a:pPr algn="ctr"/>
                      <a:endParaRPr lang="ru-RU" sz="36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3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Народ   избирает достойного.</a:t>
                      </a:r>
                      <a:endParaRPr lang="ru-RU" sz="3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42" marR="91442" marT="45733" marB="45733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30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4249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Игра «Верные и неверные утверждения». </a:t>
            </a:r>
            <a:r>
              <a:rPr lang="ru-RU" sz="3200" u="sng" dirty="0">
                <a:solidFill>
                  <a:schemeClr val="accent2">
                    <a:lumMod val="50000"/>
                  </a:schemeClr>
                </a:solidFill>
              </a:rPr>
              <a:t>Задание: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ответьте </a:t>
            </a:r>
            <a:r>
              <a:rPr lang="ru-RU" sz="3200" dirty="0">
                <a:solidFill>
                  <a:srgbClr val="C00000"/>
                </a:solidFill>
              </a:rPr>
              <a:t>ДА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или </a:t>
            </a:r>
            <a:r>
              <a:rPr lang="ru-RU" sz="3200" dirty="0">
                <a:solidFill>
                  <a:srgbClr val="C00000"/>
                </a:solidFill>
              </a:rPr>
              <a:t>НЕТ.</a:t>
            </a:r>
          </a:p>
          <a:p>
            <a:pPr lvl="0" algn="just"/>
            <a:endParaRPr lang="en-US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 algn="just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1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. Народный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трибун – это защитник прав патрициев.</a:t>
            </a:r>
          </a:p>
          <a:p>
            <a:pPr lvl="0" algn="just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2.  Консулы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– это 2 правителя, избираемые на год.</a:t>
            </a:r>
          </a:p>
          <a:p>
            <a:pPr lvl="0" algn="just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3.  Плебеи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могли стать консулами.</a:t>
            </a:r>
          </a:p>
          <a:p>
            <a:pPr lvl="0" algn="just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4.  «Вето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» по латински   разрешаю.</a:t>
            </a:r>
          </a:p>
          <a:p>
            <a:pPr lvl="0" algn="just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5.  Один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консул был главнее другого.</a:t>
            </a:r>
          </a:p>
          <a:p>
            <a:pPr algn="just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6.  Выборы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проходили </a:t>
            </a:r>
            <a:r>
              <a:rPr lang="ru-RU" sz="320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на </a:t>
            </a:r>
            <a:r>
              <a:rPr lang="ru-RU" sz="320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Марсовом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поле</a:t>
            </a:r>
          </a:p>
        </p:txBody>
      </p:sp>
    </p:spTree>
    <p:extLst>
      <p:ext uri="{BB962C8B-B14F-4D97-AF65-F5344CB8AC3E}">
        <p14:creationId xmlns:p14="http://schemas.microsoft.com/office/powerpoint/2010/main" val="385707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Рим св пзр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123" name="Picture 3" descr="J0354376">
            <a:hlinkClick r:id="rId4" action="ppaction://hlinksldjump"/>
          </p:cNvPr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9200" y="6572250"/>
            <a:ext cx="304800" cy="285750"/>
          </a:xfrm>
        </p:spPr>
      </p:pic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2700338" y="549275"/>
            <a:ext cx="6048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b="1">
                <a:solidFill>
                  <a:srgbClr val="F26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Город в западной Италии.</a:t>
            </a:r>
          </a:p>
        </p:txBody>
      </p:sp>
      <p:pic>
        <p:nvPicPr>
          <p:cNvPr id="223239" name="Picture 7" descr="Итали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217026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1944688" cy="725487"/>
          </a:xfrm>
          <a:effectLst>
            <a:outerShdw dist="35921" dir="2700000" algn="ctr" rotWithShape="0">
              <a:srgbClr val="333300"/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6000" b="1" smtClean="0">
                <a:solidFill>
                  <a:srgbClr val="CC0000"/>
                </a:solidFill>
                <a:latin typeface="Arial" charset="0"/>
              </a:rPr>
              <a:t>РИМ </a:t>
            </a:r>
            <a:endParaRPr lang="ru-RU" sz="6600" b="1" smtClean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223240" name="Oval 8"/>
          <p:cNvSpPr>
            <a:spLocks noChangeArrowheads="1"/>
          </p:cNvSpPr>
          <p:nvPr/>
        </p:nvSpPr>
        <p:spPr bwMode="auto">
          <a:xfrm>
            <a:off x="3995738" y="2781300"/>
            <a:ext cx="215900" cy="22225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24755645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3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23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23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6" grpId="0"/>
      <p:bldP spid="223234" grpId="0"/>
      <p:bldP spid="223240" grpId="0" animBg="1"/>
      <p:bldP spid="22324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620688"/>
            <a:ext cx="8260672" cy="8271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Занятия жителей Рима.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r>
              <a:rPr lang="ru-RU" dirty="0" smtClean="0"/>
              <a:t>                               </a:t>
            </a:r>
            <a:r>
              <a:rPr lang="ru-RU" sz="4600" dirty="0" smtClean="0"/>
              <a:t>Выращивали</a:t>
            </a:r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r>
              <a:rPr lang="ru-RU" dirty="0" smtClean="0"/>
              <a:t>      лен                                                      </a:t>
            </a:r>
          </a:p>
          <a:p>
            <a:pPr marL="11430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виноград</a:t>
            </a:r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r>
              <a:rPr lang="ru-RU" dirty="0" smtClean="0"/>
              <a:t>       пшеница                                    ячмень </a:t>
            </a:r>
          </a:p>
          <a:p>
            <a:pPr marL="114300" indent="0"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1026" name="Picture 2" descr="C:\Documents and Settings\АРЦДО\Рабочий стол\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97" y="1412776"/>
            <a:ext cx="1847850" cy="159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АРЦДО\Рабочий стол\пш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01008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АРЦДО\Рабочий стол\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33056"/>
            <a:ext cx="2041925" cy="148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АРЦДО\Рабочий стол\в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973" y="1484785"/>
            <a:ext cx="144016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90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692696"/>
            <a:ext cx="8260672" cy="75510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Занятия </a:t>
            </a:r>
            <a:r>
              <a:rPr lang="ru-RU" dirty="0" smtClean="0">
                <a:solidFill>
                  <a:srgbClr val="002060"/>
                </a:solidFill>
              </a:rPr>
              <a:t>  жителей    </a:t>
            </a:r>
            <a:r>
              <a:rPr lang="ru-RU" dirty="0">
                <a:solidFill>
                  <a:srgbClr val="002060"/>
                </a:solidFill>
              </a:rPr>
              <a:t>Рима.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ru-RU" dirty="0" smtClean="0"/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Разводили</a:t>
            </a:r>
          </a:p>
          <a:p>
            <a:pPr marL="11430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Рогатый скот, свиней, коней, ослов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C:\Documents and Settings\АРЦДО\Рабочий стол\коз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44482"/>
            <a:ext cx="1947540" cy="150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АРЦДО\Рабочий стол\кор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699814"/>
            <a:ext cx="1937792" cy="145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АРЦДО\Рабочий стол\с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4699814"/>
            <a:ext cx="2247433" cy="175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АРЦДО\Рабочий стол\осл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162" y="3140968"/>
            <a:ext cx="2213037" cy="148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АРЦДО\Рабочий стол\лош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44482"/>
            <a:ext cx="2165226" cy="15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02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620688"/>
            <a:ext cx="8260672" cy="8271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Занятия </a:t>
            </a:r>
            <a:r>
              <a:rPr lang="ru-RU" dirty="0" smtClean="0">
                <a:solidFill>
                  <a:srgbClr val="002060"/>
                </a:solidFill>
              </a:rPr>
              <a:t>   жителей   Рима</a:t>
            </a:r>
            <a:r>
              <a:rPr lang="ru-RU" dirty="0">
                <a:solidFill>
                  <a:srgbClr val="002060"/>
                </a:solidFill>
              </a:rPr>
              <a:t>.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                Занимались</a:t>
            </a:r>
          </a:p>
          <a:p>
            <a:pPr marL="11430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Кузнечным делом, ткачеством, изготовлением глиняной посуды.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Documents and Settings\АРЦДО\Рабочий стол\г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30430"/>
            <a:ext cx="2226543" cy="185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АРЦДО\Рабочий стол\куз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2768697" cy="214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АРЦДО\Рабочий стол\т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58156"/>
            <a:ext cx="2733068" cy="211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37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Кому принадлежала власть в древнем Риме?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0219061"/>
              </p:ext>
            </p:extLst>
          </p:nvPr>
        </p:nvGraphicFramePr>
        <p:xfrm>
          <a:off x="467544" y="16288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287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6A7A9A-8F43-4D90-A16C-C89801CEE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736A7A9A-8F43-4D90-A16C-C89801CEE4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736A7A9A-8F43-4D90-A16C-C89801CEE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736A7A9A-8F43-4D90-A16C-C89801CEE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6204C9-CA76-4B9A-978F-72EB8BCFA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756204C9-CA76-4B9A-978F-72EB8BCFA4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756204C9-CA76-4B9A-978F-72EB8BCFA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756204C9-CA76-4B9A-978F-72EB8BCFA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5A4ECF-879F-43E5-BE79-435CEEBEE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DC5A4ECF-879F-43E5-BE79-435CEEBEE7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DC5A4ECF-879F-43E5-BE79-435CEEBEE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DC5A4ECF-879F-43E5-BE79-435CEEBEE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F3221E-0B53-44F5-96D0-0B15DDD97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19F3221E-0B53-44F5-96D0-0B15DDD971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19F3221E-0B53-44F5-96D0-0B15DDD97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19F3221E-0B53-44F5-96D0-0B15DDD97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D8EDB1-9717-4B1A-9279-388AA5898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77D8EDB1-9717-4B1A-9279-388AA5898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77D8EDB1-9717-4B1A-9279-388AA5898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77D8EDB1-9717-4B1A-9279-388AA5898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122F1A-F5C3-4152-9342-1A126F75D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59122F1A-F5C3-4152-9342-1A126F75DD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59122F1A-F5C3-4152-9342-1A126F75D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59122F1A-F5C3-4152-9342-1A126F75D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A8CF4E-159E-4866-A6AD-86A68FC80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1CA8CF4E-159E-4866-A6AD-86A68FC80A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1CA8CF4E-159E-4866-A6AD-86A68FC80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1CA8CF4E-159E-4866-A6AD-86A68FC80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2FB68C-C207-47C7-B29A-89603C0D4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graphicEl>
                                              <a:dgm id="{3C2FB68C-C207-47C7-B29A-89603C0D48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3C2FB68C-C207-47C7-B29A-89603C0D4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3C2FB68C-C207-47C7-B29A-89603C0D4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1124744"/>
            <a:ext cx="8686800" cy="540060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/>
            </a:r>
            <a:br>
              <a:rPr lang="ru-RU" sz="4400" dirty="0" smtClean="0">
                <a:solidFill>
                  <a:srgbClr val="002060"/>
                </a:solidFill>
              </a:rPr>
            </a:br>
            <a:r>
              <a:rPr lang="ru-RU" sz="4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Тема урока - ?</a:t>
            </a:r>
            <a:br>
              <a:rPr lang="ru-RU" sz="4400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Цель: </a:t>
            </a:r>
            <a:r>
              <a:rPr lang="ru-RU" sz="400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познакомить с устройством римского государства</a:t>
            </a:r>
            <a:r>
              <a:rPr lang="ru-RU" sz="40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.</a:t>
            </a:r>
            <a:br>
              <a:rPr lang="ru-RU" sz="40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</a:br>
            <a:r>
              <a:rPr lang="ru-RU" sz="40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Задача: </a:t>
            </a:r>
            <a:r>
              <a:rPr lang="ru-RU" sz="400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выяснить, как осуществлялось  </a:t>
            </a:r>
            <a:r>
              <a:rPr lang="ru-RU" sz="40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 управление  </a:t>
            </a:r>
            <a:r>
              <a:rPr lang="ru-RU" sz="400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в римском </a:t>
            </a:r>
            <a:r>
              <a:rPr lang="ru-RU" sz="40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  государстве.</a:t>
            </a:r>
            <a:br>
              <a:rPr lang="ru-RU" sz="40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</a:br>
            <a:r>
              <a:rPr lang="ru-RU" sz="40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Проблема:  </a:t>
            </a:r>
            <a:r>
              <a:rPr lang="ru-RU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Какое   управление  лучше </a:t>
            </a:r>
            <a:br>
              <a:rPr lang="ru-RU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</a:br>
            <a:r>
              <a:rPr lang="ru-RU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и </a:t>
            </a:r>
            <a:r>
              <a:rPr lang="ru-RU" u="sng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почему:</a:t>
            </a:r>
            <a:r>
              <a:rPr lang="ru-RU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 монархия </a:t>
            </a:r>
            <a:r>
              <a:rPr lang="ru-RU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(когда правит царь) или </a:t>
            </a:r>
            <a:r>
              <a:rPr lang="ru-RU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 та  форма  правления</a:t>
            </a:r>
            <a:r>
              <a:rPr lang="ru-RU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, которую мы изучим сегодня?</a:t>
            </a:r>
            <a:br>
              <a:rPr lang="ru-RU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</a:br>
            <a:r>
              <a:rPr lang="ru-RU" sz="400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ru-RU" sz="400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</a:br>
            <a:r>
              <a:rPr lang="ru-RU" sz="4000" dirty="0">
                <a:solidFill>
                  <a:srgbClr val="C00000"/>
                </a:solidFill>
                <a:effectLst/>
              </a:rPr>
              <a:t/>
            </a:r>
            <a:br>
              <a:rPr lang="ru-RU" sz="4000" dirty="0">
                <a:solidFill>
                  <a:srgbClr val="C00000"/>
                </a:solidFill>
                <a:effectLst/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00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525658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Республика –</a:t>
            </a:r>
            <a:r>
              <a:rPr lang="ru-RU" sz="3200" dirty="0" smtClean="0"/>
              <a:t> (в переводе с латинского «общественное дело»), форма правления, при которой верховная власть принадлежит лицам, избранным на определенный срок.  </a:t>
            </a:r>
            <a:br>
              <a:rPr lang="ru-RU" sz="3200" dirty="0" smtClean="0"/>
            </a:br>
            <a:r>
              <a:rPr lang="ru-RU" sz="3200" dirty="0" smtClean="0"/>
              <a:t>Она была провозглашена </a:t>
            </a:r>
            <a:r>
              <a:rPr lang="ru-RU" sz="3200" dirty="0" smtClean="0">
                <a:solidFill>
                  <a:srgbClr val="C00000"/>
                </a:solidFill>
              </a:rPr>
              <a:t>в 509 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году до н. э.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Римляне стали избирать </a:t>
            </a:r>
            <a:r>
              <a:rPr lang="ru-RU" sz="3200" dirty="0" smtClean="0">
                <a:solidFill>
                  <a:srgbClr val="C00000"/>
                </a:solidFill>
              </a:rPr>
              <a:t>консулов –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двух правителей сроком на год.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0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332656"/>
            <a:ext cx="8686800" cy="367240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/>
            </a:r>
            <a:br>
              <a:rPr lang="ru-RU" sz="4400" dirty="0" smtClean="0">
                <a:solidFill>
                  <a:srgbClr val="002060"/>
                </a:solidFill>
              </a:rPr>
            </a:br>
            <a:r>
              <a:rPr lang="ru-RU" sz="4400" dirty="0">
                <a:solidFill>
                  <a:srgbClr val="002060"/>
                </a:solidFill>
              </a:rPr>
              <a:t/>
            </a:r>
            <a:br>
              <a:rPr lang="ru-RU" sz="4400" dirty="0">
                <a:solidFill>
                  <a:srgbClr val="002060"/>
                </a:solidFill>
              </a:rPr>
            </a:br>
            <a:r>
              <a:rPr lang="ru-RU" sz="4400" dirty="0" smtClean="0">
                <a:solidFill>
                  <a:srgbClr val="002060"/>
                </a:solidFill>
              </a:rPr>
              <a:t>Тема урока: </a:t>
            </a:r>
            <a:r>
              <a:rPr lang="ru-RU" sz="4400" dirty="0" smtClean="0">
                <a:solidFill>
                  <a:srgbClr val="C00000"/>
                </a:solidFill>
              </a:rPr>
              <a:t>возникновение и устройство Римской республики.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17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399</TotalTime>
  <Words>278</Words>
  <Application>Microsoft Office PowerPoint</Application>
  <PresentationFormat>Экран (4:3)</PresentationFormat>
  <Paragraphs>75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АПЕННИНСКИЙ  П-ОВ</vt:lpstr>
      <vt:lpstr>РИМ </vt:lpstr>
      <vt:lpstr>Занятия жителей Рима. </vt:lpstr>
      <vt:lpstr>Занятия   жителей    Рима. </vt:lpstr>
      <vt:lpstr>Занятия    жителей   Рима. </vt:lpstr>
      <vt:lpstr>Кому принадлежала власть в древнем Риме?</vt:lpstr>
      <vt:lpstr> Тема урока - ? Цель: познакомить с устройством римского государства. Задача: выяснить, как осуществлялось   управление  в римском   государстве. Проблема:  Какое   управление  лучше  и почему:  монархия (когда правит царь) или  та  форма  правления, которую мы изучим сегодня?   </vt:lpstr>
      <vt:lpstr>Республика – (в переводе с латинского «общественное дело»), форма правления, при которой верховная власть принадлежит лицам, избранным на определенный срок.   Она была провозглашена в 509  году до н. э. Римляне стали избирать консулов – двух правителей сроком на год.</vt:lpstr>
      <vt:lpstr>  Тема урока: возникновение и устройство Римской республики.</vt:lpstr>
      <vt:lpstr>Кандида – одежда, ее носил  римлянин, желающий занять должность консула.</vt:lpstr>
      <vt:lpstr>Выборы консулов</vt:lpstr>
      <vt:lpstr>    Власть     консулов</vt:lpstr>
      <vt:lpstr>Заседание  сената</vt:lpstr>
      <vt:lpstr>Презентация PowerPoint</vt:lpstr>
      <vt:lpstr>Устройство   республики</vt:lpstr>
      <vt:lpstr>Республиканская форма правления  существует  сейчас  во  многих государствах мира, включая Россию.</vt:lpstr>
      <vt:lpstr>Выборы – это процедура наделения полномочиями должностного лица путем голосования лиц, обладающих таким правом.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АПЕННИНСКИЙ  П-ОВ</dc:title>
  <dc:creator>Администратор</dc:creator>
  <cp:lastModifiedBy>user</cp:lastModifiedBy>
  <cp:revision>20</cp:revision>
  <dcterms:created xsi:type="dcterms:W3CDTF">2015-03-12T06:55:31Z</dcterms:created>
  <dcterms:modified xsi:type="dcterms:W3CDTF">2015-03-13T04:41:38Z</dcterms:modified>
</cp:coreProperties>
</file>