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4" r:id="rId18"/>
    <p:sldId id="273" r:id="rId19"/>
    <p:sldId id="276" r:id="rId20"/>
    <p:sldId id="277" r:id="rId21"/>
    <p:sldId id="279" r:id="rId22"/>
    <p:sldId id="280" r:id="rId23"/>
    <p:sldId id="289" r:id="rId24"/>
    <p:sldId id="283" r:id="rId25"/>
    <p:sldId id="284" r:id="rId26"/>
    <p:sldId id="285" r:id="rId27"/>
    <p:sldId id="282" r:id="rId28"/>
    <p:sldId id="286" r:id="rId29"/>
    <p:sldId id="287" r:id="rId30"/>
    <p:sldId id="288" r:id="rId31"/>
    <p:sldId id="290" r:id="rId32"/>
    <p:sldId id="281" r:id="rId33"/>
    <p:sldId id="292" r:id="rId34"/>
    <p:sldId id="293" r:id="rId35"/>
    <p:sldId id="291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E10-1D8C-4CE8-B3C0-84412C4E7F0E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DB74B0-DDF7-45E6-8FB6-BE63052C308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E10-1D8C-4CE8-B3C0-84412C4E7F0E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4B0-DDF7-45E6-8FB6-BE63052C3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E10-1D8C-4CE8-B3C0-84412C4E7F0E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4B0-DDF7-45E6-8FB6-BE63052C3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E10-1D8C-4CE8-B3C0-84412C4E7F0E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4B0-DDF7-45E6-8FB6-BE63052C3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E10-1D8C-4CE8-B3C0-84412C4E7F0E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4B0-DDF7-45E6-8FB6-BE63052C308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E10-1D8C-4CE8-B3C0-84412C4E7F0E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4B0-DDF7-45E6-8FB6-BE63052C3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E10-1D8C-4CE8-B3C0-84412C4E7F0E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4B0-DDF7-45E6-8FB6-BE63052C3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E10-1D8C-4CE8-B3C0-84412C4E7F0E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4B0-DDF7-45E6-8FB6-BE63052C3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E10-1D8C-4CE8-B3C0-84412C4E7F0E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4B0-DDF7-45E6-8FB6-BE63052C3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E10-1D8C-4CE8-B3C0-84412C4E7F0E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4B0-DDF7-45E6-8FB6-BE63052C30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CE10-1D8C-4CE8-B3C0-84412C4E7F0E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4B0-DDF7-45E6-8FB6-BE63052C30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F72CE10-1D8C-4CE8-B3C0-84412C4E7F0E}" type="datetimeFigureOut">
              <a:rPr lang="ru-RU" smtClean="0"/>
              <a:t>13.01.2012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DB74B0-DDF7-45E6-8FB6-BE63052C30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3568" y="3212976"/>
            <a:ext cx="7696200" cy="1295401"/>
          </a:xfrm>
        </p:spPr>
        <p:txBody>
          <a:bodyPr/>
          <a:lstStyle/>
          <a:p>
            <a:r>
              <a:rPr lang="ru-RU" dirty="0" smtClean="0"/>
              <a:t>Табличное решение</a:t>
            </a:r>
            <a:br>
              <a:rPr lang="ru-RU" dirty="0" smtClean="0"/>
            </a:br>
            <a:r>
              <a:rPr lang="ru-RU" dirty="0" smtClean="0"/>
              <a:t>логических задач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Учитель: Тулынина Т.В.</a:t>
            </a:r>
            <a:endParaRPr lang="ru-RU" dirty="0"/>
          </a:p>
        </p:txBody>
      </p:sp>
      <p:pic>
        <p:nvPicPr>
          <p:cNvPr id="3075" name="Picture 3" descr="C:\Program Files\Microsoft Office\CLIPART\PUB60COR\BS0010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2656"/>
            <a:ext cx="3027157" cy="239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25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539476"/>
              </p:ext>
            </p:extLst>
          </p:nvPr>
        </p:nvGraphicFramePr>
        <p:xfrm>
          <a:off x="611560" y="1196752"/>
          <a:ext cx="7910008" cy="4978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1224136"/>
                <a:gridCol w="1678725"/>
                <a:gridCol w="1498409"/>
                <a:gridCol w="1095820"/>
                <a:gridCol w="1044766"/>
              </a:tblGrid>
              <a:tr h="504056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Мальчик</a:t>
                      </a:r>
                      <a:endParaRPr lang="ru-RU" sz="24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Город</a:t>
                      </a:r>
                      <a:endParaRPr lang="ru-R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730367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Москва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Санкт-Петербург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Новгород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Пермь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Томск</a:t>
                      </a:r>
                      <a:endParaRPr lang="ru-RU" sz="2400" b="1" i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Юра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Толя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Алеша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Коля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Витя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65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206" y="116632"/>
            <a:ext cx="24752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317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Задача 1.</a:t>
            </a:r>
            <a:endParaRPr lang="ru-RU" sz="4400" b="1" dirty="0">
              <a:ln w="317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18872"/>
            <a:ext cx="86392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Однажды в Артеке за круглым столом оказалось пятеро ребят родом из Москвы, Санкт-Петербурга, Новгорода, Перми и Томска: Юра, Толя, Алеша, Коля и Витя. </a:t>
            </a:r>
          </a:p>
          <a:p>
            <a:pPr algn="just"/>
            <a:r>
              <a:rPr lang="ru-RU" sz="2800" b="1" dirty="0" smtClean="0"/>
              <a:t>Москвич сидел между </a:t>
            </a:r>
            <a:r>
              <a:rPr lang="ru-RU" sz="2800" b="1" dirty="0" err="1" smtClean="0"/>
              <a:t>томичем</a:t>
            </a:r>
            <a:r>
              <a:rPr lang="ru-RU" sz="2800" b="1" dirty="0" smtClean="0"/>
              <a:t> и Витей, петербуржец – между Юрой и Толей, а напротив него сидели пермяк и Алеша. </a:t>
            </a:r>
          </a:p>
          <a:p>
            <a:pPr algn="just"/>
            <a:r>
              <a:rPr lang="ru-RU" sz="2800" b="1" dirty="0" smtClean="0"/>
              <a:t>Коля никогда не был в Санкт-Петербурге,  а Юра не бывал в Москве и Томске, а </a:t>
            </a:r>
            <a:r>
              <a:rPr lang="ru-RU" sz="2800" b="1" dirty="0" err="1" smtClean="0"/>
              <a:t>томич</a:t>
            </a:r>
            <a:r>
              <a:rPr lang="ru-RU" sz="2800" b="1" dirty="0" smtClean="0"/>
              <a:t> с Толей регулярно переписываются.</a:t>
            </a:r>
            <a:endParaRPr lang="ru-RU" sz="2800" b="1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646717" y="2512482"/>
            <a:ext cx="7848872" cy="1213984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Коля живет не в Санкт-Петербурге.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1206" y="4005064"/>
            <a:ext cx="7343122" cy="410554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41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95008"/>
              </p:ext>
            </p:extLst>
          </p:nvPr>
        </p:nvGraphicFramePr>
        <p:xfrm>
          <a:off x="611560" y="1196752"/>
          <a:ext cx="7910008" cy="4978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1224136"/>
                <a:gridCol w="1678725"/>
                <a:gridCol w="1498409"/>
                <a:gridCol w="1095820"/>
                <a:gridCol w="1044766"/>
              </a:tblGrid>
              <a:tr h="504056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Мальчик</a:t>
                      </a:r>
                      <a:endParaRPr lang="ru-RU" sz="24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Город</a:t>
                      </a:r>
                      <a:endParaRPr lang="ru-R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730367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Москва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Санкт-Петербург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Новгород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Пермь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Томск</a:t>
                      </a:r>
                      <a:endParaRPr lang="ru-RU" sz="2400" b="1" i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Юра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Толя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Алеша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Коля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Витя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54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206" y="116632"/>
            <a:ext cx="24752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317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Задача 1.</a:t>
            </a:r>
            <a:endParaRPr lang="ru-RU" sz="4400" b="1" dirty="0">
              <a:ln w="317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18872"/>
            <a:ext cx="86392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Однажды в Артеке за круглым столом оказалось пятеро ребят родом из Москвы, Санкт-Петербурга, Новгорода, Перми и Томска: Юра, Толя, Алеша, Коля и Витя. </a:t>
            </a:r>
          </a:p>
          <a:p>
            <a:pPr algn="just"/>
            <a:r>
              <a:rPr lang="ru-RU" sz="2800" b="1" dirty="0" smtClean="0"/>
              <a:t>Москвич сидел между </a:t>
            </a:r>
            <a:r>
              <a:rPr lang="ru-RU" sz="2800" b="1" dirty="0" err="1" smtClean="0"/>
              <a:t>томичем</a:t>
            </a:r>
            <a:r>
              <a:rPr lang="ru-RU" sz="2800" b="1" dirty="0" smtClean="0"/>
              <a:t> и Витей, петербуржец – между Юрой и Толей, а напротив него сидели пермяк и Алеша. </a:t>
            </a:r>
          </a:p>
          <a:p>
            <a:pPr algn="just"/>
            <a:r>
              <a:rPr lang="ru-RU" sz="2800" b="1" dirty="0" smtClean="0"/>
              <a:t>Коля никогда не был в Санкт-Петербурге,  а Юра не бывал в Москве и Томске, а </a:t>
            </a:r>
            <a:r>
              <a:rPr lang="ru-RU" sz="2800" b="1" dirty="0" err="1" smtClean="0"/>
              <a:t>томич</a:t>
            </a:r>
            <a:r>
              <a:rPr lang="ru-RU" sz="2800" b="1" dirty="0" smtClean="0"/>
              <a:t> с Толей регулярно переписываются.</a:t>
            </a:r>
            <a:endParaRPr lang="ru-RU" sz="2800" b="1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539552" y="2636912"/>
            <a:ext cx="7848872" cy="1213984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Юра живет не в Москве и Томске.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04632" y="3996166"/>
            <a:ext cx="1386154" cy="410554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9331" y="4406720"/>
            <a:ext cx="5466806" cy="410554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40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333905"/>
              </p:ext>
            </p:extLst>
          </p:nvPr>
        </p:nvGraphicFramePr>
        <p:xfrm>
          <a:off x="611560" y="1196752"/>
          <a:ext cx="7910008" cy="4978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1224136"/>
                <a:gridCol w="1678725"/>
                <a:gridCol w="1498409"/>
                <a:gridCol w="1095820"/>
                <a:gridCol w="1044766"/>
              </a:tblGrid>
              <a:tr h="504056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Мальчик</a:t>
                      </a:r>
                      <a:endParaRPr lang="ru-RU" sz="24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Город</a:t>
                      </a:r>
                      <a:endParaRPr lang="ru-R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730367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Москва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Санкт-Петербург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Новгород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Пермь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Томск</a:t>
                      </a:r>
                      <a:endParaRPr lang="ru-RU" sz="2400" b="1" i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Юра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Толя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Алеша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Коля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Витя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7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206" y="116632"/>
            <a:ext cx="24752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317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Задача 1.</a:t>
            </a:r>
            <a:endParaRPr lang="ru-RU" sz="4400" b="1" dirty="0">
              <a:ln w="317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18872"/>
            <a:ext cx="86392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Однажды в Артеке за круглым столом оказалось пятеро ребят родом из Москвы, Санкт-Петербурга, Новгорода, Перми и Томска: Юра, Толя, Алеша, Коля и Витя. </a:t>
            </a:r>
          </a:p>
          <a:p>
            <a:pPr algn="just"/>
            <a:r>
              <a:rPr lang="ru-RU" sz="2800" b="1" dirty="0" smtClean="0"/>
              <a:t>Москвич сидел между </a:t>
            </a:r>
            <a:r>
              <a:rPr lang="ru-RU" sz="2800" b="1" dirty="0" err="1" smtClean="0"/>
              <a:t>томичем</a:t>
            </a:r>
            <a:r>
              <a:rPr lang="ru-RU" sz="2800" b="1" dirty="0" smtClean="0"/>
              <a:t> и Витей, петербуржец – между Юрой и Толей, а напротив него сидели пермяк и Алеша. </a:t>
            </a:r>
          </a:p>
          <a:p>
            <a:pPr algn="just"/>
            <a:r>
              <a:rPr lang="ru-RU" sz="2800" b="1" dirty="0" smtClean="0"/>
              <a:t>Коля никогда не был в Санкт-Петербурге,  а Юра не бывал в Москве и Томске, а </a:t>
            </a:r>
            <a:r>
              <a:rPr lang="ru-RU" sz="2800" b="1" dirty="0" err="1" smtClean="0"/>
              <a:t>томич</a:t>
            </a:r>
            <a:r>
              <a:rPr lang="ru-RU" sz="2800" b="1" dirty="0" smtClean="0"/>
              <a:t> с Толей регулярно переписываются.</a:t>
            </a:r>
            <a:endParaRPr lang="ru-RU" sz="2800" b="1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539552" y="2852936"/>
            <a:ext cx="7848872" cy="1213984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Толя живет не в Томске.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4406720"/>
            <a:ext cx="2662602" cy="410554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6318" y="4817274"/>
            <a:ext cx="4973754" cy="410554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0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192073"/>
              </p:ext>
            </p:extLst>
          </p:nvPr>
        </p:nvGraphicFramePr>
        <p:xfrm>
          <a:off x="611560" y="1196752"/>
          <a:ext cx="7910008" cy="4978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1224136"/>
                <a:gridCol w="1678725"/>
                <a:gridCol w="1498409"/>
                <a:gridCol w="1095820"/>
                <a:gridCol w="1044766"/>
              </a:tblGrid>
              <a:tr h="504056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Мальчик</a:t>
                      </a:r>
                      <a:endParaRPr lang="ru-RU" sz="24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Город</a:t>
                      </a:r>
                      <a:endParaRPr lang="ru-R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730367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Москва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Санкт-Петербург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Новгород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Пермь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Томск</a:t>
                      </a:r>
                      <a:endParaRPr lang="ru-RU" sz="2400" b="1" i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Юра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Толя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Алеша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Коля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Витя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601" y="188640"/>
            <a:ext cx="6133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Заполним таблицу, так чтобы в каждой строке и в каждом графе была одна и только одна единица.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7874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040306"/>
              </p:ext>
            </p:extLst>
          </p:nvPr>
        </p:nvGraphicFramePr>
        <p:xfrm>
          <a:off x="328964" y="858459"/>
          <a:ext cx="8419501" cy="2690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6276"/>
                <a:gridCol w="1302984"/>
                <a:gridCol w="1786854"/>
                <a:gridCol w="1594923"/>
                <a:gridCol w="1166403"/>
                <a:gridCol w="1112061"/>
              </a:tblGrid>
              <a:tr h="22377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Мальчик</a:t>
                      </a:r>
                      <a:endParaRPr lang="ru-RU" sz="14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Город</a:t>
                      </a:r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581816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Москва</a:t>
                      </a:r>
                      <a:endParaRPr lang="ru-RU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Санкт-Петербург</a:t>
                      </a:r>
                      <a:endParaRPr lang="ru-RU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Новгород</a:t>
                      </a:r>
                      <a:endParaRPr lang="ru-RU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Пермь</a:t>
                      </a:r>
                      <a:endParaRPr lang="ru-RU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Томск</a:t>
                      </a:r>
                      <a:endParaRPr lang="ru-RU" sz="1400" b="1" i="1" dirty="0"/>
                    </a:p>
                  </a:txBody>
                  <a:tcPr anchor="ctr"/>
                </a:tc>
              </a:tr>
              <a:tr h="253612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Юра</a:t>
                      </a:r>
                      <a:endParaRPr lang="ru-RU" sz="16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253612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Толя</a:t>
                      </a:r>
                      <a:endParaRPr lang="ru-RU" sz="16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462469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Алеша</a:t>
                      </a:r>
                      <a:endParaRPr lang="ru-RU" sz="16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53612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Коля</a:t>
                      </a:r>
                      <a:endParaRPr lang="ru-RU" sz="16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253612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Витя</a:t>
                      </a:r>
                      <a:endParaRPr lang="ru-RU" sz="16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</a:t>
                      </a:r>
                      <a:endParaRPr lang="ru-RU" sz="1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5421367" y="1700808"/>
            <a:ext cx="504056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48451" y="3645024"/>
            <a:ext cx="619268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</a:rPr>
              <a:t>Таким образом:</a:t>
            </a:r>
          </a:p>
          <a:p>
            <a:r>
              <a:rPr lang="ru-RU" sz="2800" dirty="0" smtClean="0"/>
              <a:t>Юра живет в Новгороде,</a:t>
            </a:r>
          </a:p>
          <a:p>
            <a:r>
              <a:rPr lang="ru-RU" sz="2800" dirty="0" smtClean="0"/>
              <a:t>Толя живет в Москве,</a:t>
            </a:r>
          </a:p>
          <a:p>
            <a:r>
              <a:rPr lang="ru-RU" sz="2800" dirty="0" smtClean="0"/>
              <a:t>Алеша живет в Томске</a:t>
            </a:r>
            <a:r>
              <a:rPr lang="en-US" sz="2800" dirty="0" smtClean="0"/>
              <a:t>,</a:t>
            </a:r>
          </a:p>
          <a:p>
            <a:r>
              <a:rPr lang="ru-RU" sz="2800" dirty="0" smtClean="0"/>
              <a:t>Коля живет в Перми,</a:t>
            </a:r>
          </a:p>
          <a:p>
            <a:r>
              <a:rPr lang="ru-RU" sz="2800" dirty="0" smtClean="0"/>
              <a:t>Витя живет в Санкт-Петербурге.</a:t>
            </a:r>
          </a:p>
        </p:txBody>
      </p:sp>
      <p:sp>
        <p:nvSpPr>
          <p:cNvPr id="10" name="Овал 9"/>
          <p:cNvSpPr/>
          <p:nvPr/>
        </p:nvSpPr>
        <p:spPr>
          <a:xfrm>
            <a:off x="2195736" y="2060675"/>
            <a:ext cx="504056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956376" y="2433414"/>
            <a:ext cx="504056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04248" y="2804103"/>
            <a:ext cx="504056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707904" y="3164143"/>
            <a:ext cx="504056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64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1206" y="116632"/>
            <a:ext cx="24752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317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Задача 2.</a:t>
            </a:r>
            <a:endParaRPr lang="ru-RU" sz="4400" b="1" dirty="0">
              <a:ln w="317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124744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Маша играет на рояле. Девочка которая говорит по-французски играет на скрипке. Оля играет на виолончели. Маша не знает немецкого языка, а Оля не владеет английским. Лена не играет на арфе, а виолончелистка не говорит по-итальянски.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2367" y="5255622"/>
            <a:ext cx="8495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Определите на каком инструменте играет каждая из девочек и каким иностранным языком она владеет?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23376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Маша играет на рояле. Девочка которая говорит по-французски играет на скрипке. Оля играет на виолончели. Маша не знает </a:t>
            </a:r>
            <a:r>
              <a:rPr lang="ru-RU" sz="2800" dirty="0" err="1" smtClean="0"/>
              <a:t>нмецкого</a:t>
            </a:r>
            <a:r>
              <a:rPr lang="ru-RU" sz="2800" dirty="0" smtClean="0"/>
              <a:t> языка, а Оля не владеет английским. Лена не играет на арфе, а виолончелистка не говорит по-итальянски.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2367" y="5255622"/>
            <a:ext cx="8495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Определите на каком инструменте играет каждая из девочек и каким иностранным языком она владеет?</a:t>
            </a:r>
            <a:endParaRPr lang="ru-RU" sz="2800" i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092280" y="1556792"/>
            <a:ext cx="144016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5536" y="1555171"/>
            <a:ext cx="41044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Выноска 2 7"/>
          <p:cNvSpPr/>
          <p:nvPr/>
        </p:nvSpPr>
        <p:spPr>
          <a:xfrm flipH="1">
            <a:off x="3635896" y="290439"/>
            <a:ext cx="2401416" cy="839415"/>
          </a:xfrm>
          <a:prstGeom prst="borderCallout2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класс - </a:t>
            </a:r>
            <a:r>
              <a:rPr lang="ru-RU" sz="3200" b="1" dirty="0" smtClean="0">
                <a:solidFill>
                  <a:srgbClr val="C00000"/>
                </a:solidFill>
              </a:rPr>
              <a:t>девочки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02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558" y="1124743"/>
            <a:ext cx="83529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Объекты двух классов могут находиться в отношении </a:t>
            </a:r>
            <a:r>
              <a:rPr lang="ru-RU" sz="2800" b="1" i="1" dirty="0" smtClean="0">
                <a:solidFill>
                  <a:srgbClr val="C00000"/>
                </a:solidFill>
              </a:rPr>
              <a:t>взаимно однозначного соответствия</a:t>
            </a:r>
            <a:r>
              <a:rPr lang="ru-RU" sz="2800" dirty="0" smtClean="0"/>
              <a:t>.</a:t>
            </a:r>
          </a:p>
          <a:p>
            <a:r>
              <a:rPr lang="ru-RU" sz="2400" dirty="0" smtClean="0"/>
              <a:t>Это значит что:</a:t>
            </a:r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0174" y="2420888"/>
            <a:ext cx="8390298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AutoNum type="arabicParenR"/>
            </a:pPr>
            <a:r>
              <a:rPr lang="ru-RU" sz="2800" i="1" dirty="0" smtClean="0"/>
              <a:t>в этих классах одинаковое количество объектов;</a:t>
            </a:r>
          </a:p>
          <a:p>
            <a:pPr marL="514350" indent="-514350" algn="just">
              <a:spcAft>
                <a:spcPts val="1800"/>
              </a:spcAft>
              <a:buAutoNum type="arabicParenR"/>
            </a:pPr>
            <a:r>
              <a:rPr lang="ru-RU" sz="2800" i="1" dirty="0"/>
              <a:t>к</a:t>
            </a:r>
            <a:r>
              <a:rPr lang="ru-RU" sz="2800" i="1" dirty="0" smtClean="0"/>
              <a:t>аждый объект первого класса связан заданным свойством только с одним объектом второго класса.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96462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Маша играет на рояле. Девочка которая говорит по-французски играет на скрипке. Оля играет на виолончели. Маша не знает немецкого языка, а Оля не владеет английским. Лена не играет на арфе, а виолончелистка не говорит по-итальянски.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2367" y="5255622"/>
            <a:ext cx="8495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Определите на каком инструменте играет каждая из девочек и каким иностранным языком она владеет?</a:t>
            </a:r>
            <a:endParaRPr lang="ru-RU" sz="2800" i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516216" y="2060848"/>
            <a:ext cx="194421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5536" y="2420888"/>
            <a:ext cx="20522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Выноска 2 7"/>
          <p:cNvSpPr/>
          <p:nvPr/>
        </p:nvSpPr>
        <p:spPr>
          <a:xfrm flipH="1">
            <a:off x="611560" y="344996"/>
            <a:ext cx="4506803" cy="155949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0346"/>
              <a:gd name="adj6" fmla="val -35213"/>
            </a:avLst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класс – </a:t>
            </a:r>
            <a:r>
              <a:rPr lang="ru-RU" sz="3200" b="1" dirty="0" smtClean="0">
                <a:solidFill>
                  <a:srgbClr val="C00000"/>
                </a:solidFill>
              </a:rPr>
              <a:t>музыкальные инструменты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410106" y="3284984"/>
            <a:ext cx="79374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99992" y="3717032"/>
            <a:ext cx="11521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8648" y="4149080"/>
            <a:ext cx="16670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339594" y="4590256"/>
            <a:ext cx="7200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97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713" y="1133872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Маша играет на рояле. Девочка которая говорит по-французски играет на скрипке. Оля играет на виолончели. Маша не знает немецкого языка, а Оля не владеет английским. Лена не играет на арфе, а виолончелистка не говорит по-итальянски.</a:t>
            </a:r>
          </a:p>
          <a:p>
            <a:pPr algn="just"/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2367" y="5255622"/>
            <a:ext cx="8495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Определите на каком инструменте играет каждая из девочек и каким иностранным языком она владеет?</a:t>
            </a:r>
            <a:endParaRPr lang="ru-RU" sz="2800" i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516216" y="2420888"/>
            <a:ext cx="194421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5536" y="2852936"/>
            <a:ext cx="1224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Выноска 2 7"/>
          <p:cNvSpPr/>
          <p:nvPr/>
        </p:nvSpPr>
        <p:spPr>
          <a:xfrm flipH="1">
            <a:off x="827584" y="861393"/>
            <a:ext cx="4506803" cy="155949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0346"/>
              <a:gd name="adj6" fmla="val -35213"/>
            </a:avLst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класс – </a:t>
            </a:r>
            <a:r>
              <a:rPr lang="ru-RU" sz="3200" b="1" dirty="0" smtClean="0">
                <a:solidFill>
                  <a:srgbClr val="C00000"/>
                </a:solidFill>
              </a:rPr>
              <a:t>иностранные языки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30713" y="3717032"/>
            <a:ext cx="1765023" cy="1084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88024" y="4149518"/>
            <a:ext cx="20162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95736" y="4581128"/>
            <a:ext cx="181110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982484" y="5013176"/>
            <a:ext cx="232582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09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05394"/>
              </p:ext>
            </p:extLst>
          </p:nvPr>
        </p:nvGraphicFramePr>
        <p:xfrm>
          <a:off x="395536" y="1268760"/>
          <a:ext cx="8264198" cy="4874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92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Маша играет на рояле. Девочка которая говорит по-французски играет на скрипке. Оля играет на виолончели. Маша не знает итальянского языка, а Оля не владеет английским. Лена не играет на арфе, а виолончелистка не говорит по-итальянски.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897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</a:t>
            </a:r>
            <a:r>
              <a:rPr lang="ru-RU" sz="2800" b="1" dirty="0" smtClean="0">
                <a:solidFill>
                  <a:srgbClr val="FF0000"/>
                </a:solidFill>
              </a:rPr>
              <a:t>Маша играет на рояле</a:t>
            </a:r>
            <a:r>
              <a:rPr lang="ru-RU" sz="2800" b="1" dirty="0" smtClean="0"/>
              <a:t>. Девочка которая говорит по-французски играет на скрипке. Оля играет на виолончели. Маша не знает итальянского языка, а Оля не владеет английским. Лена не играет на арфе, а виолончелистка не говорит по-итальянски.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059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</a:t>
            </a:r>
            <a:r>
              <a:rPr lang="ru-RU" sz="2800" b="1" dirty="0" smtClean="0">
                <a:solidFill>
                  <a:srgbClr val="FF0000"/>
                </a:solidFill>
              </a:rPr>
              <a:t>Маша играет на рояле</a:t>
            </a:r>
            <a:r>
              <a:rPr lang="ru-RU" sz="2800" b="1" dirty="0" smtClean="0"/>
              <a:t>. Девочка которая говорит по-французски играет на скрипке. </a:t>
            </a:r>
            <a:r>
              <a:rPr lang="ru-RU" sz="2800" b="1" dirty="0" smtClean="0">
                <a:solidFill>
                  <a:srgbClr val="FF0000"/>
                </a:solidFill>
              </a:rPr>
              <a:t>Оля играет на виолончели</a:t>
            </a:r>
            <a:r>
              <a:rPr lang="ru-RU" sz="2800" b="1" dirty="0" smtClean="0"/>
              <a:t>. Маша не знает итальянского языка, а Оля не владеет английским. Лена не играет на арфе, а виолончелистка не говорит по-итальянски.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569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</a:t>
            </a:r>
            <a:r>
              <a:rPr lang="ru-RU" sz="2800" b="1" dirty="0" smtClean="0">
                <a:solidFill>
                  <a:srgbClr val="FF0000"/>
                </a:solidFill>
              </a:rPr>
              <a:t>Маша играет на рояле</a:t>
            </a:r>
            <a:r>
              <a:rPr lang="ru-RU" sz="2800" b="1" dirty="0" smtClean="0"/>
              <a:t>. Девочка которая говорит по-французски играет на скрипке. </a:t>
            </a:r>
            <a:r>
              <a:rPr lang="ru-RU" sz="2800" b="1" dirty="0" smtClean="0">
                <a:solidFill>
                  <a:srgbClr val="FF0000"/>
                </a:solidFill>
              </a:rPr>
              <a:t>Оля играет на виолончели</a:t>
            </a:r>
            <a:r>
              <a:rPr lang="ru-RU" sz="2800" b="1" dirty="0" smtClean="0"/>
              <a:t>. Маша не знает итальянского языка, а Оля не владеет английским. </a:t>
            </a:r>
            <a:r>
              <a:rPr lang="ru-RU" sz="2800" b="1" dirty="0" smtClean="0">
                <a:solidFill>
                  <a:srgbClr val="FF0000"/>
                </a:solidFill>
              </a:rPr>
              <a:t>Лена не играет на арфе</a:t>
            </a:r>
            <a:r>
              <a:rPr lang="ru-RU" sz="2800" b="1" dirty="0" smtClean="0"/>
              <a:t>, а виолончелистка не говорит по-итальянски.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737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628295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8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76909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4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207759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8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206" y="116632"/>
            <a:ext cx="24752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317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Задача 1.</a:t>
            </a:r>
            <a:endParaRPr lang="ru-RU" sz="4400" b="1" dirty="0">
              <a:ln w="317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18872"/>
            <a:ext cx="86392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Однажды в Артеке за круглым столом оказалось пятеро ребят родом из Москвы, Санкт-Петербурга, Новгорода, Перми и Томска: Юра, Толя, Алеша, Коля и Витя. </a:t>
            </a:r>
          </a:p>
          <a:p>
            <a:pPr algn="just"/>
            <a:r>
              <a:rPr lang="ru-RU" sz="2800" b="1" dirty="0" smtClean="0"/>
              <a:t>Москвич сидел между </a:t>
            </a:r>
            <a:r>
              <a:rPr lang="ru-RU" sz="2800" b="1" dirty="0" err="1" smtClean="0"/>
              <a:t>томичем</a:t>
            </a:r>
            <a:r>
              <a:rPr lang="ru-RU" sz="2800" b="1" dirty="0" smtClean="0"/>
              <a:t> и Витей, петербуржец – между Юрой и Толей, а напротив него сидели пермяк и Алеша. </a:t>
            </a:r>
          </a:p>
          <a:p>
            <a:pPr algn="just"/>
            <a:r>
              <a:rPr lang="ru-RU" sz="2800" b="1" dirty="0" smtClean="0"/>
              <a:t>Коля никогда не был в Санкт-Петербурге,  а Юра не бывал в Москве и Томске, а </a:t>
            </a:r>
            <a:r>
              <a:rPr lang="ru-RU" sz="2800" b="1" dirty="0" err="1" smtClean="0"/>
              <a:t>томич</a:t>
            </a:r>
            <a:r>
              <a:rPr lang="ru-RU" sz="2800" b="1" dirty="0" smtClean="0"/>
              <a:t> с Толей регулярно переписываются.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517232"/>
            <a:ext cx="8495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Определите в каком городе живет каждый из ребят?</a:t>
            </a:r>
            <a:endParaRPr lang="ru-RU" sz="2800" i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139952" y="1772816"/>
            <a:ext cx="144016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732512" y="1772816"/>
            <a:ext cx="301595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1520" y="2204864"/>
            <a:ext cx="1800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267744" y="2204864"/>
            <a:ext cx="115212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68459" y="2204864"/>
            <a:ext cx="117960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Выноска 2 15"/>
          <p:cNvSpPr/>
          <p:nvPr/>
        </p:nvSpPr>
        <p:spPr>
          <a:xfrm flipH="1">
            <a:off x="611560" y="918872"/>
            <a:ext cx="2401416" cy="695399"/>
          </a:xfrm>
          <a:prstGeom prst="borderCallout2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класс - </a:t>
            </a:r>
            <a:r>
              <a:rPr lang="ru-RU" sz="3200" b="1" dirty="0" smtClean="0">
                <a:solidFill>
                  <a:srgbClr val="C00000"/>
                </a:solidFill>
              </a:rPr>
              <a:t>город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5436096" y="2204864"/>
            <a:ext cx="864096" cy="792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514788" y="2196938"/>
            <a:ext cx="864096" cy="792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7668344" y="2196938"/>
            <a:ext cx="1080120" cy="2377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38700" y="2625893"/>
            <a:ext cx="8129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511660" y="2654015"/>
            <a:ext cx="9001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Выноска 2 28"/>
          <p:cNvSpPr/>
          <p:nvPr/>
        </p:nvSpPr>
        <p:spPr>
          <a:xfrm flipH="1">
            <a:off x="4643161" y="3119474"/>
            <a:ext cx="3000908" cy="695399"/>
          </a:xfrm>
          <a:prstGeom prst="borderCallout2">
            <a:avLst>
              <a:gd name="adj1" fmla="val 20871"/>
              <a:gd name="adj2" fmla="val -349"/>
              <a:gd name="adj3" fmla="val 18750"/>
              <a:gd name="adj4" fmla="val -16667"/>
              <a:gd name="adj5" fmla="val -129277"/>
              <a:gd name="adj6" fmla="val 26417"/>
            </a:avLst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класс - </a:t>
            </a:r>
            <a:r>
              <a:rPr lang="ru-RU" sz="3200" b="1" dirty="0" smtClean="0">
                <a:solidFill>
                  <a:srgbClr val="C00000"/>
                </a:solidFill>
              </a:rPr>
              <a:t>мальчик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4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27576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1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Маша играет на рояле. Девочка которая говорит по-французски играет на скрипке. Оля играет на виолончели. Маша не знает итальянского языка, а Оля не владеет английским. Лена не играет на арфе, а виолончелистка не говорит по-итальянски.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5954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Маша играет на рояле. </a:t>
            </a:r>
            <a:r>
              <a:rPr lang="ru-RU" sz="2800" b="1" dirty="0" smtClean="0">
                <a:solidFill>
                  <a:srgbClr val="FF0000"/>
                </a:solidFill>
              </a:rPr>
              <a:t>Девочка которая говорит по-французски играет на скрипке. </a:t>
            </a:r>
            <a:r>
              <a:rPr lang="ru-RU" sz="2800" b="1" dirty="0" smtClean="0"/>
              <a:t>Оля играет на виолончели. Маша не знает итальянского языка, а Оля не владеет английским. Лена не играет на арфе, а виолончелистка не говорит по-итальянски.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8488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41653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6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213018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22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Маша играет на рояле. Девочка которая говорит по-французски играет на скрипке. Оля играет на виолончели. Маша не знает итальянского языка, а Оля не владеет английским. Лена не играет на арфе, а виолончелистка не говорит по-итальянски.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291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Маша играет на рояле. Девочка которая говорит по-французски играет на скрипке. Оля играет на виолончели. </a:t>
            </a:r>
            <a:r>
              <a:rPr lang="ru-RU" sz="2800" b="1" dirty="0" smtClean="0">
                <a:solidFill>
                  <a:srgbClr val="FF0000"/>
                </a:solidFill>
              </a:rPr>
              <a:t>Маша не знает немецкого языка</a:t>
            </a:r>
            <a:r>
              <a:rPr lang="ru-RU" sz="2800" b="1" dirty="0" smtClean="0"/>
              <a:t>, а </a:t>
            </a:r>
            <a:r>
              <a:rPr lang="ru-RU" sz="2800" b="1" dirty="0" smtClean="0">
                <a:solidFill>
                  <a:srgbClr val="FF0000"/>
                </a:solidFill>
              </a:rPr>
              <a:t>Оля не владеет английским</a:t>
            </a:r>
            <a:r>
              <a:rPr lang="ru-RU" sz="2800" b="1" dirty="0" smtClean="0"/>
              <a:t>. Лена не играет на арфе, а виолончелистка не говорит по-итальянски.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5032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571228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0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499958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3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Маша играет на рояле. Девочка которая говорит по-французски играет на скрипке. Оля играет на виолончели. Маша не знает немецкого языка, а Оля не владеет английским. Лена не играет на арфе, а виолончелистка не говорит по-итальянски.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659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198267"/>
              </p:ext>
            </p:extLst>
          </p:nvPr>
        </p:nvGraphicFramePr>
        <p:xfrm>
          <a:off x="611560" y="1196752"/>
          <a:ext cx="7910008" cy="4978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1224136"/>
                <a:gridCol w="1678725"/>
                <a:gridCol w="1498409"/>
                <a:gridCol w="1095820"/>
                <a:gridCol w="1044766"/>
              </a:tblGrid>
              <a:tr h="504056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Мальчик</a:t>
                      </a:r>
                      <a:endParaRPr lang="ru-RU" sz="24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Город</a:t>
                      </a:r>
                      <a:endParaRPr lang="ru-R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730367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Москва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Санкт-Петербург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Новгород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Пермь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Томск</a:t>
                      </a:r>
                      <a:endParaRPr lang="ru-RU" sz="2400" b="1" i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Юра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Толя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Алеша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Коля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Витя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260647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Построим таблицу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82854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Маша, Оля, Лена и Валя – замечательные девочки. Каждая из них играет на каком-нибудь музыкальном инструменте  и говорит на одном из иностранных языков. Инструменты и языки у них разные. Маша играет на рояле. Девочка которая говорит по-французски играет на скрипке. Оля играет на виолончели. Маша не знает немецкого языка, а Оля не владеет английским. Лена не играет на арфе, а </a:t>
            </a:r>
            <a:r>
              <a:rPr lang="ru-RU" sz="2800" b="1" dirty="0" smtClean="0">
                <a:solidFill>
                  <a:srgbClr val="FF0000"/>
                </a:solidFill>
              </a:rPr>
              <a:t>виолончелистка не говорит по-итальянски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5733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25262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5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718660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09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34817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5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289874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1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504861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83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91136"/>
              </p:ext>
            </p:extLst>
          </p:nvPr>
        </p:nvGraphicFramePr>
        <p:xfrm>
          <a:off x="395536" y="1268760"/>
          <a:ext cx="8264198" cy="52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16224"/>
                <a:gridCol w="1111567"/>
                <a:gridCol w="968053"/>
                <a:gridCol w="968053"/>
                <a:gridCol w="968053"/>
              </a:tblGrid>
              <a:tr h="432048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Увлечения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девочки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920">
                <a:tc gridSpan="2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Маша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Оля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Лена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Валя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Музыкальный инструмент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Рояль 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Скрипка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Виолончель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Арфа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49"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Французский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Немецкий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Английский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42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Итальянский</a:t>
                      </a:r>
                      <a:endParaRPr lang="ru-RU" sz="2400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>
            <a:off x="3995936" y="2204864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995936" y="2204864"/>
            <a:ext cx="1080120" cy="35283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4355976" y="2204864"/>
            <a:ext cx="1749448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995936" y="2204864"/>
            <a:ext cx="2109488" cy="3024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995936" y="2218440"/>
            <a:ext cx="2952328" cy="9225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4535996" y="2204864"/>
            <a:ext cx="2412268" cy="2592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635896" y="2204864"/>
            <a:ext cx="4536504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355976" y="2204864"/>
            <a:ext cx="3816424" cy="4032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77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08961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Практическая работа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9567" y="1763246"/>
            <a:ext cx="75009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На компьютере </a:t>
            </a:r>
            <a:r>
              <a:rPr lang="ru-RU" sz="2800" dirty="0" smtClean="0"/>
              <a:t> выполнить </a:t>
            </a:r>
          </a:p>
          <a:p>
            <a:pPr algn="ctr"/>
            <a:r>
              <a:rPr lang="ru-RU" sz="2800" dirty="0" smtClean="0"/>
              <a:t>задание </a:t>
            </a:r>
            <a:r>
              <a:rPr lang="ru-RU" sz="2800" dirty="0"/>
              <a:t>№7 </a:t>
            </a:r>
            <a:r>
              <a:rPr lang="ru-RU" sz="2800" dirty="0" smtClean="0"/>
              <a:t> практической  работы </a:t>
            </a:r>
            <a:r>
              <a:rPr lang="ru-RU" sz="2800" dirty="0"/>
              <a:t>№6. </a:t>
            </a:r>
          </a:p>
        </p:txBody>
      </p:sp>
      <p:pic>
        <p:nvPicPr>
          <p:cNvPr id="2050" name="Picture 2" descr="E:\картинки разные\компьютер\7787-Clipart-Picture-Of-A-Desktop-Computer-Mascot-Cartoon-Character-Pointing-Upwar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18"/>
          <a:stretch/>
        </p:blipFill>
        <p:spPr bwMode="auto">
          <a:xfrm>
            <a:off x="5004048" y="3068960"/>
            <a:ext cx="3105687" cy="254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04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36712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u="sng" dirty="0">
                <a:solidFill>
                  <a:srgbClr val="002060"/>
                </a:solidFill>
              </a:rPr>
              <a:t>Домашнее задание. </a:t>
            </a:r>
            <a:endParaRPr lang="ru-RU" sz="36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dirty="0" smtClean="0"/>
              <a:t>§</a:t>
            </a:r>
            <a:r>
              <a:rPr lang="ru-RU" sz="3600" dirty="0"/>
              <a:t>2.6, </a:t>
            </a:r>
            <a:r>
              <a:rPr lang="ru-RU" sz="3600" dirty="0" smtClean="0"/>
              <a:t> учебник №</a:t>
            </a:r>
            <a:r>
              <a:rPr lang="ru-RU" sz="3600" dirty="0"/>
              <a:t>2-3 на стр. 74-75 </a:t>
            </a:r>
            <a:endParaRPr lang="ru-RU" sz="3600" dirty="0" smtClean="0"/>
          </a:p>
          <a:p>
            <a:pPr>
              <a:lnSpc>
                <a:spcPct val="150000"/>
              </a:lnSpc>
            </a:pPr>
            <a:r>
              <a:rPr lang="ru-RU" sz="3600" dirty="0" smtClean="0"/>
              <a:t>РТ: №</a:t>
            </a:r>
            <a:r>
              <a:rPr lang="ru-RU" sz="3600" dirty="0"/>
              <a:t>38-40 на стр. </a:t>
            </a:r>
            <a:r>
              <a:rPr lang="ru-RU" sz="3600" dirty="0" smtClean="0"/>
              <a:t>56-57</a:t>
            </a:r>
            <a:endParaRPr lang="ru-RU" sz="3600" dirty="0"/>
          </a:p>
        </p:txBody>
      </p:sp>
      <p:pic>
        <p:nvPicPr>
          <p:cNvPr id="1026" name="Picture 2" descr="E:\картинки разные\компьютер\1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24944"/>
            <a:ext cx="3240360" cy="352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0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206" y="116632"/>
            <a:ext cx="24752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317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Задача 1.</a:t>
            </a:r>
            <a:endParaRPr lang="ru-RU" sz="4400" b="1" dirty="0">
              <a:ln w="317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18872"/>
            <a:ext cx="86392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Однажды в Артеке за круглым столом оказалось пятеро ребят родом из Москвы, Санкт-Петербурга, Новгорода, Перми и Томска: Юра, Толя, Алеша, Коля и Витя. </a:t>
            </a:r>
          </a:p>
          <a:p>
            <a:pPr algn="just"/>
            <a:r>
              <a:rPr lang="ru-RU" sz="2800" b="1" dirty="0" smtClean="0"/>
              <a:t>Москвич сидел между </a:t>
            </a:r>
            <a:r>
              <a:rPr lang="ru-RU" sz="2800" b="1" dirty="0" err="1" smtClean="0"/>
              <a:t>томичем</a:t>
            </a:r>
            <a:r>
              <a:rPr lang="ru-RU" sz="2800" b="1" dirty="0" smtClean="0"/>
              <a:t> и Витей, петербуржец – между Юрой и Толей, а напротив него сидели пермяк и Алеша. </a:t>
            </a:r>
          </a:p>
          <a:p>
            <a:pPr algn="just"/>
            <a:r>
              <a:rPr lang="ru-RU" sz="2800" b="1" dirty="0" smtClean="0"/>
              <a:t>Коля никогда не был в Санкт-Петербурге,  а Юра не бывал в Москве и Томске, а </a:t>
            </a:r>
            <a:r>
              <a:rPr lang="ru-RU" sz="2800" b="1" dirty="0" err="1" smtClean="0"/>
              <a:t>томич</a:t>
            </a:r>
            <a:r>
              <a:rPr lang="ru-RU" sz="2800" b="1" dirty="0" smtClean="0"/>
              <a:t> с Толей регулярно переписываются.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708920"/>
            <a:ext cx="8639266" cy="410554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059832" y="1291720"/>
            <a:ext cx="5616624" cy="1213984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Значит Витя живет не в Томске и не в Москве.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2639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615589"/>
              </p:ext>
            </p:extLst>
          </p:nvPr>
        </p:nvGraphicFramePr>
        <p:xfrm>
          <a:off x="611560" y="1196752"/>
          <a:ext cx="7910008" cy="4978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1224136"/>
                <a:gridCol w="1678725"/>
                <a:gridCol w="1498409"/>
                <a:gridCol w="1095820"/>
                <a:gridCol w="1044766"/>
              </a:tblGrid>
              <a:tr h="504056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Мальчик</a:t>
                      </a:r>
                      <a:endParaRPr lang="ru-RU" sz="24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Город</a:t>
                      </a:r>
                      <a:endParaRPr lang="ru-R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730367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Москва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Санкт-Петербург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Новгород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Пермь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Томск</a:t>
                      </a:r>
                      <a:endParaRPr lang="ru-RU" sz="2400" b="1" i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Юра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Толя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Алеша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Коля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Витя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09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206" y="116632"/>
            <a:ext cx="24752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317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Задача 1.</a:t>
            </a:r>
            <a:endParaRPr lang="ru-RU" sz="4400" b="1" dirty="0">
              <a:ln w="317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18872"/>
            <a:ext cx="86392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Однажды в Артеке за круглым столом оказалось пятеро ребят родом из Москвы, Санкт-Петербурга, Новгорода, Перми и Томска: Юра, Толя, Алеша, Коля и Витя. </a:t>
            </a:r>
          </a:p>
          <a:p>
            <a:pPr algn="just"/>
            <a:r>
              <a:rPr lang="ru-RU" sz="2800" b="1" dirty="0" smtClean="0"/>
              <a:t>Москвич сидел между </a:t>
            </a:r>
            <a:r>
              <a:rPr lang="ru-RU" sz="2800" b="1" dirty="0" err="1" smtClean="0"/>
              <a:t>томичем</a:t>
            </a:r>
            <a:r>
              <a:rPr lang="ru-RU" sz="2800" b="1" dirty="0" smtClean="0"/>
              <a:t> и Витей, петербуржец – между Юрой и Толей, а напротив него сидели пермяк и Алеша. </a:t>
            </a:r>
          </a:p>
          <a:p>
            <a:pPr algn="just"/>
            <a:r>
              <a:rPr lang="ru-RU" sz="2800" b="1" dirty="0" smtClean="0"/>
              <a:t>Коля никогда не был в Санкт-Петербурге,  а Юра не бывал в Москве и Томске, а </a:t>
            </a:r>
            <a:r>
              <a:rPr lang="ru-RU" sz="2800" b="1" dirty="0" err="1" smtClean="0"/>
              <a:t>томич</a:t>
            </a:r>
            <a:r>
              <a:rPr lang="ru-RU" sz="2800" b="1" dirty="0" smtClean="0"/>
              <a:t> с Толей регулярно переписываются.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2990" y="3119474"/>
            <a:ext cx="6641258" cy="410554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2051720" y="1700808"/>
            <a:ext cx="6480720" cy="1213984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Юра и Толя живут </a:t>
            </a:r>
          </a:p>
          <a:p>
            <a:pPr algn="ctr"/>
            <a:r>
              <a:rPr lang="ru-RU" sz="3200" dirty="0" smtClean="0"/>
              <a:t>не в Санкт-Петербурге.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416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353084"/>
              </p:ext>
            </p:extLst>
          </p:nvPr>
        </p:nvGraphicFramePr>
        <p:xfrm>
          <a:off x="611560" y="1196752"/>
          <a:ext cx="7910008" cy="4978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1224136"/>
                <a:gridCol w="1678725"/>
                <a:gridCol w="1498409"/>
                <a:gridCol w="1095820"/>
                <a:gridCol w="1044766"/>
              </a:tblGrid>
              <a:tr h="504056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Мальчик</a:t>
                      </a:r>
                      <a:endParaRPr lang="ru-RU" sz="24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Город</a:t>
                      </a:r>
                      <a:endParaRPr lang="ru-R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730367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Москва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Санкт-Петербург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Новгород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Пермь</a:t>
                      </a:r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Томск</a:t>
                      </a:r>
                      <a:endParaRPr lang="ru-RU" sz="2400" b="1" i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Юра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Толя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Алеша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Коля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Витя</a:t>
                      </a:r>
                      <a:endParaRPr lang="ru-RU" sz="2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43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206" y="116632"/>
            <a:ext cx="24752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317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Задача 1.</a:t>
            </a:r>
            <a:endParaRPr lang="ru-RU" sz="4400" b="1" dirty="0">
              <a:ln w="317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18872"/>
            <a:ext cx="86392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Однажды в Артеке за круглым столом оказалось пятеро ребят родом из Москвы, Санкт-Петербурга, Новгорода, Перми и Томска: Юра, Толя, Алеша, Коля и Витя. </a:t>
            </a:r>
          </a:p>
          <a:p>
            <a:pPr algn="just"/>
            <a:r>
              <a:rPr lang="ru-RU" sz="2800" b="1" dirty="0" smtClean="0"/>
              <a:t>Москвич сидел между </a:t>
            </a:r>
            <a:r>
              <a:rPr lang="ru-RU" sz="2800" b="1" dirty="0" err="1" smtClean="0"/>
              <a:t>томичем</a:t>
            </a:r>
            <a:r>
              <a:rPr lang="ru-RU" sz="2800" b="1" dirty="0" smtClean="0"/>
              <a:t> и Витей, петербуржец – между Юрой и Толей, а напротив него сидели пермяк и Алеша. </a:t>
            </a:r>
          </a:p>
          <a:p>
            <a:pPr algn="just"/>
            <a:r>
              <a:rPr lang="ru-RU" sz="2800" b="1" dirty="0" smtClean="0"/>
              <a:t>Коля никогда не был в Санкт-Петербурге,  а Юра не бывал в Москве и Томске, а </a:t>
            </a:r>
            <a:r>
              <a:rPr lang="ru-RU" sz="2800" b="1" dirty="0" err="1" smtClean="0"/>
              <a:t>томич</a:t>
            </a:r>
            <a:r>
              <a:rPr lang="ru-RU" sz="2800" b="1" dirty="0" smtClean="0"/>
              <a:t> с Толей регулярно переписываются.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530028"/>
            <a:ext cx="5040560" cy="410554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683568" y="1700808"/>
            <a:ext cx="7848872" cy="1213984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Алеша живет не в Санкт-Петербурге.</a:t>
            </a:r>
          </a:p>
          <a:p>
            <a:pPr algn="ctr"/>
            <a:r>
              <a:rPr lang="ru-RU" sz="3200" dirty="0" smtClean="0"/>
              <a:t>Юра, Толя и Алеша живут не в Перми.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119474"/>
            <a:ext cx="8639266" cy="410554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4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142</TotalTime>
  <Words>2638</Words>
  <Application>Microsoft Office PowerPoint</Application>
  <PresentationFormat>Экран (4:3)</PresentationFormat>
  <Paragraphs>802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Аптека</vt:lpstr>
      <vt:lpstr>Табличное решение логических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25</cp:revision>
  <dcterms:created xsi:type="dcterms:W3CDTF">2012-01-13T00:01:19Z</dcterms:created>
  <dcterms:modified xsi:type="dcterms:W3CDTF">2012-01-13T02:23:47Z</dcterms:modified>
</cp:coreProperties>
</file>