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9144000" cy="6858000"/>
  <p:defaultTextStyle>
    <a:defPPr>
      <a:defRPr lang="ru-RU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9" autoAdjust="0"/>
    <p:restoredTop sz="99073" autoAdjust="0"/>
  </p:normalViewPr>
  <p:slideViewPr>
    <p:cSldViewPr>
      <p:cViewPr>
        <p:scale>
          <a:sx n="100" d="100"/>
          <a:sy n="100" d="100"/>
        </p:scale>
        <p:origin x="-4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247A2-B895-4D47-9254-D0F7CD2C0408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72921-C556-4022-84E3-B43E1C986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65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2921-C556-4022-84E3-B43E1C986EC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54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5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7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3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9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4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0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26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4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58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16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74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32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90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48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0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26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4"/>
            <a:ext cx="4041775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4"/>
            <a:ext cx="5111751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5813" indent="0">
              <a:buNone/>
              <a:defRPr sz="3200"/>
            </a:lvl2pPr>
            <a:lvl3pPr marL="1031626" indent="0">
              <a:buNone/>
              <a:defRPr sz="2700"/>
            </a:lvl3pPr>
            <a:lvl4pPr marL="1547439" indent="0">
              <a:buNone/>
              <a:defRPr sz="2300"/>
            </a:lvl4pPr>
            <a:lvl5pPr marL="2063252" indent="0">
              <a:buNone/>
              <a:defRPr sz="2300"/>
            </a:lvl5pPr>
            <a:lvl6pPr marL="2579065" indent="0">
              <a:buNone/>
              <a:defRPr sz="2300"/>
            </a:lvl6pPr>
            <a:lvl7pPr marL="3094878" indent="0">
              <a:buNone/>
              <a:defRPr sz="2300"/>
            </a:lvl7pPr>
            <a:lvl8pPr marL="3610691" indent="0">
              <a:buNone/>
              <a:defRPr sz="2300"/>
            </a:lvl8pPr>
            <a:lvl9pPr marL="412650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103163" tIns="51581" rIns="103163" bIns="5158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103163" tIns="51581" rIns="103163" bIns="5158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103162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860" indent="-386860" algn="l" defTabSz="1031626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8196" indent="-322383" algn="l" defTabSz="103162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9533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5346" indent="-257907" algn="l" defTabSz="103162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1159" indent="-257907" algn="l" defTabSz="103162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6972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52785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598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84411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813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626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7439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3252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9065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4878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691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6504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slide" Target="slide11.xml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3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1.jpeg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3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3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7.jpeg"/><Relationship Id="rId4" Type="http://schemas.openxmlformats.org/officeDocument/2006/relationships/image" Target="../media/image3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4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3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3.jpeg"/><Relationship Id="rId4" Type="http://schemas.openxmlformats.org/officeDocument/2006/relationships/image" Target="../media/image4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5.jpeg"/><Relationship Id="rId4" Type="http://schemas.openxmlformats.org/officeDocument/2006/relationships/image" Target="../media/image4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image" Target="../media/image4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8.jpeg"/><Relationship Id="rId4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5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51.jpeg"/><Relationship Id="rId4" Type="http://schemas.openxmlformats.org/officeDocument/2006/relationships/image" Target="../media/image5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5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54.jpeg"/><Relationship Id="rId4" Type="http://schemas.openxmlformats.org/officeDocument/2006/relationships/image" Target="../media/image5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gif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4.jpeg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slide" Target="slide9.xml"/><Relationship Id="rId7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20.jpeg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" Target="slide10.xml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24.jpeg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248056" cy="6858000"/>
          </a:xfrm>
          <a:prstGeom prst="rect">
            <a:avLst/>
          </a:prstGeom>
          <a:gradFill>
            <a:gsLst>
              <a:gs pos="90840">
                <a:srgbClr val="DBE4F4"/>
              </a:gs>
              <a:gs pos="85820">
                <a:srgbClr val="D8E2F3"/>
              </a:gs>
              <a:gs pos="67100">
                <a:srgbClr val="CDD9F0"/>
              </a:gs>
              <a:gs pos="0">
                <a:schemeClr val="accent1">
                  <a:tint val="66000"/>
                  <a:satMod val="160000"/>
                  <a:alpha val="0"/>
                  <a:lumMod val="0"/>
                  <a:lumOff val="100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cs typeface="Estrangelo Edessa" panose="03080600000000000000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sz="13000" b="1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UK</a:t>
            </a:r>
            <a:r>
              <a:rPr lang="ru-RU" sz="13000" b="1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-</a:t>
            </a:r>
            <a:r>
              <a:rPr lang="en-US" sz="13000" b="1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Russia</a:t>
            </a:r>
            <a:endParaRPr lang="ru-RU" sz="13000" b="1" dirty="0">
              <a:cs typeface="Estrangelo Edessa" panose="03080600000000000000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6547" y="3404592"/>
            <a:ext cx="9160548" cy="1752600"/>
          </a:xfrm>
        </p:spPr>
        <p:txBody>
          <a:bodyPr>
            <a:noAutofit/>
          </a:bodyPr>
          <a:lstStyle/>
          <a:p>
            <a:r>
              <a:rPr lang="en-US" sz="7400" dirty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Year of Culture 2014</a:t>
            </a:r>
            <a:endParaRPr lang="ru-RU" sz="7400" dirty="0">
              <a:solidFill>
                <a:schemeClr val="tx1"/>
              </a:solidFill>
              <a:cs typeface="Estrangelo Edessa" panose="03080600000000000000" pitchFamily="66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1484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69" t="2323" r="25175" b="62787"/>
          <a:stretch/>
        </p:blipFill>
        <p:spPr bwMode="auto">
          <a:xfrm rot="5400000">
            <a:off x="1477013" y="-1356564"/>
            <a:ext cx="2661580" cy="54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60648"/>
            <a:ext cx="5666863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1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prstClr val="black"/>
              </a:solidFill>
            </a:endParaRPr>
          </a:p>
          <a:p>
            <a:r>
              <a:rPr lang="ru-RU" sz="1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1) Трапеза, которая происходит в определенный момент времени и включает в себя готовую пищу. </a:t>
            </a:r>
            <a:r>
              <a:rPr lang="ru-RU" sz="1200" dirty="0" smtClean="0">
                <a:solidFill>
                  <a:prstClr val="black"/>
                </a:solidFill>
              </a:rPr>
              <a:t>2) Английский натуралист, геолог, известен своим большим вкладом в развитие теории эволюции.</a:t>
            </a:r>
            <a:r>
              <a:rPr lang="en-US" sz="1200" dirty="0" smtClean="0">
                <a:solidFill>
                  <a:prstClr val="black"/>
                </a:solidFill>
              </a:rPr>
              <a:t>        </a:t>
            </a:r>
            <a:r>
              <a:rPr lang="ru-RU" sz="1200" dirty="0" smtClean="0">
                <a:solidFill>
                  <a:prstClr val="black"/>
                </a:solidFill>
              </a:rPr>
              <a:t>3)  Английская игра, в которой участвуют две команды по 11 игроков.  Своими правилами она похожа на бейсбол.  4) Какое животное изображено на гербе одного из сибирских городов?                5)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10)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15" y="9403"/>
            <a:ext cx="8006849" cy="377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http://foodfortalk.net/wp-content/uploads/2013/08/Family-Meal-Tim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852936"/>
            <a:ext cx="1944216" cy="129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ood/food%20(32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60648"/>
            <a:ext cx="762000" cy="7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justclickit.ru/flash/food/food%20(74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913" y="-134639"/>
            <a:ext cx="19335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25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2) Английский натуралист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геолог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.</a:t>
            </a:r>
            <a:r>
              <a:rPr lang="en-US" sz="1200" dirty="0" smtClean="0">
                <a:solidFill>
                  <a:prstClr val="black"/>
                </a:solidFill>
                <a:hlinkClick r:id="rId3" action="ppaction://hlinksldjump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58" y="8338"/>
            <a:ext cx="8009106" cy="3780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http://elementy.ru/images/eltpub/darwin_evolution_14_6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89407"/>
            <a:ext cx="113046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book/book%20(39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32656"/>
            <a:ext cx="609600" cy="36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84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3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http://rubet.ru/wp-content/uploads/2012/09/cricke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4944"/>
            <a:ext cx="1835696" cy="121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lag/flag%20(68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995" y="116632"/>
            <a:ext cx="762000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50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городов</a:t>
            </a:r>
            <a:r>
              <a:rPr lang="ru-RU" sz="1200" smtClean="0">
                <a:solidFill>
                  <a:prstClr val="black"/>
                </a:solidFill>
                <a:hlinkClick r:id="rId3" action="ppaction://hlinksldjump"/>
              </a:rPr>
              <a:t>? </a:t>
            </a:r>
            <a:r>
              <a:rPr lang="ru-RU" sz="1200" smtClean="0">
                <a:solidFill>
                  <a:prstClr val="black"/>
                </a:solidFill>
              </a:rPr>
              <a:t>      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4"/>
            <a:ext cx="7992888" cy="377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http://img-fotki.yandex.ru/get/4710/30348152.ff/0_582d2_f1edeff8_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18" y="2924944"/>
            <a:ext cx="1791494" cy="118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lag/flag%20(117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387" y="260648"/>
            <a:ext cx="1065300" cy="76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8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5) Новый и,  по-прежнему, малоизвестных  кабельный новостной телеканал на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английском языке, финансируемый правительством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РФ. </a:t>
            </a:r>
            <a:r>
              <a:rPr lang="ru-RU" sz="1200" dirty="0">
                <a:solidFill>
                  <a:prstClr val="black"/>
                </a:solidFill>
              </a:rPr>
              <a:t>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98" y="8639"/>
            <a:ext cx="8008466" cy="378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http://toplogos.ru/images/logo-russia-today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046127"/>
            <a:ext cx="1907704" cy="106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tech/tech%20(99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89" y="339760"/>
            <a:ext cx="75247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75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6)Ковентри находится в Англии. Какой город – побратим есть у него в России?  </a:t>
            </a:r>
            <a:r>
              <a:rPr lang="ru-RU" sz="1200" dirty="0">
                <a:solidFill>
                  <a:prstClr val="black"/>
                </a:solidFill>
              </a:rPr>
              <a:t>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 descr="http://ivan-da-maria.org/wp-content/uploads/2012/03/volgograd_anons_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1853946" cy="123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lag/flag%20(117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88640"/>
            <a:ext cx="976312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00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7)Королевский эксперт, автор книги «Жизнь с Королевой» </a:t>
            </a:r>
            <a:r>
              <a:rPr lang="ru-RU" sz="1200" dirty="0">
                <a:solidFill>
                  <a:prstClr val="black"/>
                </a:solidFill>
              </a:rPr>
              <a:t>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4"/>
            <a:ext cx="7992888" cy="377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I:\рисунки\хоу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87" y="2489407"/>
            <a:ext cx="117792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book/book%20(19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738" y="-17140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43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8)Один из наиболее популярных и религиозных весенних праздников во многих странах.  </a:t>
            </a:r>
            <a:r>
              <a:rPr lang="ru-RU" sz="1200" dirty="0">
                <a:solidFill>
                  <a:prstClr val="black"/>
                </a:solidFill>
              </a:rPr>
              <a:t>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4"/>
            <a:ext cx="7992888" cy="377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 descr="I:\рисунки\пасх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24652"/>
            <a:ext cx="1849601" cy="103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4" descr="http://justclickit.ru/flash/anim/anim%20(11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88640"/>
            <a:ext cx="1000125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32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5994"/>
            <a:ext cx="7992889" cy="377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 descr="http://kayrosblog.ru/wp-content/uploads/2010/04/Vintazhny-e-pashal-ny-e-otkry-t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8" y="2996952"/>
            <a:ext cx="1885544" cy="114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5" name="Picture 2" descr="http://justclickit.ru/flash/food/food%20(73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72244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86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10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  <a:endParaRPr lang="ru-RU" sz="1200" dirty="0">
              <a:solidFill>
                <a:prstClr val="black"/>
              </a:solidFill>
            </a:endParaRP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84" y="18829"/>
            <a:ext cx="7986880" cy="377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 descr="http://img-fotki.yandex.ru/get/27/30348152.117/0_5ddf1_9b6eac4b_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6" y="2879247"/>
            <a:ext cx="1920756" cy="126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lag/flag%20(428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64" y="236334"/>
            <a:ext cx="6477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80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  <a:hlinkClick r:id="rId2" action="ppaction://hlinksldjump"/>
              </a:rPr>
              <a:t>1)Один из всемирно известных музеев России. </a:t>
            </a:r>
            <a:r>
              <a:rPr lang="ru-RU" sz="1200" dirty="0">
                <a:solidFill>
                  <a:prstClr val="black"/>
                </a:solidFill>
              </a:rPr>
              <a:t>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I:\рисунки\эрмитаж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33833"/>
            <a:ext cx="1714500" cy="12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4" descr="http://justclickit.ru/flash/flag/flag%20(28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112" y="188640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59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 descr="C:\Users\ЮЛЯ\AppData\Local\Microsoft\Windows\Temporary Internet Files\Content.IE5\LEW1BCOL\MM900178279[1]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6" y="2872466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ЮЛЯ\AppData\Local\Microsoft\Windows\Temporary Internet Files\Content.IE5\IYULDSX0\MM900178290[1]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276" y="3052564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0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</a:t>
            </a:r>
            <a:r>
              <a:rPr lang="en-US" sz="1200" dirty="0" smtClean="0">
                <a:solidFill>
                  <a:prstClr val="black"/>
                </a:solidFill>
              </a:rPr>
              <a:t>     </a:t>
            </a:r>
            <a:r>
              <a:rPr lang="ru-RU" sz="1200" dirty="0" smtClean="0">
                <a:solidFill>
                  <a:prstClr val="black"/>
                </a:solidFill>
              </a:rPr>
              <a:t>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08" y="3068960"/>
            <a:ext cx="2970516" cy="90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248056" cy="6858000"/>
          </a:xfrm>
          <a:prstGeom prst="rect">
            <a:avLst/>
          </a:prstGeom>
          <a:gradFill>
            <a:gsLst>
              <a:gs pos="90840">
                <a:srgbClr val="DBE4F4"/>
              </a:gs>
              <a:gs pos="85820">
                <a:srgbClr val="D8E2F3"/>
              </a:gs>
              <a:gs pos="67100">
                <a:srgbClr val="CDD9F0"/>
              </a:gs>
              <a:gs pos="0">
                <a:schemeClr val="accent1">
                  <a:tint val="66000"/>
                  <a:satMod val="160000"/>
                  <a:alpha val="0"/>
                  <a:lumMod val="0"/>
                  <a:lumOff val="100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cs typeface="Estrangelo Edessa" panose="03080600000000000000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sz="13000" b="1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UK</a:t>
            </a:r>
            <a:r>
              <a:rPr lang="ru-RU" sz="13000" b="1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-</a:t>
            </a:r>
            <a:r>
              <a:rPr lang="en-US" sz="13000" b="1" dirty="0">
                <a:latin typeface="Estrangelo Edessa" panose="03080600000000000000" pitchFamily="66" charset="0"/>
                <a:cs typeface="Estrangelo Edessa" panose="03080600000000000000" pitchFamily="66" charset="0"/>
              </a:rPr>
              <a:t>Russia</a:t>
            </a:r>
            <a:endParaRPr lang="ru-RU" sz="13000" b="1" dirty="0">
              <a:cs typeface="Estrangelo Edessa" panose="03080600000000000000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6547" y="3404592"/>
            <a:ext cx="9160548" cy="1752600"/>
          </a:xfrm>
        </p:spPr>
        <p:txBody>
          <a:bodyPr>
            <a:noAutofit/>
          </a:bodyPr>
          <a:lstStyle/>
          <a:p>
            <a:r>
              <a:rPr lang="en-US" sz="7400" dirty="0">
                <a:solidFill>
                  <a:schemeClr val="tx1"/>
                </a:solidFill>
                <a:latin typeface="Estrangelo Edessa" panose="03080600000000000000" pitchFamily="66" charset="0"/>
                <a:cs typeface="Estrangelo Edessa" panose="03080600000000000000" pitchFamily="66" charset="0"/>
              </a:rPr>
              <a:t>Year of Culture 2014</a:t>
            </a:r>
            <a:endParaRPr lang="ru-RU" sz="7400" dirty="0">
              <a:solidFill>
                <a:schemeClr val="tx1"/>
              </a:solidFill>
              <a:cs typeface="Estrangelo Edessa" panose="03080600000000000000" pitchFamily="66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1484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69" t="2323" r="25175" b="62787"/>
          <a:stretch/>
        </p:blipFill>
        <p:spPr bwMode="auto">
          <a:xfrm rot="5400000">
            <a:off x="1477013" y="-1356564"/>
            <a:ext cx="2661580" cy="54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60648"/>
            <a:ext cx="5666863" cy="17281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1988840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MingLiU-ExtB" panose="02020500000000000000" pitchFamily="18" charset="-120"/>
              </a:rPr>
              <a:t>Спасибо за внимание!</a:t>
            </a:r>
            <a:endParaRPr lang="ru-RU" sz="4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MingLiU-ExtB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9963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2)Русский праздник, во время которого провожают зиму и встречают весну. </a:t>
            </a:r>
            <a:r>
              <a:rPr lang="ru-RU" sz="1200" dirty="0">
                <a:solidFill>
                  <a:prstClr val="black"/>
                </a:solidFill>
              </a:rPr>
              <a:t>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1) Трапеза</a:t>
            </a:r>
            <a:r>
              <a:rPr lang="ru-RU" sz="1200" dirty="0">
                <a:solidFill>
                  <a:prstClr val="black"/>
                </a:solidFill>
              </a:rPr>
              <a:t>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en-US" sz="1200" dirty="0" smtClean="0">
              <a:solidFill>
                <a:prstClr val="black"/>
              </a:solidFill>
            </a:endParaRPr>
          </a:p>
          <a:p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 descr="I:\рисунки\маслениц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36" y="2801176"/>
            <a:ext cx="1714500" cy="12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4" descr="http://justclickit.ru/flash/flag/flag%20(28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112" y="188640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78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3)Исполнитель роли Шерлока Холмса, представленный к ордену Британской империи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 </a:t>
            </a:r>
            <a:r>
              <a:rPr lang="ru-RU" sz="1200" dirty="0" smtClean="0">
                <a:solidFill>
                  <a:prstClr val="black"/>
                </a:solidFill>
              </a:rPr>
              <a:t>4</a:t>
            </a:r>
            <a:r>
              <a:rPr lang="ru-RU" sz="1200" dirty="0">
                <a:solidFill>
                  <a:prstClr val="black"/>
                </a:solidFill>
              </a:rPr>
              <a:t>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3"/>
            <a:ext cx="7992888" cy="377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I:\рисунки\ливанов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01176"/>
            <a:ext cx="17145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7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hlinkClick r:id="rId3" action="ppaction://hlinksldjump"/>
              </a:rPr>
              <a:t>4) Русский поэт, известный в литературе как автор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большого количества басен. </a:t>
            </a:r>
            <a:r>
              <a:rPr lang="ru-RU" sz="1200" dirty="0">
                <a:solidFill>
                  <a:prstClr val="black"/>
                </a:solidFill>
              </a:rPr>
              <a:t>5)Одна из популярных </a:t>
            </a:r>
            <a:r>
              <a:rPr lang="ru-RU" sz="1200" dirty="0" smtClean="0">
                <a:solidFill>
                  <a:prstClr val="black"/>
                </a:solidFill>
              </a:rPr>
              <a:t>марок  </a:t>
            </a:r>
            <a:r>
              <a:rPr lang="ru-RU" sz="1200" dirty="0">
                <a:solidFill>
                  <a:prstClr val="black"/>
                </a:solidFill>
              </a:rPr>
              <a:t>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</a:t>
            </a:r>
            <a:r>
              <a:rPr lang="ru-RU" sz="1200" dirty="0" smtClean="0">
                <a:solidFill>
                  <a:prstClr val="black"/>
                </a:solidFill>
              </a:rPr>
              <a:t>геолог</a:t>
            </a:r>
            <a:r>
              <a:rPr lang="ru-RU" sz="1200" dirty="0">
                <a:solidFill>
                  <a:prstClr val="black"/>
                </a:solidFill>
              </a:rPr>
              <a:t>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4"/>
            <a:ext cx="7992888" cy="377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www.klassikpoez.narod.ru/krylo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7" y="2301691"/>
            <a:ext cx="1423219" cy="184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justclickit.ru/flash/book/book%20(20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88640"/>
            <a:ext cx="1066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23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5)Одна из популярных марок  британских автомобилей. </a:t>
            </a:r>
            <a:r>
              <a:rPr lang="ru-RU" sz="1200" dirty="0">
                <a:solidFill>
                  <a:prstClr val="black"/>
                </a:solidFill>
              </a:rPr>
              <a:t>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6" y="20827"/>
            <a:ext cx="7982648" cy="376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://auto.aggress.ru/images/94/45/rover_45_r2e56une46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1728192" cy="129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transport/transport%20(27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011" y="474222"/>
            <a:ext cx="1087469" cy="36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80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6)Русская  спортивная игра с битой и мячом. Эти объекты были обнаружены в 14 веке при раскопках в Новгороде.</a:t>
            </a:r>
            <a:r>
              <a:rPr lang="ru-RU" sz="1200" dirty="0">
                <a:solidFill>
                  <a:prstClr val="black"/>
                </a:solidFill>
              </a:rPr>
              <a:t>  7)Реки  (в Шотландии и России) с одинаковым названием.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    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2"/>
            <a:ext cx="7992888" cy="377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http://www.supersadovnik.ru/site_images/00000098/000682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48" y="2865941"/>
            <a:ext cx="1703848" cy="124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lag/flag%20(57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698" y="0"/>
            <a:ext cx="1524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49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7)Реки  (в Шотландии и России) с одинаковым названием.</a:t>
            </a:r>
            <a:r>
              <a:rPr lang="ru-RU" sz="1200" dirty="0">
                <a:solidFill>
                  <a:prstClr val="black"/>
                </a:solidFill>
              </a:rPr>
              <a:t>  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   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92"/>
            <a:ext cx="7992888" cy="377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http://webmandry.com/images/stories/2012/3/don/don-reka-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16932"/>
            <a:ext cx="172819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4" descr="http://justclickit.ru/flash/flag/flag%20(58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59" y="23406"/>
            <a:ext cx="600075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justclickit.ru/flash/flag/flag%20(152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09131"/>
            <a:ext cx="800100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56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-22466" y="0"/>
            <a:ext cx="9166466" cy="746144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70000">
                <a:srgbClr val="85C2FF"/>
              </a:gs>
              <a:gs pos="70000">
                <a:srgbClr val="A5CCF5"/>
              </a:gs>
              <a:gs pos="10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103163" tIns="51581" rIns="103163" bIns="515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3000" b="1" dirty="0">
              <a:solidFill>
                <a:prstClr val="black"/>
              </a:solidFill>
              <a:cs typeface="Estrangelo Edessa" panose="03080600000000000000" pitchFamily="66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92272" y="302022"/>
            <a:ext cx="7794528" cy="108520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89868" y="2046683"/>
            <a:ext cx="4193891" cy="442724"/>
          </a:xfrm>
          <a:prstGeom prst="rect">
            <a:avLst/>
          </a:prstGeom>
          <a:noFill/>
        </p:spPr>
        <p:txBody>
          <a:bodyPr wrap="square" lIns="103163" tIns="51581" rIns="103163" bIns="51581" rtlCol="0">
            <a:spAutoFit/>
          </a:bodyPr>
          <a:lstStyle/>
          <a:p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239379"/>
            <a:ext cx="4104456" cy="2501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5836" y="4239379"/>
            <a:ext cx="40681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вертикали</a:t>
            </a:r>
          </a:p>
          <a:p>
            <a:pPr lvl="0"/>
            <a:r>
              <a:rPr lang="ru-RU" sz="1200" dirty="0">
                <a:solidFill>
                  <a:prstClr val="black"/>
                </a:solidFill>
              </a:rPr>
              <a:t>1)Один из всемирно известных музеев России. 2)Русский праздник, во время которого провожают зиму и встречают весну. 3)Исполнитель роли Шерлока Холмса, представленный к ордену Британской империи.  4) Русский поэт, известный в литературе как автор большого количества басен. 5)Одна из популярных марок  британских автомобилей. 6)Русская  спортивная игра с битой и мячом. Эти объекты были обнаружены в 14 веке при раскопках в Новгороде.  7)Реки  (в Шотландии и России) с одинаковым названием.  </a:t>
            </a:r>
            <a:r>
              <a:rPr lang="ru-RU" sz="1200" dirty="0">
                <a:solidFill>
                  <a:prstClr val="black"/>
                </a:solidFill>
                <a:hlinkClick r:id="rId3" action="ppaction://hlinksldjump"/>
              </a:rPr>
              <a:t>8)Ростов-на-Дону находится в европейской части России. Какой город-побратим есть у него в Британии?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66913" y="3100334"/>
            <a:ext cx="3188164" cy="2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2549" y="2801176"/>
            <a:ext cx="4569442" cy="299182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2604968"/>
            <a:ext cx="458583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горизонтали</a:t>
            </a:r>
          </a:p>
          <a:p>
            <a:r>
              <a:rPr lang="ru-RU" sz="1200" dirty="0">
                <a:solidFill>
                  <a:prstClr val="black"/>
                </a:solidFill>
              </a:rPr>
              <a:t>1) Трапеза, которая </a:t>
            </a:r>
            <a:r>
              <a:rPr lang="ru-RU" sz="1200" dirty="0" smtClean="0">
                <a:solidFill>
                  <a:prstClr val="black"/>
                </a:solidFill>
              </a:rPr>
              <a:t>происходит в определенный </a:t>
            </a:r>
            <a:r>
              <a:rPr lang="ru-RU" sz="1200" dirty="0">
                <a:solidFill>
                  <a:prstClr val="black"/>
                </a:solidFill>
              </a:rPr>
              <a:t>момент времени и включает в себя готовую пищу. 2) Английский натуралист, геолог, известен своим большим вкладом в развитие теории эволюции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r>
              <a:rPr lang="en-US" sz="1200" dirty="0" smtClean="0">
                <a:solidFill>
                  <a:prstClr val="black"/>
                </a:solidFill>
              </a:rPr>
              <a:t>       </a:t>
            </a:r>
            <a:r>
              <a:rPr lang="ru-RU" sz="1200" dirty="0" smtClean="0">
                <a:solidFill>
                  <a:prstClr val="black"/>
                </a:solidFill>
              </a:rPr>
              <a:t>3</a:t>
            </a:r>
            <a:r>
              <a:rPr lang="ru-RU" sz="1200" dirty="0">
                <a:solidFill>
                  <a:prstClr val="black"/>
                </a:solidFill>
              </a:rPr>
              <a:t>)  Английская игра, в которой участвуют две команды по 11 игроков.  Своими правилами она похожа на </a:t>
            </a:r>
            <a:r>
              <a:rPr lang="ru-RU" sz="1200" dirty="0" smtClean="0">
                <a:solidFill>
                  <a:prstClr val="black"/>
                </a:solidFill>
              </a:rPr>
              <a:t>бейсбол.  </a:t>
            </a:r>
            <a:r>
              <a:rPr lang="ru-RU" sz="1200" dirty="0">
                <a:solidFill>
                  <a:prstClr val="black"/>
                </a:solidFill>
              </a:rPr>
              <a:t>4) Какое животное изображено на гербе одного из сибирских </a:t>
            </a:r>
            <a:r>
              <a:rPr lang="ru-RU" sz="1200" dirty="0" smtClean="0">
                <a:solidFill>
                  <a:prstClr val="black"/>
                </a:solidFill>
              </a:rPr>
              <a:t>городов?                 5</a:t>
            </a:r>
            <a:r>
              <a:rPr lang="ru-RU" sz="1200" dirty="0">
                <a:solidFill>
                  <a:prstClr val="black"/>
                </a:solidFill>
              </a:rPr>
              <a:t>) Новый и,  по-прежнему, малоизвестных  кабельный новостной телеканал на английском языке, финансируемый правительством РФ. 6)Ковентри находится в Англии. Какой город – побратим есть у него в России?  7)Королевский эксперт, автор книги «Жизнь с Королевой»  8)Один из наиболее популярных и религиозных весенних праздников во многих странах.  9)Окрашенные куриные ………. на Пасху. </a:t>
            </a:r>
            <a:r>
              <a:rPr lang="ru-RU" sz="1200" dirty="0" smtClean="0">
                <a:solidFill>
                  <a:prstClr val="black"/>
                </a:solidFill>
              </a:rPr>
              <a:t>10</a:t>
            </a:r>
            <a:r>
              <a:rPr lang="ru-RU" sz="1200" dirty="0">
                <a:solidFill>
                  <a:prstClr val="black"/>
                </a:solidFill>
              </a:rPr>
              <a:t>) В каком российском городе в 2018  будет  проходить чемпионат мира по футболу? Этот город находится в европейской части нашей страны.</a:t>
            </a: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12" y="9403"/>
            <a:ext cx="8006852" cy="377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http://www.durbe.edu.lv/sites/durbe/files/media/images/g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6" y="2815572"/>
            <a:ext cx="1949946" cy="13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743470"/>
            <a:ext cx="3744416" cy="1141914"/>
          </a:xfrm>
          <a:prstGeom prst="rect">
            <a:avLst/>
          </a:prstGeom>
        </p:spPr>
      </p:pic>
      <p:pic>
        <p:nvPicPr>
          <p:cNvPr id="14" name="Picture 2" descr="http://justclickit.ru/flash/flag/flag%20(28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55104"/>
            <a:ext cx="72008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justclickit.ru/flash/flag/flag%20(163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6446"/>
            <a:ext cx="6477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34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245</TotalTime>
  <Words>5117</Words>
  <Application>Microsoft Office PowerPoint</Application>
  <PresentationFormat>Экран (4:3)</PresentationFormat>
  <Paragraphs>145</Paragraphs>
  <Slides>22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UK-Russia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UK-Russia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VERTU</dc:creator>
  <cp:lastModifiedBy>ЮЛЯ</cp:lastModifiedBy>
  <cp:revision>24</cp:revision>
  <dcterms:created xsi:type="dcterms:W3CDTF">2014-12-04T10:14:11Z</dcterms:created>
  <dcterms:modified xsi:type="dcterms:W3CDTF">2014-12-04T17:55:44Z</dcterms:modified>
</cp:coreProperties>
</file>