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Становление республики в Древнем Риме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истории МАОУ СОШ № !,</a:t>
            </a:r>
          </a:p>
          <a:p>
            <a:r>
              <a:rPr lang="ru-RU" dirty="0" err="1" smtClean="0"/>
              <a:t>Выселковского</a:t>
            </a:r>
            <a:r>
              <a:rPr lang="ru-RU" dirty="0" smtClean="0"/>
              <a:t> района</a:t>
            </a:r>
          </a:p>
          <a:p>
            <a:r>
              <a:rPr lang="ru-RU" dirty="0" err="1" smtClean="0"/>
              <a:t>Нетесанова</a:t>
            </a:r>
            <a:r>
              <a:rPr lang="ru-RU" dirty="0" smtClean="0"/>
              <a:t> Елена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73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812089" cy="88078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Знаменитые римские цари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143000"/>
            <a:ext cx="3875089" cy="5003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8700" y="1143000"/>
            <a:ext cx="6667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преданию, в Риме правили семь царей. Первым из них был Ромул. Он не только царствовал, но был судьей, главой всех жрецов и командовал войском.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8700" y="2066330"/>
            <a:ext cx="4648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Последнего, седьмого царя, звали </a:t>
            </a:r>
            <a:r>
              <a:rPr lang="ru-RU" dirty="0" err="1"/>
              <a:t>Торквиний</a:t>
            </a:r>
            <a:r>
              <a:rPr lang="ru-RU" dirty="0"/>
              <a:t> Гордый).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Царь появлялся в пурпурной одежде с золотой диадемой на голове. В руке он держал скипетр с изображением орла.</a:t>
            </a:r>
          </a:p>
          <a:p>
            <a:endParaRPr lang="ru-RU" dirty="0"/>
          </a:p>
          <a:p>
            <a:r>
              <a:rPr lang="ru-RU" dirty="0"/>
              <a:t>Царя повсюду сопровождала почетная стража — 12 ликторов, держащих на плечах топоры, воткнутые в пучки прутьев, называвшихся фасции.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0" y="4064000"/>
            <a:ext cx="2692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39700"/>
            <a:ext cx="7469189" cy="9525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установление республики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92200"/>
            <a:ext cx="8946541" cy="515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509 году до н.э. после изгнания надменного и жестокого царя Тарквиния Гордого, в Риме была установлена республика.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Слово </a:t>
            </a:r>
            <a:r>
              <a:rPr lang="ru-RU" dirty="0"/>
              <a:t>республика означает - «общее дело».</a:t>
            </a:r>
          </a:p>
          <a:p>
            <a:pPr marL="0" indent="0">
              <a:buNone/>
            </a:pPr>
            <a:r>
              <a:rPr lang="ru-RU" dirty="0"/>
              <a:t>В Риме стали созывать Народное собрание и Сенат (совет старейшин). </a:t>
            </a:r>
          </a:p>
          <a:p>
            <a:pPr marL="0" indent="0">
              <a:buNone/>
            </a:pPr>
            <a:r>
              <a:rPr lang="ru-RU" dirty="0" smtClean="0"/>
              <a:t>Народное </a:t>
            </a:r>
            <a:r>
              <a:rPr lang="ru-RU" dirty="0"/>
              <a:t>собрание отвечало за следующие вопросы:</a:t>
            </a:r>
          </a:p>
          <a:p>
            <a:endParaRPr lang="ru-RU" dirty="0"/>
          </a:p>
          <a:p>
            <a:r>
              <a:rPr lang="ru-RU" dirty="0"/>
              <a:t>объявляло набор в войско</a:t>
            </a:r>
          </a:p>
          <a:p>
            <a:r>
              <a:rPr lang="ru-RU" dirty="0"/>
              <a:t>утверждало новые законы</a:t>
            </a:r>
          </a:p>
          <a:p>
            <a:r>
              <a:rPr lang="ru-RU" dirty="0"/>
              <a:t>избирало должностных лиц и заслушивало их отчеты</a:t>
            </a:r>
          </a:p>
        </p:txBody>
      </p:sp>
    </p:spTree>
    <p:extLst>
      <p:ext uri="{BB962C8B-B14F-4D97-AF65-F5344CB8AC3E}">
        <p14:creationId xmlns:p14="http://schemas.microsoft.com/office/powerpoint/2010/main" val="93476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04800"/>
            <a:ext cx="2338389" cy="88900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Helvetica Neue"/>
              </a:rPr>
              <a:t>Сенат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6111" y="1193800"/>
            <a:ext cx="51069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Его членами были 300 наиболее знатных римских граждан, которые становились сенаторами пожизненно после исполнения высших должностей в государстве. </a:t>
            </a:r>
          </a:p>
          <a:p>
            <a:endParaRPr lang="ru-RU" dirty="0"/>
          </a:p>
          <a:p>
            <a:r>
              <a:rPr lang="ru-RU" dirty="0"/>
              <a:t>Сенат был постоянно действующим органом власти. </a:t>
            </a:r>
          </a:p>
          <a:p>
            <a:endParaRPr lang="ru-RU" dirty="0"/>
          </a:p>
          <a:p>
            <a:r>
              <a:rPr lang="ru-RU" dirty="0"/>
              <a:t>Сенат:</a:t>
            </a:r>
          </a:p>
          <a:p>
            <a:endParaRPr lang="ru-RU" dirty="0"/>
          </a:p>
          <a:p>
            <a:r>
              <a:rPr lang="ru-RU" dirty="0"/>
              <a:t>контролировал казну, </a:t>
            </a:r>
          </a:p>
          <a:p>
            <a:r>
              <a:rPr lang="ru-RU" dirty="0"/>
              <a:t>осуществлял внешнюю политику, </a:t>
            </a:r>
          </a:p>
          <a:p>
            <a:r>
              <a:rPr lang="ru-RU" dirty="0"/>
              <a:t>во время войны руководил ходом военных действий. </a:t>
            </a:r>
          </a:p>
          <a:p>
            <a:r>
              <a:rPr lang="ru-RU" dirty="0"/>
              <a:t>Внесение новых законов.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876300"/>
            <a:ext cx="6121400" cy="573081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785598" y="2052918"/>
            <a:ext cx="88901" cy="41954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27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852989" cy="702982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патриции </a:t>
            </a:r>
            <a:r>
              <a:rPr lang="ru-RU" sz="3600" b="1" u="sng" dirty="0">
                <a:solidFill>
                  <a:srgbClr val="FF0000"/>
                </a:solidFill>
              </a:rPr>
              <a:t>и </a:t>
            </a:r>
            <a:r>
              <a:rPr lang="ru-RU" sz="3600" b="1" u="sng" dirty="0" smtClean="0">
                <a:solidFill>
                  <a:srgbClr val="FF0000"/>
                </a:solidFill>
              </a:rPr>
              <a:t>плебеи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01" y="1231900"/>
            <a:ext cx="1587500" cy="453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32" y="1231900"/>
            <a:ext cx="1668462" cy="4533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4530" y="1155700"/>
            <a:ext cx="207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Helvetica Neue"/>
              </a:rPr>
              <a:t>Патриции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78669" y="1248033"/>
            <a:ext cx="1508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Helvetica Neue"/>
              </a:rPr>
              <a:t>Плебеи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00262" y="1525032"/>
            <a:ext cx="4262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Потомки знатных родов, которые знали своих отцов-римлян </a:t>
            </a:r>
          </a:p>
          <a:p>
            <a:r>
              <a:rPr lang="ru-RU" dirty="0"/>
              <a:t>(от слова "патер" — отец).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7079" y="2448362"/>
            <a:ext cx="320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Полноправные граждане.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7079" y="2817694"/>
            <a:ext cx="421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Патрициям принадлежала вся земля в государстве.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7079" y="3417858"/>
            <a:ext cx="421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патрициев состояло народное собрание в царском Риме.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61363" y="1664731"/>
            <a:ext cx="3525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остальное пришлое население Рима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61362" y="2309862"/>
            <a:ext cx="3525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имели никаких гражданских прав, не допускались в народное собрание.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02624" y="3367068"/>
            <a:ext cx="3525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Доступ к земле затруднен. Основное занятие ремесло и торговля.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61362" y="4290398"/>
            <a:ext cx="3690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Плебеи составляли подавляющее большинство населения Рима. </a:t>
            </a:r>
          </a:p>
        </p:txBody>
      </p:sp>
    </p:spTree>
    <p:extLst>
      <p:ext uri="{BB962C8B-B14F-4D97-AF65-F5344CB8AC3E}">
        <p14:creationId xmlns:p14="http://schemas.microsoft.com/office/powerpoint/2010/main" val="328214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1" y="207309"/>
            <a:ext cx="7024689" cy="75378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Helvetica Neue"/>
              </a:rPr>
              <a:t>Борьба патрициев и плебеев</a:t>
            </a:r>
            <a:r>
              <a:rPr lang="ru-RU" sz="3600" dirty="0">
                <a:solidFill>
                  <a:srgbClr val="FF0000"/>
                </a:solidFill>
                <a:latin typeface="Helvetica Neue"/>
              </a:rPr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132" y="2298232"/>
            <a:ext cx="8645434" cy="2533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созывали сенат, народное собрание, </a:t>
            </a:r>
          </a:p>
          <a:p>
            <a:pPr marL="0" indent="0">
              <a:buNone/>
            </a:pPr>
            <a:r>
              <a:rPr lang="ru-RU" sz="1800" dirty="0"/>
              <a:t>командовали армией, </a:t>
            </a:r>
          </a:p>
          <a:p>
            <a:pPr marL="0" indent="0">
              <a:buNone/>
            </a:pPr>
            <a:r>
              <a:rPr lang="ru-RU" sz="1800" dirty="0"/>
              <a:t>имели высшую военную власть, </a:t>
            </a:r>
          </a:p>
          <a:p>
            <a:pPr marL="0" indent="0">
              <a:buNone/>
            </a:pPr>
            <a:r>
              <a:rPr lang="ru-RU" sz="1800" dirty="0"/>
              <a:t>руководили судом,</a:t>
            </a:r>
          </a:p>
          <a:p>
            <a:pPr marL="0" indent="0">
              <a:buNone/>
            </a:pPr>
            <a:r>
              <a:rPr lang="ru-RU" sz="1800" dirty="0"/>
              <a:t>ведали городской казной, созывали сенат, народное собрание, </a:t>
            </a:r>
          </a:p>
          <a:p>
            <a:pPr marL="0" indent="0">
              <a:buNone/>
            </a:pPr>
            <a:r>
              <a:rPr lang="ru-RU" sz="1800" dirty="0"/>
              <a:t>командовали армией, </a:t>
            </a:r>
          </a:p>
          <a:p>
            <a:pPr marL="0" indent="0">
              <a:buNone/>
            </a:pPr>
            <a:r>
              <a:rPr lang="ru-RU" sz="1800" dirty="0"/>
              <a:t>имели высшую военную власть, </a:t>
            </a:r>
          </a:p>
          <a:p>
            <a:pPr marL="0" indent="0">
              <a:buNone/>
            </a:pPr>
            <a:r>
              <a:rPr lang="ru-RU" sz="1800" dirty="0"/>
              <a:t>руководили судом,</a:t>
            </a:r>
          </a:p>
          <a:p>
            <a:pPr marL="0" indent="0">
              <a:buNone/>
            </a:pPr>
            <a:r>
              <a:rPr lang="ru-RU" sz="1800" dirty="0"/>
              <a:t>ведали городской казной,</a:t>
            </a:r>
          </a:p>
          <a:p>
            <a:pPr marL="0" indent="0">
              <a:buNone/>
            </a:pPr>
            <a:r>
              <a:rPr lang="ru-RU" sz="1800" dirty="0"/>
              <a:t>следили за порядком в городе,</a:t>
            </a:r>
          </a:p>
          <a:p>
            <a:pPr marL="0" indent="0">
              <a:buNone/>
            </a:pPr>
            <a:r>
              <a:rPr lang="ru-RU" sz="1800" dirty="0"/>
              <a:t>обеспечивали снабжение водой и хлебом</a:t>
            </a:r>
          </a:p>
          <a:p>
            <a:pPr marL="0" indent="0">
              <a:buNone/>
            </a:pPr>
            <a:r>
              <a:rPr lang="ru-RU" sz="1800" dirty="0"/>
              <a:t>следили за порядком в городе,</a:t>
            </a:r>
          </a:p>
          <a:p>
            <a:pPr marL="0" indent="0">
              <a:buNone/>
            </a:pPr>
            <a:r>
              <a:rPr lang="ru-RU" sz="1800" dirty="0"/>
              <a:t>обеспечивали снабжение водой и хлебом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3716382" cy="473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7132" y="1637914"/>
            <a:ext cx="808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Консулы избирались на один год.</a:t>
            </a:r>
          </a:p>
          <a:p>
            <a:r>
              <a:rPr lang="ru-RU" dirty="0" smtClean="0"/>
              <a:t>Они </a:t>
            </a:r>
            <a:r>
              <a:rPr lang="ru-RU" dirty="0"/>
              <a:t>руководили важнейшими делами: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745341"/>
            <a:ext cx="111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Власть в Риме взяли в свои руки патриции. Каждый год из их числа на народном собрании избирались все должностные лица в государстве. </a:t>
            </a:r>
            <a:r>
              <a:rPr lang="ru-RU" dirty="0" smtClean="0"/>
              <a:t>И </a:t>
            </a:r>
            <a:r>
              <a:rPr lang="ru-RU" dirty="0"/>
              <a:t>все дела они решали только в интересах </a:t>
            </a:r>
            <a:r>
              <a:rPr lang="ru-RU" dirty="0" smtClean="0"/>
              <a:t>патрициев. Высшая </a:t>
            </a:r>
            <a:r>
              <a:rPr lang="ru-RU" dirty="0"/>
              <a:t>власть принадлежала двум консулам. </a:t>
            </a:r>
          </a:p>
        </p:txBody>
      </p:sp>
    </p:spTree>
    <p:extLst>
      <p:ext uri="{BB962C8B-B14F-4D97-AF65-F5344CB8AC3E}">
        <p14:creationId xmlns:p14="http://schemas.microsoft.com/office/powerpoint/2010/main" val="2406854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412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Helvetica Neue</vt:lpstr>
      <vt:lpstr>Wingdings 3</vt:lpstr>
      <vt:lpstr>Ион</vt:lpstr>
      <vt:lpstr>Становление республики в Древнем Риме </vt:lpstr>
      <vt:lpstr>Знаменитые римские цари</vt:lpstr>
      <vt:lpstr>установление республики</vt:lpstr>
      <vt:lpstr>Сенат.</vt:lpstr>
      <vt:lpstr>патриции и плебеи</vt:lpstr>
      <vt:lpstr>Борьба патрициев и плебеев.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Становление республики в Древнем Риме</dc:title>
  <dc:creator>Пользователь</dc:creator>
  <cp:lastModifiedBy>Пользователь</cp:lastModifiedBy>
  <cp:revision>14</cp:revision>
  <dcterms:created xsi:type="dcterms:W3CDTF">2015-03-29T14:46:41Z</dcterms:created>
  <dcterms:modified xsi:type="dcterms:W3CDTF">2015-03-29T18:17:33Z</dcterms:modified>
</cp:coreProperties>
</file>