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</p:sld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-1386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presProps" Target="pres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2" Type="http://schemas.openxmlformats.org/officeDocument/2006/relationships/slideMaster" Target="slideMasters/slideMaster2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theme" Target="theme/theme1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997075"/>
            <a:ext cx="7772400" cy="1431925"/>
          </a:xfrm>
        </p:spPr>
        <p:txBody>
          <a:bodyPr anchor="b" anchorCtr="1"/>
          <a:lstStyle>
            <a:lvl1pPr algn="ctr"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9220" name="Freeform 4"/>
          <p:cNvSpPr>
            <a:spLocks/>
          </p:cNvSpPr>
          <p:nvPr/>
        </p:nvSpPr>
        <p:spPr bwMode="auto">
          <a:xfrm>
            <a:off x="285750" y="2803525"/>
            <a:ext cx="1588" cy="3035300"/>
          </a:xfrm>
          <a:custGeom>
            <a:avLst/>
            <a:gdLst>
              <a:gd name="T0" fmla="*/ 0 h 1912"/>
              <a:gd name="T1" fmla="*/ 6 h 1912"/>
              <a:gd name="T2" fmla="*/ 6 h 1912"/>
              <a:gd name="T3" fmla="*/ 60 h 1912"/>
              <a:gd name="T4" fmla="*/ 1912 h 1912"/>
              <a:gd name="T5" fmla="*/ 1912 h 1912"/>
              <a:gd name="T6" fmla="*/ 0 h 1912"/>
              <a:gd name="T7" fmla="*/ 0 h 1912"/>
            </a:gdLst>
            <a:ahLst/>
            <a:cxnLst>
              <a:cxn ang="0">
                <a:pos x="0" y="T0"/>
              </a:cxn>
              <a:cxn ang="0">
                <a:pos x="0" y="T1"/>
              </a:cxn>
              <a:cxn ang="0">
                <a:pos x="0" y="T2"/>
              </a:cxn>
              <a:cxn ang="0">
                <a:pos x="0" y="T3"/>
              </a:cxn>
              <a:cxn ang="0">
                <a:pos x="0" y="T4"/>
              </a:cxn>
              <a:cxn ang="0">
                <a:pos x="0" y="T5"/>
              </a:cxn>
              <a:cxn ang="0">
                <a:pos x="0" y="T6"/>
              </a:cxn>
              <a:cxn ang="0">
                <a:pos x="0" y="T7"/>
              </a:cxn>
            </a:cxnLst>
            <a:rect l="0" t="0" r="r" b="b"/>
            <a:pathLst>
              <a:path h="1912">
                <a:moveTo>
                  <a:pt x="0" y="0"/>
                </a:moveTo>
                <a:lnTo>
                  <a:pt x="0" y="6"/>
                </a:lnTo>
                <a:lnTo>
                  <a:pt x="0" y="6"/>
                </a:lnTo>
                <a:lnTo>
                  <a:pt x="0" y="60"/>
                </a:lnTo>
                <a:lnTo>
                  <a:pt x="0" y="1912"/>
                </a:lnTo>
                <a:lnTo>
                  <a:pt x="0" y="1912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rgbClr val="6BBA27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9221" name="Rectangle 5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222" name="Rectangle 6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223" name="Rectangle 7"/>
          <p:cNvSpPr>
            <a:spLocks noGrp="1" noChangeArrowheads="1"/>
          </p:cNvSpPr>
          <p:nvPr>
            <p:ph type="dt" sz="quarter" idx="2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25.03.2015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25.03.2015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92100"/>
            <a:ext cx="2057400" cy="57277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92100"/>
            <a:ext cx="6019800" cy="57277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25.03.2015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sp>
          <p:nvSpPr>
            <p:cNvPr id="32771" name="Rectangle 3"/>
            <p:cNvSpPr>
              <a:spLocks noChangeArrowheads="1"/>
            </p:cNvSpPr>
            <p:nvPr/>
          </p:nvSpPr>
          <p:spPr bwMode="hidden">
            <a:xfrm>
              <a:off x="0" y="0"/>
              <a:ext cx="2208" cy="4320"/>
            </a:xfrm>
            <a:prstGeom prst="rect">
              <a:avLst/>
            </a:pr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ru-RU" sz="2400">
                <a:latin typeface="Times New Roman" pitchFamily="18" charset="0"/>
              </a:endParaRPr>
            </a:p>
          </p:txBody>
        </p:sp>
        <p:sp>
          <p:nvSpPr>
            <p:cNvPr id="32772" name="Rectangle 4"/>
            <p:cNvSpPr>
              <a:spLocks noChangeArrowheads="1"/>
            </p:cNvSpPr>
            <p:nvPr/>
          </p:nvSpPr>
          <p:spPr bwMode="hidden">
            <a:xfrm>
              <a:off x="1081" y="1065"/>
              <a:ext cx="4679" cy="1596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 sz="2400">
                <a:latin typeface="Times New Roman" pitchFamily="18" charset="0"/>
              </a:endParaRPr>
            </a:p>
          </p:txBody>
        </p:sp>
        <p:grpSp>
          <p:nvGrpSpPr>
            <p:cNvPr id="3" name="Group 5"/>
            <p:cNvGrpSpPr>
              <a:grpSpLocks/>
            </p:cNvGrpSpPr>
            <p:nvPr/>
          </p:nvGrpSpPr>
          <p:grpSpPr bwMode="auto">
            <a:xfrm>
              <a:off x="0" y="672"/>
              <a:ext cx="1806" cy="1989"/>
              <a:chOff x="0" y="672"/>
              <a:chExt cx="1806" cy="1989"/>
            </a:xfrm>
          </p:grpSpPr>
          <p:sp>
            <p:nvSpPr>
              <p:cNvPr id="32774" name="Rectangle 6"/>
              <p:cNvSpPr>
                <a:spLocks noChangeArrowheads="1"/>
              </p:cNvSpPr>
              <p:nvPr userDrawn="1"/>
            </p:nvSpPr>
            <p:spPr bwMode="auto">
              <a:xfrm>
                <a:off x="361" y="2257"/>
                <a:ext cx="363" cy="404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 sz="2400">
                  <a:latin typeface="Times New Roman" pitchFamily="18" charset="0"/>
                </a:endParaRPr>
              </a:p>
            </p:txBody>
          </p:sp>
          <p:sp>
            <p:nvSpPr>
              <p:cNvPr id="32775" name="Rectangle 7"/>
              <p:cNvSpPr>
                <a:spLocks noChangeArrowheads="1"/>
              </p:cNvSpPr>
              <p:nvPr userDrawn="1"/>
            </p:nvSpPr>
            <p:spPr bwMode="auto">
              <a:xfrm>
                <a:off x="1081" y="1065"/>
                <a:ext cx="362" cy="405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 sz="2400">
                  <a:latin typeface="Times New Roman" pitchFamily="18" charset="0"/>
                </a:endParaRPr>
              </a:p>
            </p:txBody>
          </p:sp>
          <p:sp>
            <p:nvSpPr>
              <p:cNvPr id="32776" name="Rectangle 8"/>
              <p:cNvSpPr>
                <a:spLocks noChangeArrowheads="1"/>
              </p:cNvSpPr>
              <p:nvPr userDrawn="1"/>
            </p:nvSpPr>
            <p:spPr bwMode="auto">
              <a:xfrm>
                <a:off x="1437" y="672"/>
                <a:ext cx="369" cy="400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 sz="2400">
                  <a:latin typeface="Times New Roman" pitchFamily="18" charset="0"/>
                </a:endParaRPr>
              </a:p>
            </p:txBody>
          </p:sp>
          <p:sp>
            <p:nvSpPr>
              <p:cNvPr id="32777" name="Rectangle 9"/>
              <p:cNvSpPr>
                <a:spLocks noChangeArrowheads="1"/>
              </p:cNvSpPr>
              <p:nvPr userDrawn="1"/>
            </p:nvSpPr>
            <p:spPr bwMode="auto">
              <a:xfrm>
                <a:off x="719" y="2257"/>
                <a:ext cx="368" cy="404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 sz="2400">
                  <a:latin typeface="Times New Roman" pitchFamily="18" charset="0"/>
                </a:endParaRPr>
              </a:p>
            </p:txBody>
          </p:sp>
          <p:sp>
            <p:nvSpPr>
              <p:cNvPr id="32778" name="Rectangle 10"/>
              <p:cNvSpPr>
                <a:spLocks noChangeArrowheads="1"/>
              </p:cNvSpPr>
              <p:nvPr userDrawn="1"/>
            </p:nvSpPr>
            <p:spPr bwMode="auto">
              <a:xfrm>
                <a:off x="1437" y="1065"/>
                <a:ext cx="369" cy="405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 sz="2400">
                  <a:latin typeface="Times New Roman" pitchFamily="18" charset="0"/>
                </a:endParaRPr>
              </a:p>
            </p:txBody>
          </p:sp>
          <p:sp>
            <p:nvSpPr>
              <p:cNvPr id="32779" name="Rectangle 11"/>
              <p:cNvSpPr>
                <a:spLocks noChangeArrowheads="1"/>
              </p:cNvSpPr>
              <p:nvPr userDrawn="1"/>
            </p:nvSpPr>
            <p:spPr bwMode="auto">
              <a:xfrm>
                <a:off x="719" y="1464"/>
                <a:ext cx="368" cy="399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 sz="2400">
                  <a:latin typeface="Times New Roman" pitchFamily="18" charset="0"/>
                </a:endParaRPr>
              </a:p>
            </p:txBody>
          </p:sp>
          <p:sp>
            <p:nvSpPr>
              <p:cNvPr id="32780" name="Rectangle 12"/>
              <p:cNvSpPr>
                <a:spLocks noChangeArrowheads="1"/>
              </p:cNvSpPr>
              <p:nvPr userDrawn="1"/>
            </p:nvSpPr>
            <p:spPr bwMode="auto">
              <a:xfrm>
                <a:off x="0" y="1464"/>
                <a:ext cx="367" cy="399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 sz="2400">
                  <a:latin typeface="Times New Roman" pitchFamily="18" charset="0"/>
                </a:endParaRPr>
              </a:p>
            </p:txBody>
          </p:sp>
          <p:sp>
            <p:nvSpPr>
              <p:cNvPr id="32781" name="Rectangle 13"/>
              <p:cNvSpPr>
                <a:spLocks noChangeArrowheads="1"/>
              </p:cNvSpPr>
              <p:nvPr userDrawn="1"/>
            </p:nvSpPr>
            <p:spPr bwMode="auto">
              <a:xfrm>
                <a:off x="1081" y="1464"/>
                <a:ext cx="362" cy="399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 sz="2400">
                  <a:latin typeface="Times New Roman" pitchFamily="18" charset="0"/>
                </a:endParaRPr>
              </a:p>
            </p:txBody>
          </p:sp>
          <p:sp>
            <p:nvSpPr>
              <p:cNvPr id="32782" name="Rectangle 14"/>
              <p:cNvSpPr>
                <a:spLocks noChangeArrowheads="1"/>
              </p:cNvSpPr>
              <p:nvPr userDrawn="1"/>
            </p:nvSpPr>
            <p:spPr bwMode="auto">
              <a:xfrm>
                <a:off x="361" y="1857"/>
                <a:ext cx="363" cy="406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 sz="2400">
                  <a:latin typeface="Times New Roman" pitchFamily="18" charset="0"/>
                </a:endParaRPr>
              </a:p>
            </p:txBody>
          </p:sp>
          <p:sp>
            <p:nvSpPr>
              <p:cNvPr id="32783" name="Rectangle 15"/>
              <p:cNvSpPr>
                <a:spLocks noChangeArrowheads="1"/>
              </p:cNvSpPr>
              <p:nvPr userDrawn="1"/>
            </p:nvSpPr>
            <p:spPr bwMode="auto">
              <a:xfrm>
                <a:off x="719" y="1857"/>
                <a:ext cx="368" cy="406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 sz="2400">
                  <a:latin typeface="Times New Roman" pitchFamily="18" charset="0"/>
                </a:endParaRPr>
              </a:p>
            </p:txBody>
          </p:sp>
        </p:grpSp>
      </p:grpSp>
      <p:sp>
        <p:nvSpPr>
          <p:cNvPr id="32784" name="Rectangle 16"/>
          <p:cNvSpPr>
            <a:spLocks noGrp="1" noChangeArrowheads="1"/>
          </p:cNvSpPr>
          <p:nvPr>
            <p:ph type="dt" sz="half" idx="2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32785" name="Rectangle 17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32786" name="Rectangle 18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763D4989-9303-40C2-9D9F-3A4F705F8891}" type="slidenum">
              <a:rPr lang="ru-RU"/>
              <a:pPr/>
              <a:t>‹#›</a:t>
            </a:fld>
            <a:endParaRPr lang="ru-RU"/>
          </a:p>
        </p:txBody>
      </p:sp>
      <p:sp>
        <p:nvSpPr>
          <p:cNvPr id="32787" name="Rectangle 19"/>
          <p:cNvSpPr>
            <a:spLocks noGrp="1" noChangeArrowheads="1"/>
          </p:cNvSpPr>
          <p:nvPr>
            <p:ph type="ctrTitle"/>
          </p:nvPr>
        </p:nvSpPr>
        <p:spPr>
          <a:xfrm>
            <a:off x="2971800" y="1828800"/>
            <a:ext cx="6019800" cy="2209800"/>
          </a:xfrm>
        </p:spPr>
        <p:txBody>
          <a:bodyPr/>
          <a:lstStyle>
            <a:lvl1pPr>
              <a:defRPr sz="500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2788" name="Rectangle 20"/>
          <p:cNvSpPr>
            <a:spLocks noGrp="1" noChangeArrowheads="1"/>
          </p:cNvSpPr>
          <p:nvPr>
            <p:ph type="subTitle" idx="1"/>
          </p:nvPr>
        </p:nvSpPr>
        <p:spPr>
          <a:xfrm>
            <a:off x="2971800" y="4267200"/>
            <a:ext cx="6019800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 sz="3400"/>
            </a:lvl1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A85242FD-AE82-4290-A02F-EACAB85395C4}" type="slidenum">
              <a:rPr lang="ru-RU"/>
              <a:pPr/>
              <a:t>‹#›</a:t>
            </a:fld>
            <a:endParaRPr lang="ru-RU"/>
          </a:p>
        </p:txBody>
      </p:sp>
      <p:sp>
        <p:nvSpPr>
          <p:cNvPr id="6" name="Дата 5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55FFBC5-A257-4163-820C-9E338CE4B325}" type="slidenum">
              <a:rPr lang="ru-RU"/>
              <a:pPr/>
              <a:t>‹#›</a:t>
            </a:fld>
            <a:endParaRPr lang="ru-RU"/>
          </a:p>
        </p:txBody>
      </p:sp>
      <p:sp>
        <p:nvSpPr>
          <p:cNvPr id="6" name="Дата 5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4038600" cy="3886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4038600" cy="3886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F5BBFC06-3498-42DA-B13E-FA94B0455C21}" type="slidenum">
              <a:rPr lang="ru-RU"/>
              <a:pPr/>
              <a:t>‹#›</a:t>
            </a:fld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A7AA12CF-E085-412E-ACA8-410583ADCC99}" type="slidenum">
              <a:rPr lang="ru-RU"/>
              <a:pPr/>
              <a:t>‹#›</a:t>
            </a:fld>
            <a:endParaRPr lang="ru-RU"/>
          </a:p>
        </p:txBody>
      </p:sp>
      <p:sp>
        <p:nvSpPr>
          <p:cNvPr id="9" name="Дата 8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9E4DA66A-575B-4063-9BF5-7C3985264324}" type="slidenum">
              <a:rPr lang="ru-RU"/>
              <a:pPr/>
              <a:t>‹#›</a:t>
            </a:fld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ижний колонтитул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4DDFB379-5D6F-4E78-B6CA-631974CA66E0}" type="slidenum">
              <a:rPr lang="ru-RU"/>
              <a:pPr/>
              <a:t>‹#›</a:t>
            </a:fld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9E9795BE-B367-49FF-A89A-1AEA4C671C0E}" type="slidenum">
              <a:rPr lang="ru-RU"/>
              <a:pPr/>
              <a:t>‹#›</a:t>
            </a:fld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25.03.2015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5CC928D6-1226-4746-B59D-DDBE92FB48BB}" type="slidenum">
              <a:rPr lang="ru-RU"/>
              <a:pPr/>
              <a:t>‹#›</a:t>
            </a:fld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369C05D-1A6C-4E55-A59F-25D3F6D99FC4}" type="slidenum">
              <a:rPr lang="ru-RU"/>
              <a:pPr/>
              <a:t>‹#›</a:t>
            </a:fld>
            <a:endParaRPr lang="ru-RU"/>
          </a:p>
        </p:txBody>
      </p:sp>
      <p:sp>
        <p:nvSpPr>
          <p:cNvPr id="6" name="Дата 5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457200"/>
            <a:ext cx="2057400" cy="54102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457200"/>
            <a:ext cx="6019800" cy="54102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94B1B519-32BB-40F3-8E4A-3BD123B114A9}" type="slidenum">
              <a:rPr lang="ru-RU"/>
              <a:pPr/>
              <a:t>‹#›</a:t>
            </a:fld>
            <a:endParaRPr lang="ru-RU"/>
          </a:p>
        </p:txBody>
      </p:sp>
      <p:sp>
        <p:nvSpPr>
          <p:cNvPr id="6" name="Дата 5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25.03.2015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05000"/>
            <a:ext cx="40386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05000"/>
            <a:ext cx="40386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25.03.2015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25.03.2015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25.03.2015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25.03.2015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25.03.2015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25.03.2015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>
            <a:duotone>
              <a:schemeClr val="bg1"/>
              <a:srgbClr val="FFFFFF"/>
            </a:duotone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92100"/>
            <a:ext cx="8229600" cy="138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905000"/>
            <a:ext cx="82296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819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fld id="{5B106E36-FD25-4E2D-B0AA-010F637433A0}" type="datetimeFigureOut">
              <a:rPr lang="ru-RU" smtClean="0"/>
              <a:pPr/>
              <a:t>25.03.2015</a:t>
            </a:fld>
            <a:endParaRPr lang="ru-RU"/>
          </a:p>
        </p:txBody>
      </p:sp>
      <p:sp>
        <p:nvSpPr>
          <p:cNvPr id="819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endParaRPr lang="ru-RU"/>
          </a:p>
        </p:txBody>
      </p:sp>
      <p:sp>
        <p:nvSpPr>
          <p:cNvPr id="819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120000"/>
        <a:buChar char="•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Tahoma" pitchFamily="34" charset="0"/>
        <a:buChar char="–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120000"/>
        <a:buChar char="•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Tahoma" pitchFamily="34" charset="0"/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 Black" pitchFamily="34" charset="0"/>
              </a:defRPr>
            </a:lvl1pPr>
          </a:lstStyle>
          <a:p>
            <a:fld id="{8FB494A5-3FBA-45A5-A41B-DCC1D3F281F8}" type="slidenum">
              <a:rPr lang="ru-RU"/>
              <a:pPr/>
              <a:t>‹#›</a:t>
            </a:fld>
            <a:endParaRPr lang="ru-RU"/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0" y="0"/>
            <a:ext cx="9144000" cy="546100"/>
            <a:chOff x="0" y="0"/>
            <a:chExt cx="5760" cy="344"/>
          </a:xfrm>
        </p:grpSpPr>
        <p:sp>
          <p:nvSpPr>
            <p:cNvPr id="31749" name="Rectangle 5"/>
            <p:cNvSpPr>
              <a:spLocks noChangeArrowheads="1"/>
            </p:cNvSpPr>
            <p:nvPr/>
          </p:nvSpPr>
          <p:spPr bwMode="auto">
            <a:xfrm>
              <a:off x="0" y="0"/>
              <a:ext cx="180" cy="336"/>
            </a:xfrm>
            <a:prstGeom prst="rect">
              <a:avLst/>
            </a:pr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ru-RU" sz="2400">
                <a:latin typeface="Times New Roman" pitchFamily="18" charset="0"/>
              </a:endParaRPr>
            </a:p>
          </p:txBody>
        </p:sp>
        <p:sp>
          <p:nvSpPr>
            <p:cNvPr id="31750" name="Rectangle 6"/>
            <p:cNvSpPr>
              <a:spLocks noChangeArrowheads="1"/>
            </p:cNvSpPr>
            <p:nvPr/>
          </p:nvSpPr>
          <p:spPr bwMode="auto">
            <a:xfrm>
              <a:off x="260" y="85"/>
              <a:ext cx="5500" cy="173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 sz="2400">
                <a:latin typeface="Times New Roman" pitchFamily="18" charset="0"/>
              </a:endParaRPr>
            </a:p>
          </p:txBody>
        </p:sp>
        <p:sp>
          <p:nvSpPr>
            <p:cNvPr id="31751" name="Rectangle 7"/>
            <p:cNvSpPr>
              <a:spLocks noChangeArrowheads="1"/>
            </p:cNvSpPr>
            <p:nvPr/>
          </p:nvSpPr>
          <p:spPr bwMode="auto">
            <a:xfrm>
              <a:off x="258" y="85"/>
              <a:ext cx="87" cy="89"/>
            </a:xfrm>
            <a:prstGeom prst="rect">
              <a:avLst/>
            </a:prstGeom>
            <a:solidFill>
              <a:schemeClr val="folHlink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>
                <a:solidFill>
                  <a:schemeClr val="hlink"/>
                </a:solidFill>
                <a:latin typeface="Arial" charset="0"/>
              </a:endParaRPr>
            </a:p>
          </p:txBody>
        </p:sp>
        <p:sp>
          <p:nvSpPr>
            <p:cNvPr id="31752" name="Rectangle 8"/>
            <p:cNvSpPr>
              <a:spLocks noChangeArrowheads="1"/>
            </p:cNvSpPr>
            <p:nvPr/>
          </p:nvSpPr>
          <p:spPr bwMode="auto">
            <a:xfrm>
              <a:off x="345" y="0"/>
              <a:ext cx="88" cy="87"/>
            </a:xfrm>
            <a:prstGeom prst="rect">
              <a:avLst/>
            </a:prstGeom>
            <a:solidFill>
              <a:schemeClr val="folHlink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>
                <a:solidFill>
                  <a:schemeClr val="hlink"/>
                </a:solidFill>
                <a:latin typeface="Arial" charset="0"/>
              </a:endParaRPr>
            </a:p>
          </p:txBody>
        </p:sp>
        <p:sp>
          <p:nvSpPr>
            <p:cNvPr id="31753" name="Rectangle 9"/>
            <p:cNvSpPr>
              <a:spLocks noChangeArrowheads="1"/>
            </p:cNvSpPr>
            <p:nvPr/>
          </p:nvSpPr>
          <p:spPr bwMode="auto">
            <a:xfrm>
              <a:off x="345" y="85"/>
              <a:ext cx="88" cy="89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>
                <a:solidFill>
                  <a:schemeClr val="accent2"/>
                </a:solidFill>
                <a:latin typeface="Arial" charset="0"/>
              </a:endParaRPr>
            </a:p>
          </p:txBody>
        </p:sp>
        <p:sp>
          <p:nvSpPr>
            <p:cNvPr id="31754" name="Rectangle 10"/>
            <p:cNvSpPr>
              <a:spLocks noChangeArrowheads="1"/>
            </p:cNvSpPr>
            <p:nvPr/>
          </p:nvSpPr>
          <p:spPr bwMode="auto">
            <a:xfrm>
              <a:off x="173" y="173"/>
              <a:ext cx="86" cy="87"/>
            </a:xfrm>
            <a:prstGeom prst="rect">
              <a:avLst/>
            </a:prstGeom>
            <a:solidFill>
              <a:schemeClr val="folHlink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>
                <a:solidFill>
                  <a:schemeClr val="hlink"/>
                </a:solidFill>
                <a:latin typeface="Arial" charset="0"/>
              </a:endParaRPr>
            </a:p>
          </p:txBody>
        </p:sp>
        <p:sp>
          <p:nvSpPr>
            <p:cNvPr id="31755" name="Rectangle 11"/>
            <p:cNvSpPr>
              <a:spLocks noChangeArrowheads="1"/>
            </p:cNvSpPr>
            <p:nvPr/>
          </p:nvSpPr>
          <p:spPr bwMode="auto">
            <a:xfrm>
              <a:off x="83" y="86"/>
              <a:ext cx="89" cy="87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 sz="2400">
                <a:latin typeface="Times New Roman" pitchFamily="18" charset="0"/>
              </a:endParaRPr>
            </a:p>
          </p:txBody>
        </p:sp>
        <p:sp>
          <p:nvSpPr>
            <p:cNvPr id="31756" name="Rectangle 12"/>
            <p:cNvSpPr>
              <a:spLocks noChangeArrowheads="1"/>
            </p:cNvSpPr>
            <p:nvPr/>
          </p:nvSpPr>
          <p:spPr bwMode="auto">
            <a:xfrm>
              <a:off x="258" y="171"/>
              <a:ext cx="87" cy="87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>
                <a:solidFill>
                  <a:schemeClr val="accent2"/>
                </a:solidFill>
                <a:latin typeface="Arial" charset="0"/>
              </a:endParaRPr>
            </a:p>
          </p:txBody>
        </p:sp>
        <p:sp>
          <p:nvSpPr>
            <p:cNvPr id="31757" name="Rectangle 13"/>
            <p:cNvSpPr>
              <a:spLocks noChangeArrowheads="1"/>
            </p:cNvSpPr>
            <p:nvPr/>
          </p:nvSpPr>
          <p:spPr bwMode="auto">
            <a:xfrm>
              <a:off x="173" y="258"/>
              <a:ext cx="86" cy="86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>
                <a:solidFill>
                  <a:schemeClr val="accent2"/>
                </a:solidFill>
                <a:latin typeface="Arial" charset="0"/>
              </a:endParaRPr>
            </a:p>
          </p:txBody>
        </p:sp>
      </p:grpSp>
      <p:sp>
        <p:nvSpPr>
          <p:cNvPr id="31758" name="Rectangle 14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457200"/>
            <a:ext cx="82296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31759" name="Rectangle 1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981200"/>
            <a:ext cx="8229600" cy="388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31760" name="Rectangle 16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+mn-lt"/>
              </a:defRPr>
            </a:lvl1pPr>
          </a:lstStyle>
          <a:p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SzPct val="75000"/>
        <a:buFont typeface="Wingdings" pitchFamily="2" charset="2"/>
        <a:buChar char="n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80000"/>
        <a:buFont typeface="Wingdings" pitchFamily="2" charset="2"/>
        <a:buChar char="¨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SzPct val="65000"/>
        <a:buFont typeface="Wingdings" pitchFamily="2" charset="2"/>
        <a:buChar char="n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¨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sz="quarter"/>
          </p:nvPr>
        </p:nvSpPr>
        <p:spPr>
          <a:xfrm>
            <a:off x="0" y="1500175"/>
            <a:ext cx="9144000" cy="2357454"/>
          </a:xfrm>
        </p:spPr>
        <p:txBody>
          <a:bodyPr/>
          <a:lstStyle/>
          <a:p>
            <a:r>
              <a:rPr lang="ru-RU" sz="6000" b="1" i="1" dirty="0" smtClean="0"/>
              <a:t>Александр (Великий) Македонский</a:t>
            </a:r>
            <a:endParaRPr lang="ru-RU" sz="6000" b="1" i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sz="quarter" idx="1"/>
          </p:nvPr>
        </p:nvSpPr>
        <p:spPr>
          <a:xfrm>
            <a:off x="1371600" y="3886200"/>
            <a:ext cx="7772400" cy="2328882"/>
          </a:xfrm>
        </p:spPr>
        <p:txBody>
          <a:bodyPr/>
          <a:lstStyle/>
          <a:p>
            <a:r>
              <a:rPr lang="en-US" i="1" dirty="0" smtClean="0"/>
              <a:t>               </a:t>
            </a:r>
            <a:r>
              <a:rPr lang="ru-RU" i="1" dirty="0" smtClean="0"/>
              <a:t>Выполнил </a:t>
            </a:r>
            <a:r>
              <a:rPr lang="ru-RU" i="1" dirty="0" err="1" smtClean="0"/>
              <a:t>Батаев</a:t>
            </a:r>
            <a:r>
              <a:rPr lang="ru-RU" i="1" dirty="0" smtClean="0"/>
              <a:t> Степан. 5А</a:t>
            </a:r>
          </a:p>
          <a:p>
            <a:r>
              <a:rPr lang="en-US" sz="2000" i="1" dirty="0" smtClean="0"/>
              <a:t>                                               </a:t>
            </a:r>
            <a:r>
              <a:rPr lang="ru-RU" sz="2000" i="1" dirty="0" smtClean="0"/>
              <a:t>Информация взята с </a:t>
            </a:r>
            <a:r>
              <a:rPr lang="ru-RU" sz="2000" i="1" dirty="0" err="1" smtClean="0"/>
              <a:t>Википедии</a:t>
            </a:r>
            <a:r>
              <a:rPr lang="ru-RU" sz="2000" i="1" dirty="0" smtClean="0"/>
              <a:t>. </a:t>
            </a:r>
            <a:endParaRPr lang="ru-RU" sz="2000" i="1" dirty="0"/>
          </a:p>
          <a:p>
            <a:r>
              <a:rPr lang="en-US" sz="2000" i="1" dirty="0" smtClean="0"/>
              <a:t>                                             </a:t>
            </a:r>
            <a:r>
              <a:rPr lang="ru-RU" sz="2000" i="1" dirty="0" smtClean="0"/>
              <a:t>Фото и картинки с </a:t>
            </a:r>
            <a:r>
              <a:rPr lang="en-US" sz="2000" i="1" dirty="0" smtClean="0"/>
              <a:t>Images Google.</a:t>
            </a:r>
            <a:endParaRPr lang="ru-RU" sz="2000" i="1" dirty="0"/>
          </a:p>
        </p:txBody>
      </p:sp>
    </p:spTree>
  </p:cSld>
  <p:clrMapOvr>
    <a:masterClrMapping/>
  </p:clrMapOvr>
  <p:transition>
    <p:wheel spokes="8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2143116"/>
          </a:xfrm>
        </p:spPr>
        <p:txBody>
          <a:bodyPr/>
          <a:lstStyle/>
          <a:p>
            <a:r>
              <a:rPr lang="ru-RU" dirty="0" smtClean="0"/>
              <a:t>Деление Македонии после смерти             Александра</a:t>
            </a:r>
            <a:endParaRPr lang="ru-RU" dirty="0"/>
          </a:p>
        </p:txBody>
      </p:sp>
      <p:pic>
        <p:nvPicPr>
          <p:cNvPr id="4" name="Содержимое 3" descr="Hellenistic_world_300BC_ru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1223" y="2143116"/>
            <a:ext cx="9122777" cy="4714884"/>
          </a:xfrm>
        </p:spPr>
      </p:pic>
    </p:spTree>
  </p:cSld>
  <p:clrMapOvr>
    <a:masterClrMapping/>
  </p:clrMapOvr>
  <p:transition>
    <p:wheel spokes="8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87106" y="4214818"/>
            <a:ext cx="1536719" cy="577868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5" name="Содержимое 4" descr="450px-Bust_Alexander_BM_1857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643438" y="17146"/>
            <a:ext cx="4500562" cy="6840854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0" y="0"/>
            <a:ext cx="4643438" cy="6858000"/>
          </a:xfrm>
        </p:spPr>
        <p:txBody>
          <a:bodyPr/>
          <a:lstStyle/>
          <a:p>
            <a:r>
              <a:rPr lang="ru-RU" sz="1800" dirty="0"/>
              <a:t>  </a:t>
            </a:r>
            <a:r>
              <a:rPr lang="ru-RU" sz="1800" dirty="0" smtClean="0"/>
              <a:t>Александр Великий - македонский</a:t>
            </a:r>
            <a:r>
              <a:rPr lang="ru-RU" sz="1800" dirty="0"/>
              <a:t> царь с 336 до н. э. из династии </a:t>
            </a:r>
            <a:r>
              <a:rPr lang="ru-RU" sz="1800" dirty="0" err="1" smtClean="0"/>
              <a:t>Аргеадов</a:t>
            </a:r>
            <a:r>
              <a:rPr lang="ru-RU" sz="1800" dirty="0" smtClean="0"/>
              <a:t>, полководец</a:t>
            </a:r>
            <a:r>
              <a:rPr lang="ru-RU" sz="1800" dirty="0"/>
              <a:t>, создатель мировой державы, распавшейся после его смерти. В западной историографии более известен как </a:t>
            </a:r>
            <a:r>
              <a:rPr lang="ru-RU" sz="1800" b="1" dirty="0" err="1"/>
              <a:t>Алекса́ндр</a:t>
            </a:r>
            <a:r>
              <a:rPr lang="ru-RU" sz="1800" b="1" dirty="0"/>
              <a:t> </a:t>
            </a:r>
            <a:r>
              <a:rPr lang="ru-RU" sz="1800" b="1" dirty="0" err="1"/>
              <a:t>Вели́кий</a:t>
            </a:r>
            <a:r>
              <a:rPr lang="ru-RU" sz="1800" dirty="0"/>
              <a:t>. Ещё в Античности за Александром закрепилась слава одного из величайших полководцев в </a:t>
            </a:r>
            <a:r>
              <a:rPr lang="ru-RU" sz="1800" dirty="0" smtClean="0"/>
              <a:t>истории. </a:t>
            </a:r>
          </a:p>
          <a:p>
            <a:r>
              <a:rPr lang="ru-RU" sz="1800" dirty="0"/>
              <a:t>Взойдя на престол в возрасте 20 лет после гибели отца, македонского царя Филиппа II, Александр обезопасил северные рубежи Македонии и завершил подчинение Греции разгромом мятежного города Фивы. Весной 334 года до н. э. Александр начал легендарный поход на Восток и за семь лет полностью завоевал Персидскую империю. Затем он начал покорение Индии, но по настоянию солдат, утомлённых долгим походом, отступил.</a:t>
            </a:r>
          </a:p>
        </p:txBody>
      </p:sp>
    </p:spTree>
  </p:cSld>
  <p:clrMapOvr>
    <a:masterClrMapping/>
  </p:clrMapOvr>
  <p:transition>
    <p:wheel spokes="8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flipV="1">
            <a:off x="9786974" y="1142984"/>
            <a:ext cx="471462" cy="58760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5" name="Содержимое 4" descr="Alexsander-Makedonskiy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85984" y="1847449"/>
            <a:ext cx="6858016" cy="5010551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0" y="1"/>
            <a:ext cx="9144000" cy="1785925"/>
          </a:xfrm>
        </p:spPr>
        <p:txBody>
          <a:bodyPr/>
          <a:lstStyle/>
          <a:p>
            <a:r>
              <a:rPr lang="ru-RU" sz="1800" dirty="0"/>
              <a:t>Основанные Александром города, которые и в наше время являются крупнейшими в нескольких странах, и колонизация греками новых территорий в Азии содействовали распространению греческой культуры на Востоке. Почти достигнув возраста 33 лет, Александр скончался в Вавилоне от тяжёлой болезни. Немедленно его империя была разделена его полководцами (диадохами) между собой, и на несколько десятилетий воцарилась череда войн диадохов.</a:t>
            </a:r>
          </a:p>
        </p:txBody>
      </p:sp>
    </p:spTree>
  </p:cSld>
  <p:clrMapOvr>
    <a:masterClrMapping/>
  </p:clrMapOvr>
  <p:transition>
    <p:wheel spokes="8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2928990" y="2285992"/>
            <a:ext cx="2036785" cy="1006496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5" name="Содержимое 4" descr="i_028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572132" y="-30603"/>
            <a:ext cx="3571868" cy="6888603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0" y="0"/>
            <a:ext cx="5572132" cy="6858000"/>
          </a:xfrm>
        </p:spPr>
        <p:txBody>
          <a:bodyPr/>
          <a:lstStyle/>
          <a:p>
            <a:r>
              <a:rPr lang="ru-RU" sz="1600" dirty="0"/>
              <a:t>Александр родился в 356 году до н. </a:t>
            </a:r>
            <a:r>
              <a:rPr lang="ru-RU" sz="1600" dirty="0" smtClean="0"/>
              <a:t>э. в </a:t>
            </a:r>
            <a:r>
              <a:rPr lang="ru-RU" sz="1600" dirty="0"/>
              <a:t>македонской столице </a:t>
            </a:r>
            <a:r>
              <a:rPr lang="ru-RU" sz="1600" dirty="0" err="1"/>
              <a:t>Пелла</a:t>
            </a:r>
            <a:r>
              <a:rPr lang="ru-RU" sz="1600" dirty="0"/>
              <a:t>. По преданию, Александр родился в ночь, когда Герострат поджёг Храм Артемиды </a:t>
            </a:r>
            <a:r>
              <a:rPr lang="ru-RU" sz="1600" dirty="0" err="1"/>
              <a:t>Эфесской</a:t>
            </a:r>
            <a:r>
              <a:rPr lang="ru-RU" sz="1600" dirty="0"/>
              <a:t>, одно из Семи чудес </a:t>
            </a:r>
            <a:r>
              <a:rPr lang="ru-RU" sz="1600" dirty="0" smtClean="0"/>
              <a:t>света. </a:t>
            </a:r>
            <a:r>
              <a:rPr lang="ru-RU" sz="1600" dirty="0"/>
              <a:t>Уже во время походов Александра распространилась легенда, будто персидские маги интерпретировали этот пожар как знамение будущей катастрофы для их </a:t>
            </a:r>
            <a:r>
              <a:rPr lang="ru-RU" sz="1600" dirty="0" smtClean="0"/>
              <a:t>державы. </a:t>
            </a:r>
            <a:r>
              <a:rPr lang="ru-RU" sz="1600" dirty="0"/>
              <a:t>Но поскольку всевозможные легенды и знамения всегда сопровождали рождение и жизнь великих людей </a:t>
            </a:r>
            <a:r>
              <a:rPr lang="ru-RU" sz="1600" dirty="0" smtClean="0"/>
              <a:t>античности, </a:t>
            </a:r>
            <a:r>
              <a:rPr lang="ru-RU" sz="1600" dirty="0"/>
              <a:t>удачно совпавшую дату рождения Александра иногда считают </a:t>
            </a:r>
            <a:r>
              <a:rPr lang="ru-RU" sz="1600" dirty="0" smtClean="0"/>
              <a:t>искусственной.</a:t>
            </a:r>
          </a:p>
          <a:p>
            <a:r>
              <a:rPr lang="ru-RU" sz="1600" dirty="0"/>
              <a:t>Александра с раннего детства готовили к дипломатии, политике, войне. Хотя родился Александр в </a:t>
            </a:r>
            <a:r>
              <a:rPr lang="ru-RU" sz="1600" dirty="0" err="1"/>
              <a:t>Пелле</a:t>
            </a:r>
            <a:r>
              <a:rPr lang="ru-RU" sz="1600" dirty="0"/>
              <a:t>, его вместе с другими знатными юношами обучали в </a:t>
            </a:r>
            <a:r>
              <a:rPr lang="ru-RU" sz="1600" dirty="0" err="1"/>
              <a:t>Миезе</a:t>
            </a:r>
            <a:r>
              <a:rPr lang="ru-RU" sz="1600" dirty="0"/>
              <a:t> неподалёку от </a:t>
            </a:r>
            <a:r>
              <a:rPr lang="ru-RU" sz="1600" dirty="0" smtClean="0"/>
              <a:t>города. </a:t>
            </a:r>
            <a:r>
              <a:rPr lang="ru-RU" sz="1600" dirty="0"/>
              <a:t>Выбор удалённого от столицы места, вероятно, был связан с желанием удалить ребёнка от </a:t>
            </a:r>
            <a:r>
              <a:rPr lang="ru-RU" sz="1600" dirty="0" smtClean="0"/>
              <a:t>матери. </a:t>
            </a:r>
            <a:r>
              <a:rPr lang="ru-RU" sz="1600" dirty="0"/>
              <a:t>Воспитателями и наставниками Александра были: родственник по линии матери Леонид, к которому он сохранил глубокую привязанность в зрелом возрасте, несмотря на строгое спартанское воспитание в детстве; шут и актёр </a:t>
            </a:r>
            <a:r>
              <a:rPr lang="ru-RU" sz="1600" dirty="0" err="1"/>
              <a:t>Лисимах</a:t>
            </a:r>
            <a:r>
              <a:rPr lang="ru-RU" sz="1600" dirty="0"/>
              <a:t>; а с 343 до н. э. — великий </a:t>
            </a:r>
            <a:r>
              <a:rPr lang="ru-RU" sz="1600" dirty="0" smtClean="0"/>
              <a:t>философ Аристотель</a:t>
            </a:r>
            <a:r>
              <a:rPr lang="ru-RU" sz="1600" dirty="0"/>
              <a:t>. Выбор в качестве наставника именно его был не случаен — Аристотель был близок к македонскому царскому дому, а также хорошо знаком </a:t>
            </a:r>
            <a:r>
              <a:rPr lang="ru-RU" sz="1600" dirty="0" err="1"/>
              <a:t>Гермию</a:t>
            </a:r>
            <a:r>
              <a:rPr lang="ru-RU" sz="1600" dirty="0"/>
              <a:t>, тирану </a:t>
            </a:r>
            <a:r>
              <a:rPr lang="ru-RU" sz="1600" dirty="0" err="1"/>
              <a:t>Атарнея</a:t>
            </a:r>
            <a:r>
              <a:rPr lang="ru-RU" sz="1600" dirty="0"/>
              <a:t>, который поддерживал дружеские отношения с </a:t>
            </a:r>
            <a:r>
              <a:rPr lang="ru-RU" sz="1600" dirty="0" smtClean="0"/>
              <a:t>Филиппом.</a:t>
            </a:r>
            <a:endParaRPr lang="ru-RU" sz="1600" dirty="0"/>
          </a:p>
        </p:txBody>
      </p:sp>
    </p:spTree>
  </p:cSld>
  <p:clrMapOvr>
    <a:masterClrMapping/>
  </p:clrMapOvr>
  <p:transition>
    <p:wheel spokes="8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500174"/>
            <a:ext cx="3286116" cy="5357826"/>
          </a:xfrm>
        </p:spPr>
        <p:txBody>
          <a:bodyPr/>
          <a:lstStyle/>
          <a:p>
            <a:r>
              <a:rPr lang="ru-RU" sz="1600" b="0" dirty="0" smtClean="0"/>
              <a:t>В то же время, он казнил своего двоюродного брата </a:t>
            </a:r>
            <a:r>
              <a:rPr lang="ru-RU" sz="1600" b="0" dirty="0" err="1" smtClean="0"/>
              <a:t>Аминту</a:t>
            </a:r>
            <a:r>
              <a:rPr lang="ru-RU" sz="1600" b="0" dirty="0" smtClean="0"/>
              <a:t> и оставил свою единокровную сестру </a:t>
            </a:r>
            <a:r>
              <a:rPr lang="ru-RU" sz="1600" b="0" dirty="0" err="1" smtClean="0"/>
              <a:t>Кинану</a:t>
            </a:r>
            <a:r>
              <a:rPr lang="ru-RU" sz="1600" b="0" dirty="0" smtClean="0"/>
              <a:t> вдовой. </a:t>
            </a:r>
            <a:r>
              <a:rPr lang="ru-RU" sz="1600" b="0" dirty="0" err="1" smtClean="0"/>
              <a:t>Аминта</a:t>
            </a:r>
            <a:r>
              <a:rPr lang="ru-RU" sz="1600" b="0" dirty="0" smtClean="0"/>
              <a:t> представлял «старшую» линию </a:t>
            </a:r>
            <a:r>
              <a:rPr lang="ru-RU" sz="1600" b="0" dirty="0" err="1" smtClean="0"/>
              <a:t>Аргеадов</a:t>
            </a:r>
            <a:r>
              <a:rPr lang="ru-RU" sz="1600" b="0" dirty="0" smtClean="0"/>
              <a:t> (от </a:t>
            </a:r>
            <a:r>
              <a:rPr lang="ru-RU" sz="1600" b="0" dirty="0" err="1" smtClean="0"/>
              <a:t>Пердикки</a:t>
            </a:r>
            <a:r>
              <a:rPr lang="ru-RU" sz="1600" b="0" dirty="0" smtClean="0"/>
              <a:t> III) и некоторое время номинально правил Македонией в младенчестве, пока его не отстранил опекун Филипп II. Наконец, Александр решил ликвидировать и популярного полководца </a:t>
            </a:r>
            <a:r>
              <a:rPr lang="ru-RU" sz="1600" b="0" dirty="0" err="1" smtClean="0"/>
              <a:t>Аттала</a:t>
            </a:r>
            <a:r>
              <a:rPr lang="ru-RU" sz="1600" b="0" dirty="0" smtClean="0"/>
              <a:t> — его обвинили в измене и переговорах с афинскими политиками. Знать и македонский народ Александр привлек на свою сторону отменой налогов. При этом казна после правления Филиппа была практически пуста, а долги достигали 500 талантов</a:t>
            </a:r>
            <a:endParaRPr lang="ru-RU" sz="1600" b="0" dirty="0"/>
          </a:p>
        </p:txBody>
      </p:sp>
      <p:pic>
        <p:nvPicPr>
          <p:cNvPr id="5" name="Содержимое 4" descr="alessandro_magno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214678" y="2286493"/>
            <a:ext cx="5929322" cy="4571507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0" y="1"/>
            <a:ext cx="9144000" cy="1357297"/>
          </a:xfrm>
        </p:spPr>
        <p:txBody>
          <a:bodyPr/>
          <a:lstStyle/>
          <a:p>
            <a:r>
              <a:rPr lang="ru-RU" dirty="0"/>
              <a:t>При вступлении на трон Александр первым делом расправился с предполагаемыми участниками заговора против его отца и, по македонской традиции, с другими возможными соперниками. Как правило, они обвинялись в заговоре и действиях по заданию Персии — за это, например, казнили двух принцев из династии </a:t>
            </a:r>
            <a:r>
              <a:rPr lang="ru-RU" dirty="0" err="1"/>
              <a:t>Линкестидов</a:t>
            </a:r>
            <a:r>
              <a:rPr lang="ru-RU" dirty="0"/>
              <a:t> (</a:t>
            </a:r>
            <a:r>
              <a:rPr lang="ru-RU" dirty="0" err="1"/>
              <a:t>Аррабая</a:t>
            </a:r>
            <a:r>
              <a:rPr lang="ru-RU" dirty="0"/>
              <a:t> и </a:t>
            </a:r>
            <a:r>
              <a:rPr lang="ru-RU" dirty="0" err="1"/>
              <a:t>Геромена</a:t>
            </a:r>
            <a:r>
              <a:rPr lang="ru-RU" dirty="0"/>
              <a:t>), представлявшей Верхнюю Македонию и претендовавшей на </a:t>
            </a:r>
            <a:r>
              <a:rPr lang="ru-RU" dirty="0" smtClean="0"/>
              <a:t>македонский трон. </a:t>
            </a:r>
            <a:r>
              <a:rPr lang="ru-RU" dirty="0"/>
              <a:t>Впрочем, третий из </a:t>
            </a:r>
            <a:r>
              <a:rPr lang="ru-RU" dirty="0" err="1"/>
              <a:t>Линкестидов</a:t>
            </a:r>
            <a:r>
              <a:rPr lang="ru-RU" dirty="0"/>
              <a:t> был зятем </a:t>
            </a:r>
            <a:r>
              <a:rPr lang="ru-RU" dirty="0" err="1"/>
              <a:t>Антипатра</a:t>
            </a:r>
            <a:r>
              <a:rPr lang="ru-RU" dirty="0"/>
              <a:t>, и потому Александр приблизил его к </a:t>
            </a:r>
            <a:r>
              <a:rPr lang="ru-RU" dirty="0" smtClean="0"/>
              <a:t>себе</a:t>
            </a:r>
            <a:endParaRPr lang="ru-RU" dirty="0"/>
          </a:p>
        </p:txBody>
      </p:sp>
    </p:spTree>
  </p:cSld>
  <p:clrMapOvr>
    <a:masterClrMapping/>
  </p:clrMapOvr>
  <p:transition>
    <p:wheel spokes="8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2643238" y="2214554"/>
            <a:ext cx="2251099" cy="863620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5" name="Содержимое 4" descr="600px-Map_Macedonia_336_BC-ru.svg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-457200"/>
            <a:ext cx="9144000" cy="7315200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-1285916" y="3214686"/>
            <a:ext cx="1036653" cy="3054353"/>
          </a:xfrm>
        </p:spPr>
        <p:txBody>
          <a:bodyPr/>
          <a:lstStyle/>
          <a:p>
            <a:endParaRPr lang="ru-RU" dirty="0"/>
          </a:p>
        </p:txBody>
      </p:sp>
    </p:spTree>
  </p:cSld>
  <p:clrMapOvr>
    <a:masterClrMapping/>
  </p:clrMapOvr>
  <p:transition>
    <p:wheel spokes="8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2571800" y="1214422"/>
            <a:ext cx="2322537" cy="1006496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5" name="Содержимое 4" descr="3756c95162c20bed87f27753effcffae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403514" y="2357430"/>
            <a:ext cx="6740486" cy="4500570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0" y="0"/>
            <a:ext cx="9144000" cy="2714620"/>
          </a:xfrm>
        </p:spPr>
        <p:txBody>
          <a:bodyPr/>
          <a:lstStyle/>
          <a:p>
            <a:r>
              <a:rPr lang="ru-RU" dirty="0"/>
              <a:t>При известии о смерти Филиппа многие его недруги попытались воспользоваться возникшей сложной ситуацией. Так, восстали фракийские и иллирийские племена, в Афинах активизировались противники македонского господства, а Фивы и некоторые другие греческие полисы попытались изгнать оставленные Филиппом гарнизоны и ослабить влияние </a:t>
            </a:r>
            <a:r>
              <a:rPr lang="ru-RU" dirty="0" smtClean="0"/>
              <a:t>Македонии </a:t>
            </a:r>
            <a:r>
              <a:rPr lang="ru-RU" dirty="0"/>
              <a:t>Однако Александр взял инициативу в свои руки. В качестве преемника Филиппа организовал конгресс в Коринфе, на котором был подтвержден ранее заключенный договор с греками. Договор декларировал полный суверенитет греческих полисов, самостоятельное решение ими внутренних дел, право выхода из </a:t>
            </a:r>
            <a:r>
              <a:rPr lang="ru-RU" dirty="0" smtClean="0"/>
              <a:t>соглашения. </a:t>
            </a:r>
            <a:r>
              <a:rPr lang="ru-RU" dirty="0"/>
              <a:t>Для руководства внешней политикой греческих государств создавался общий совет и вводилась «должность» гегемона эллинов, обладающего военными полномочиями. Греки пошли на уступки, и многие полисы впустили к себе македонские гарнизоны (так, в частности, поступили Фивы)</a:t>
            </a:r>
          </a:p>
        </p:txBody>
      </p:sp>
    </p:spTree>
  </p:cSld>
  <p:clrMapOvr>
    <a:masterClrMapping/>
  </p:clrMapOvr>
  <p:transition>
    <p:wheel spokes="8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2071734" y="1214422"/>
            <a:ext cx="1751033" cy="1162050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5" name="Содержимое 4" descr="2_01_118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682539" y="1"/>
            <a:ext cx="5461461" cy="6858000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0" y="0"/>
            <a:ext cx="3714744" cy="6858000"/>
          </a:xfrm>
        </p:spPr>
        <p:txBody>
          <a:bodyPr/>
          <a:lstStyle/>
          <a:p>
            <a:r>
              <a:rPr lang="ru-RU" dirty="0"/>
              <a:t>Имея за спиной пока ещё спокойную Грецию, присматривающуюся к новому царю, он весной 335 года до н. э. двинулся походом на восставших иллирийцев и фракийцев. По современным подсчётам, в северный поход отправилось не более 15 000 солдат, и практически все они были </a:t>
            </a:r>
            <a:r>
              <a:rPr lang="ru-RU" dirty="0" smtClean="0"/>
              <a:t>македонянами </a:t>
            </a:r>
            <a:r>
              <a:rPr lang="ru-RU" dirty="0"/>
              <a:t>Сперва Александр разбил фракийцев в битве у горы </a:t>
            </a:r>
            <a:r>
              <a:rPr lang="ru-RU" dirty="0" err="1"/>
              <a:t>Эмон</a:t>
            </a:r>
            <a:r>
              <a:rPr lang="ru-RU" dirty="0"/>
              <a:t> (</a:t>
            </a:r>
            <a:r>
              <a:rPr lang="ru-RU" dirty="0" err="1"/>
              <a:t>Шипка</a:t>
            </a:r>
            <a:r>
              <a:rPr lang="ru-RU" dirty="0"/>
              <a:t>): варвары установили на возвышенности лагерь из повозок и надеялись обратить македонян в бегство, пуская свои повозки под откос; Александр же приказал своим солдатам организованно избегать повозок. Во время битвы македонцы захватили многих женщин и детей, которых варвары оставили в лагере, и переправили их в </a:t>
            </a:r>
            <a:r>
              <a:rPr lang="ru-RU" dirty="0" smtClean="0"/>
              <a:t>Македонию. </a:t>
            </a:r>
            <a:r>
              <a:rPr lang="ru-RU" dirty="0"/>
              <a:t>Вскоре царь нанёс поражение племени </a:t>
            </a:r>
            <a:r>
              <a:rPr lang="ru-RU" dirty="0" err="1"/>
              <a:t>трибаллов</a:t>
            </a:r>
            <a:r>
              <a:rPr lang="ru-RU" dirty="0"/>
              <a:t>, и их правитель </a:t>
            </a:r>
            <a:r>
              <a:rPr lang="ru-RU" dirty="0" err="1"/>
              <a:t>Сирм</a:t>
            </a:r>
            <a:r>
              <a:rPr lang="ru-RU" dirty="0"/>
              <a:t> вместе с большей частью соплеменников укрылся на острове </a:t>
            </a:r>
            <a:r>
              <a:rPr lang="ru-RU" dirty="0" err="1" smtClean="0"/>
              <a:t>Певка</a:t>
            </a:r>
            <a:r>
              <a:rPr lang="ru-RU" dirty="0"/>
              <a:t> на Дунае</a:t>
            </a:r>
          </a:p>
        </p:txBody>
      </p:sp>
    </p:spTree>
  </p:cSld>
  <p:clrMapOvr>
    <a:masterClrMapping/>
  </p:clrMapOvr>
  <p:transition>
    <p:wheel spokes="8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2500362" y="3214686"/>
            <a:ext cx="1679595" cy="577868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-2786114" y="1142984"/>
            <a:ext cx="1863969" cy="62988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r>
              <a:rPr lang="ru-RU" sz="1600" dirty="0"/>
              <a:t>Однако пока Александр улаживал дела на севере, на юге в конце лета под влиянием ложного слуха о смерти Александра вспыхнул мятеж в Фивах, самом пострадавшем от Филиппа греческом городе. Жители Фив призвали к восстанию всю Грецию, однако греки, на словах выражая солидарность с </a:t>
            </a:r>
            <a:r>
              <a:rPr lang="ru-RU" sz="1600" dirty="0" err="1"/>
              <a:t>фивянами</a:t>
            </a:r>
            <a:r>
              <a:rPr lang="ru-RU" sz="1600" dirty="0"/>
              <a:t>, на деле предпочли наблюдать за развитием событий.</a:t>
            </a:r>
          </a:p>
          <a:p>
            <a:r>
              <a:rPr lang="ru-RU" sz="1600" dirty="0"/>
              <a:t>Афинский оратор Демосфен называл Александра ребёнком, убеждая сограждан в том, что он не опасен. Царь, впрочем, прислал ответ, что вскоре появится у стен Афин и докажет, что он уже взрослый </a:t>
            </a:r>
            <a:r>
              <a:rPr lang="ru-RU" sz="1600" dirty="0" smtClean="0"/>
              <a:t>мужчина </a:t>
            </a:r>
            <a:r>
              <a:rPr lang="ru-RU" sz="1600" dirty="0"/>
              <a:t>В накалившейся ситуации Александр не терял времени. Стремительными маршами он перебросил армию из </a:t>
            </a:r>
            <a:r>
              <a:rPr lang="ru-RU" sz="1600" dirty="0" err="1"/>
              <a:t>Иллирии</a:t>
            </a:r>
            <a:r>
              <a:rPr lang="ru-RU" sz="1600" dirty="0"/>
              <a:t> к Фивам. Осада заняла несколько дней. Перед штурмом Фив Александр неоднократно предлагает мирные переговоры и получает отказ.</a:t>
            </a:r>
          </a:p>
          <a:p>
            <a:r>
              <a:rPr lang="ru-RU" sz="1600" dirty="0"/>
              <a:t>В конце сентября 335 года начался штурм </a:t>
            </a:r>
            <a:r>
              <a:rPr lang="ru-RU" sz="1600" dirty="0" smtClean="0"/>
              <a:t>города. </a:t>
            </a:r>
            <a:r>
              <a:rPr lang="ru-RU" sz="1600" dirty="0"/>
              <a:t>Источники называют различные причины поражения </a:t>
            </a:r>
            <a:r>
              <a:rPr lang="ru-RU" sz="1600" dirty="0" err="1"/>
              <a:t>фиванцев</a:t>
            </a:r>
            <a:r>
              <a:rPr lang="ru-RU" sz="1600" dirty="0"/>
              <a:t>: </a:t>
            </a:r>
            <a:r>
              <a:rPr lang="ru-RU" sz="1600" dirty="0" err="1"/>
              <a:t>Арриан</a:t>
            </a:r>
            <a:r>
              <a:rPr lang="ru-RU" sz="1600" dirty="0"/>
              <a:t> считает, что </a:t>
            </a:r>
            <a:r>
              <a:rPr lang="ru-RU" sz="1600" dirty="0" err="1"/>
              <a:t>фиванские</a:t>
            </a:r>
            <a:r>
              <a:rPr lang="ru-RU" sz="1600" dirty="0"/>
              <a:t> войска пали духом и не смогли более сдерживать македонян, в то время как </a:t>
            </a:r>
            <a:r>
              <a:rPr lang="ru-RU" sz="1600" dirty="0" err="1"/>
              <a:t>Диодор</a:t>
            </a:r>
            <a:r>
              <a:rPr lang="ru-RU" sz="1600" dirty="0"/>
              <a:t> считает, что главной причиной стало обнаружение македонцами незащищённого участка стен </a:t>
            </a:r>
            <a:r>
              <a:rPr lang="ru-RU" sz="1600" dirty="0" smtClean="0"/>
              <a:t>города. </a:t>
            </a:r>
            <a:r>
              <a:rPr lang="ru-RU" sz="1600" dirty="0"/>
              <a:t>В любом случае, македонские войска заняли стены города, а македонский гарнизон открыл ворота и помог окружить </a:t>
            </a:r>
            <a:r>
              <a:rPr lang="ru-RU" sz="1600" dirty="0" err="1" smtClean="0"/>
              <a:t>фиванцев</a:t>
            </a:r>
            <a:r>
              <a:rPr lang="ru-RU" sz="1600" dirty="0" smtClean="0"/>
              <a:t>. </a:t>
            </a:r>
            <a:r>
              <a:rPr lang="ru-RU" sz="1600" dirty="0"/>
              <a:t>Штурмом город был захвачен, разграблен, а всё население обращено в </a:t>
            </a:r>
            <a:r>
              <a:rPr lang="ru-RU" sz="1600" dirty="0" smtClean="0"/>
              <a:t>рабство. </a:t>
            </a:r>
            <a:r>
              <a:rPr lang="ru-RU" sz="1600" dirty="0"/>
              <a:t>На вырученные деньги (примерно 440 талантов) Александр полностью или частично покрыл долги македонской </a:t>
            </a:r>
            <a:r>
              <a:rPr lang="ru-RU" sz="1600" dirty="0" smtClean="0"/>
              <a:t>казны. </a:t>
            </a:r>
            <a:r>
              <a:rPr lang="ru-RU" sz="1600" dirty="0"/>
              <a:t>Вся Греция была поражена как судьбой древнего города, одного из крупнейших и сильнейших в Элладе, так и быстрой победой македонского оружия. Жители ряда городов сами предали суду политиков, призывавших к бунту против македонской гегемонии. Почти сразу же после захвата Фив Александр направился обратно в Македонию, где начал готовиться к походу в </a:t>
            </a:r>
            <a:r>
              <a:rPr lang="ru-RU" sz="1600" dirty="0" smtClean="0"/>
              <a:t>Азию.</a:t>
            </a:r>
            <a:endParaRPr lang="ru-RU" sz="1600" dirty="0"/>
          </a:p>
          <a:p>
            <a:r>
              <a:rPr lang="ru-RU" sz="1600" dirty="0"/>
              <a:t>На данном этапе военные экспедиции Александра облекались в форму усмирения противников Коринфского союза и панэллинской идеи отмщения варварам. Все свои завоевательные действия Александр в «македонский» период обосновывает неразрывной связью с целями всегреческого союза. Ведь формально именно Коринфским конгрессом был санкционирован главенствующий в Элладе статус Александра.</a:t>
            </a:r>
          </a:p>
          <a:p>
            <a:endParaRPr lang="ru-RU" dirty="0"/>
          </a:p>
        </p:txBody>
      </p:sp>
    </p:spTree>
  </p:cSld>
  <p:clrMapOvr>
    <a:masterClrMapping/>
  </p:clrMapOvr>
  <p:transition>
    <p:wheel spokes="8"/>
  </p:transition>
</p:sld>
</file>

<file path=ppt/theme/theme1.xml><?xml version="1.0" encoding="utf-8"?>
<a:theme xmlns:a="http://schemas.openxmlformats.org/drawingml/2006/main" name="Океан">
  <a:themeElements>
    <a:clrScheme name="Океан 1">
      <a:dk1>
        <a:srgbClr val="010199"/>
      </a:dk1>
      <a:lt1>
        <a:srgbClr val="FFFFFF"/>
      </a:lt1>
      <a:dk2>
        <a:srgbClr val="000099"/>
      </a:dk2>
      <a:lt2>
        <a:srgbClr val="FFFFFF"/>
      </a:lt2>
      <a:accent1>
        <a:srgbClr val="33CCCC"/>
      </a:accent1>
      <a:accent2>
        <a:srgbClr val="00C600"/>
      </a:accent2>
      <a:accent3>
        <a:srgbClr val="AAAACA"/>
      </a:accent3>
      <a:accent4>
        <a:srgbClr val="DADADA"/>
      </a:accent4>
      <a:accent5>
        <a:srgbClr val="ADE2E2"/>
      </a:accent5>
      <a:accent6>
        <a:srgbClr val="00B300"/>
      </a:accent6>
      <a:hlink>
        <a:srgbClr val="FFCC00"/>
      </a:hlink>
      <a:folHlink>
        <a:srgbClr val="6699FF"/>
      </a:folHlink>
    </a:clrScheme>
    <a:fontScheme name="Океан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кеан 1">
        <a:dk1>
          <a:srgbClr val="010199"/>
        </a:dk1>
        <a:lt1>
          <a:srgbClr val="FFFFFF"/>
        </a:lt1>
        <a:dk2>
          <a:srgbClr val="000099"/>
        </a:dk2>
        <a:lt2>
          <a:srgbClr val="FFFFFF"/>
        </a:lt2>
        <a:accent1>
          <a:srgbClr val="33CCCC"/>
        </a:accent1>
        <a:accent2>
          <a:srgbClr val="00C600"/>
        </a:accent2>
        <a:accent3>
          <a:srgbClr val="AAAACA"/>
        </a:accent3>
        <a:accent4>
          <a:srgbClr val="DADADA"/>
        </a:accent4>
        <a:accent5>
          <a:srgbClr val="ADE2E2"/>
        </a:accent5>
        <a:accent6>
          <a:srgbClr val="00B300"/>
        </a:accent6>
        <a:hlink>
          <a:srgbClr val="FFCC00"/>
        </a:hlink>
        <a:folHlink>
          <a:srgbClr val="66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кеан 2">
        <a:dk1>
          <a:srgbClr val="000066"/>
        </a:dk1>
        <a:lt1>
          <a:srgbClr val="FFFFFF"/>
        </a:lt1>
        <a:dk2>
          <a:srgbClr val="5D93FF"/>
        </a:dk2>
        <a:lt2>
          <a:srgbClr val="FFFFFF"/>
        </a:lt2>
        <a:accent1>
          <a:srgbClr val="6666FF"/>
        </a:accent1>
        <a:accent2>
          <a:srgbClr val="9999FF"/>
        </a:accent2>
        <a:accent3>
          <a:srgbClr val="B6C8FF"/>
        </a:accent3>
        <a:accent4>
          <a:srgbClr val="DADADA"/>
        </a:accent4>
        <a:accent5>
          <a:srgbClr val="B8B8FF"/>
        </a:accent5>
        <a:accent6>
          <a:srgbClr val="8A8AE7"/>
        </a:accent6>
        <a:hlink>
          <a:srgbClr val="FF3300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кеан 3">
        <a:dk1>
          <a:srgbClr val="000000"/>
        </a:dk1>
        <a:lt1>
          <a:srgbClr val="FFFFFF"/>
        </a:lt1>
        <a:dk2>
          <a:srgbClr val="572E88"/>
        </a:dk2>
        <a:lt2>
          <a:srgbClr val="FFFFFF"/>
        </a:lt2>
        <a:accent1>
          <a:srgbClr val="FF6600"/>
        </a:accent1>
        <a:accent2>
          <a:srgbClr val="FFCC00"/>
        </a:accent2>
        <a:accent3>
          <a:srgbClr val="B4ADC3"/>
        </a:accent3>
        <a:accent4>
          <a:srgbClr val="DADADA"/>
        </a:accent4>
        <a:accent5>
          <a:srgbClr val="FFB8AA"/>
        </a:accent5>
        <a:accent6>
          <a:srgbClr val="E7B900"/>
        </a:accent6>
        <a:hlink>
          <a:srgbClr val="33CCCC"/>
        </a:hlink>
        <a:folHlink>
          <a:srgbClr val="36CC6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кеан 4">
        <a:dk1>
          <a:srgbClr val="003366"/>
        </a:dk1>
        <a:lt1>
          <a:srgbClr val="FFFFFF"/>
        </a:lt1>
        <a:dk2>
          <a:srgbClr val="666699"/>
        </a:dk2>
        <a:lt2>
          <a:srgbClr val="FFFFFF"/>
        </a:lt2>
        <a:accent1>
          <a:srgbClr val="9966FF"/>
        </a:accent1>
        <a:accent2>
          <a:srgbClr val="00CC66"/>
        </a:accent2>
        <a:accent3>
          <a:srgbClr val="B8B8CA"/>
        </a:accent3>
        <a:accent4>
          <a:srgbClr val="DADADA"/>
        </a:accent4>
        <a:accent5>
          <a:srgbClr val="CAB8FF"/>
        </a:accent5>
        <a:accent6>
          <a:srgbClr val="00B95C"/>
        </a:accent6>
        <a:hlink>
          <a:srgbClr val="65C8FF"/>
        </a:hlink>
        <a:folHlink>
          <a:srgbClr val="FF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кеан 5">
        <a:dk1>
          <a:srgbClr val="000000"/>
        </a:dk1>
        <a:lt1>
          <a:srgbClr val="FFFFFF"/>
        </a:lt1>
        <a:dk2>
          <a:srgbClr val="336600"/>
        </a:dk2>
        <a:lt2>
          <a:srgbClr val="FFFFFF"/>
        </a:lt2>
        <a:accent1>
          <a:srgbClr val="B7C533"/>
        </a:accent1>
        <a:accent2>
          <a:srgbClr val="CCCCFF"/>
        </a:accent2>
        <a:accent3>
          <a:srgbClr val="ADB8AA"/>
        </a:accent3>
        <a:accent4>
          <a:srgbClr val="DADADA"/>
        </a:accent4>
        <a:accent5>
          <a:srgbClr val="D8DFAD"/>
        </a:accent5>
        <a:accent6>
          <a:srgbClr val="B9B9E7"/>
        </a:accent6>
        <a:hlink>
          <a:srgbClr val="FFFFCC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кеан 6">
        <a:dk1>
          <a:srgbClr val="000000"/>
        </a:dk1>
        <a:lt1>
          <a:srgbClr val="FFFFFF"/>
        </a:lt1>
        <a:dk2>
          <a:srgbClr val="006B80"/>
        </a:dk2>
        <a:lt2>
          <a:srgbClr val="C1CB75"/>
        </a:lt2>
        <a:accent1>
          <a:srgbClr val="6F8406"/>
        </a:accent1>
        <a:accent2>
          <a:srgbClr val="D9E288"/>
        </a:accent2>
        <a:accent3>
          <a:srgbClr val="AABAC0"/>
        </a:accent3>
        <a:accent4>
          <a:srgbClr val="DADADA"/>
        </a:accent4>
        <a:accent5>
          <a:srgbClr val="BBC2AA"/>
        </a:accent5>
        <a:accent6>
          <a:srgbClr val="C4CD7B"/>
        </a:accent6>
        <a:hlink>
          <a:srgbClr val="00CC00"/>
        </a:hlink>
        <a:folHlink>
          <a:srgbClr val="C0FF7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кеан 7">
        <a:dk1>
          <a:srgbClr val="5F5F5F"/>
        </a:dk1>
        <a:lt1>
          <a:srgbClr val="FFFFFF"/>
        </a:lt1>
        <a:dk2>
          <a:srgbClr val="FF6600"/>
        </a:dk2>
        <a:lt2>
          <a:srgbClr val="FFFFFF"/>
        </a:lt2>
        <a:accent1>
          <a:srgbClr val="CC6600"/>
        </a:accent1>
        <a:accent2>
          <a:srgbClr val="FF6600"/>
        </a:accent2>
        <a:accent3>
          <a:srgbClr val="FFB8AA"/>
        </a:accent3>
        <a:accent4>
          <a:srgbClr val="DADADA"/>
        </a:accent4>
        <a:accent5>
          <a:srgbClr val="E2B8AA"/>
        </a:accent5>
        <a:accent6>
          <a:srgbClr val="E75C00"/>
        </a:accent6>
        <a:hlink>
          <a:srgbClr val="FFFF99"/>
        </a:hlink>
        <a:folHlink>
          <a:srgbClr val="FF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кеан 8">
        <a:dk1>
          <a:srgbClr val="000000"/>
        </a:dk1>
        <a:lt1>
          <a:srgbClr val="FFFFFF"/>
        </a:lt1>
        <a:dk2>
          <a:srgbClr val="FFBA2F"/>
        </a:dk2>
        <a:lt2>
          <a:srgbClr val="A50021"/>
        </a:lt2>
        <a:accent1>
          <a:srgbClr val="FF6600"/>
        </a:accent1>
        <a:accent2>
          <a:srgbClr val="CC6600"/>
        </a:accent2>
        <a:accent3>
          <a:srgbClr val="FFD9AD"/>
        </a:accent3>
        <a:accent4>
          <a:srgbClr val="DADADA"/>
        </a:accent4>
        <a:accent5>
          <a:srgbClr val="FFB8AA"/>
        </a:accent5>
        <a:accent6>
          <a:srgbClr val="B95C00"/>
        </a:accent6>
        <a:hlink>
          <a:srgbClr val="663300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Пиксел">
  <a:themeElements>
    <a:clrScheme name="Пиксел 12">
      <a:dk1>
        <a:srgbClr val="000000"/>
      </a:dk1>
      <a:lt1>
        <a:srgbClr val="FFFFFF"/>
      </a:lt1>
      <a:dk2>
        <a:srgbClr val="000000"/>
      </a:dk2>
      <a:lt2>
        <a:srgbClr val="00007D"/>
      </a:lt2>
      <a:accent1>
        <a:srgbClr val="9999FF"/>
      </a:accent1>
      <a:accent2>
        <a:srgbClr val="9999CC"/>
      </a:accent2>
      <a:accent3>
        <a:srgbClr val="FFFFFF"/>
      </a:accent3>
      <a:accent4>
        <a:srgbClr val="000000"/>
      </a:accent4>
      <a:accent5>
        <a:srgbClr val="CACAFF"/>
      </a:accent5>
      <a:accent6>
        <a:srgbClr val="8A8AB9"/>
      </a:accent6>
      <a:hlink>
        <a:srgbClr val="666699"/>
      </a:hlink>
      <a:folHlink>
        <a:srgbClr val="CCCCE6"/>
      </a:folHlink>
    </a:clrScheme>
    <a:fontScheme name="Пиксел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Пиксел 1">
        <a:dk1>
          <a:srgbClr val="0066FF"/>
        </a:dk1>
        <a:lt1>
          <a:srgbClr val="FFFFFF"/>
        </a:lt1>
        <a:dk2>
          <a:srgbClr val="000066"/>
        </a:dk2>
        <a:lt2>
          <a:srgbClr val="FFFFFF"/>
        </a:lt2>
        <a:accent1>
          <a:srgbClr val="6699FF"/>
        </a:accent1>
        <a:accent2>
          <a:srgbClr val="3333FF"/>
        </a:accent2>
        <a:accent3>
          <a:srgbClr val="AAAAB8"/>
        </a:accent3>
        <a:accent4>
          <a:srgbClr val="DADADA"/>
        </a:accent4>
        <a:accent5>
          <a:srgbClr val="B8CAFF"/>
        </a:accent5>
        <a:accent6>
          <a:srgbClr val="2D2DE7"/>
        </a:accent6>
        <a:hlink>
          <a:srgbClr val="FFCC00"/>
        </a:hlink>
        <a:folHlink>
          <a:srgbClr val="0000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иксел 2">
        <a:dk1>
          <a:srgbClr val="009999"/>
        </a:dk1>
        <a:lt1>
          <a:srgbClr val="FFFFFF"/>
        </a:lt1>
        <a:dk2>
          <a:srgbClr val="334B49"/>
        </a:dk2>
        <a:lt2>
          <a:srgbClr val="FFFFFF"/>
        </a:lt2>
        <a:accent1>
          <a:srgbClr val="33CCCC"/>
        </a:accent1>
        <a:accent2>
          <a:srgbClr val="008080"/>
        </a:accent2>
        <a:accent3>
          <a:srgbClr val="ADB1B1"/>
        </a:accent3>
        <a:accent4>
          <a:srgbClr val="DADADA"/>
        </a:accent4>
        <a:accent5>
          <a:srgbClr val="ADE2E2"/>
        </a:accent5>
        <a:accent6>
          <a:srgbClr val="007373"/>
        </a:accent6>
        <a:hlink>
          <a:srgbClr val="FFCC00"/>
        </a:hlink>
        <a:folHlink>
          <a:srgbClr val="0066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иксел 3">
        <a:dk1>
          <a:srgbClr val="006699"/>
        </a:dk1>
        <a:lt1>
          <a:srgbClr val="FFFFFF"/>
        </a:lt1>
        <a:dk2>
          <a:srgbClr val="333399"/>
        </a:dk2>
        <a:lt2>
          <a:srgbClr val="FFFFFF"/>
        </a:lt2>
        <a:accent1>
          <a:srgbClr val="0099CC"/>
        </a:accent1>
        <a:accent2>
          <a:srgbClr val="0386AF"/>
        </a:accent2>
        <a:accent3>
          <a:srgbClr val="ADADCA"/>
        </a:accent3>
        <a:accent4>
          <a:srgbClr val="DADADA"/>
        </a:accent4>
        <a:accent5>
          <a:srgbClr val="AACAE2"/>
        </a:accent5>
        <a:accent6>
          <a:srgbClr val="02799E"/>
        </a:accent6>
        <a:hlink>
          <a:srgbClr val="FFCC00"/>
        </a:hlink>
        <a:folHlink>
          <a:srgbClr val="66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иксел 4">
        <a:dk1>
          <a:srgbClr val="008080"/>
        </a:dk1>
        <a:lt1>
          <a:srgbClr val="FFFFFF"/>
        </a:lt1>
        <a:dk2>
          <a:srgbClr val="2F978D"/>
        </a:dk2>
        <a:lt2>
          <a:srgbClr val="FFFFFF"/>
        </a:lt2>
        <a:accent1>
          <a:srgbClr val="0099FF"/>
        </a:accent1>
        <a:accent2>
          <a:srgbClr val="009999"/>
        </a:accent2>
        <a:accent3>
          <a:srgbClr val="ADC9C5"/>
        </a:accent3>
        <a:accent4>
          <a:srgbClr val="DADADA"/>
        </a:accent4>
        <a:accent5>
          <a:srgbClr val="AACAFF"/>
        </a:accent5>
        <a:accent6>
          <a:srgbClr val="008A8A"/>
        </a:accent6>
        <a:hlink>
          <a:srgbClr val="FFFFCC"/>
        </a:hlink>
        <a:folHlink>
          <a:srgbClr val="70CAC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иксел 5">
        <a:dk1>
          <a:srgbClr val="822504"/>
        </a:dk1>
        <a:lt1>
          <a:srgbClr val="FFFFFF"/>
        </a:lt1>
        <a:dk2>
          <a:srgbClr val="330000"/>
        </a:dk2>
        <a:lt2>
          <a:srgbClr val="FFFFFF"/>
        </a:lt2>
        <a:accent1>
          <a:srgbClr val="FF9900"/>
        </a:accent1>
        <a:accent2>
          <a:srgbClr val="9E2A06"/>
        </a:accent2>
        <a:accent3>
          <a:srgbClr val="ADAAAA"/>
        </a:accent3>
        <a:accent4>
          <a:srgbClr val="DADADA"/>
        </a:accent4>
        <a:accent5>
          <a:srgbClr val="FFCAAA"/>
        </a:accent5>
        <a:accent6>
          <a:srgbClr val="8F2505"/>
        </a:accent6>
        <a:hlink>
          <a:srgbClr val="FF3300"/>
        </a:hlink>
        <a:folHlink>
          <a:srgbClr val="7C070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иксел 6">
        <a:dk1>
          <a:srgbClr val="336600"/>
        </a:dk1>
        <a:lt1>
          <a:srgbClr val="FFFFFF"/>
        </a:lt1>
        <a:dk2>
          <a:srgbClr val="4A7911"/>
        </a:dk2>
        <a:lt2>
          <a:srgbClr val="FFFFFF"/>
        </a:lt2>
        <a:accent1>
          <a:srgbClr val="666633"/>
        </a:accent1>
        <a:accent2>
          <a:srgbClr val="669900"/>
        </a:accent2>
        <a:accent3>
          <a:srgbClr val="B1BEAA"/>
        </a:accent3>
        <a:accent4>
          <a:srgbClr val="DADADA"/>
        </a:accent4>
        <a:accent5>
          <a:srgbClr val="B8B8AD"/>
        </a:accent5>
        <a:accent6>
          <a:srgbClr val="5C8A00"/>
        </a:accent6>
        <a:hlink>
          <a:srgbClr val="FFCC00"/>
        </a:hlink>
        <a:folHlink>
          <a:srgbClr val="99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иксел 7">
        <a:dk1>
          <a:srgbClr val="000000"/>
        </a:dk1>
        <a:lt1>
          <a:srgbClr val="FFFFFF"/>
        </a:lt1>
        <a:dk2>
          <a:srgbClr val="000000"/>
        </a:dk2>
        <a:lt2>
          <a:srgbClr val="CC3300"/>
        </a:lt2>
        <a:accent1>
          <a:srgbClr val="FFCC00"/>
        </a:accent1>
        <a:accent2>
          <a:srgbClr val="CC6600"/>
        </a:accent2>
        <a:accent3>
          <a:srgbClr val="FFFFFF"/>
        </a:accent3>
        <a:accent4>
          <a:srgbClr val="000000"/>
        </a:accent4>
        <a:accent5>
          <a:srgbClr val="FFE2AA"/>
        </a:accent5>
        <a:accent6>
          <a:srgbClr val="B95C00"/>
        </a:accent6>
        <a:hlink>
          <a:srgbClr val="663300"/>
        </a:hlink>
        <a:folHlink>
          <a:srgbClr val="CC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иксел 8">
        <a:dk1>
          <a:srgbClr val="003300"/>
        </a:dk1>
        <a:lt1>
          <a:srgbClr val="FFFFFF"/>
        </a:lt1>
        <a:dk2>
          <a:srgbClr val="000000"/>
        </a:dk2>
        <a:lt2>
          <a:srgbClr val="336600"/>
        </a:lt2>
        <a:accent1>
          <a:srgbClr val="CCCC00"/>
        </a:accent1>
        <a:accent2>
          <a:srgbClr val="669900"/>
        </a:accent2>
        <a:accent3>
          <a:srgbClr val="FFFFFF"/>
        </a:accent3>
        <a:accent4>
          <a:srgbClr val="002A00"/>
        </a:accent4>
        <a:accent5>
          <a:srgbClr val="E2E2AA"/>
        </a:accent5>
        <a:accent6>
          <a:srgbClr val="5C8A00"/>
        </a:accent6>
        <a:hlink>
          <a:srgbClr val="333300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иксел 9">
        <a:dk1>
          <a:srgbClr val="000000"/>
        </a:dk1>
        <a:lt1>
          <a:srgbClr val="FFFFFF"/>
        </a:lt1>
        <a:dk2>
          <a:srgbClr val="000000"/>
        </a:dk2>
        <a:lt2>
          <a:srgbClr val="440044"/>
        </a:lt2>
        <a:accent1>
          <a:srgbClr val="FFCCCC"/>
        </a:accent1>
        <a:accent2>
          <a:srgbClr val="790571"/>
        </a:accent2>
        <a:accent3>
          <a:srgbClr val="FFFFFF"/>
        </a:accent3>
        <a:accent4>
          <a:srgbClr val="000000"/>
        </a:accent4>
        <a:accent5>
          <a:srgbClr val="FFE2E2"/>
        </a:accent5>
        <a:accent6>
          <a:srgbClr val="6D0466"/>
        </a:accent6>
        <a:hlink>
          <a:srgbClr val="993366"/>
        </a:hlink>
        <a:folHlink>
          <a:srgbClr val="9F839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иксел 10">
        <a:dk1>
          <a:srgbClr val="000000"/>
        </a:dk1>
        <a:lt1>
          <a:srgbClr val="FFFFFF"/>
        </a:lt1>
        <a:dk2>
          <a:srgbClr val="000000"/>
        </a:dk2>
        <a:lt2>
          <a:srgbClr val="FF9900"/>
        </a:lt2>
        <a:accent1>
          <a:srgbClr val="FFCC99"/>
        </a:accent1>
        <a:accent2>
          <a:srgbClr val="FBA313"/>
        </a:accent2>
        <a:accent3>
          <a:srgbClr val="FFFFFF"/>
        </a:accent3>
        <a:accent4>
          <a:srgbClr val="000000"/>
        </a:accent4>
        <a:accent5>
          <a:srgbClr val="FFE2CA"/>
        </a:accent5>
        <a:accent6>
          <a:srgbClr val="E39310"/>
        </a:accent6>
        <a:hlink>
          <a:srgbClr val="CC3300"/>
        </a:hlink>
        <a:folHlink>
          <a:srgbClr val="FCC66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иксел 11">
        <a:dk1>
          <a:srgbClr val="000000"/>
        </a:dk1>
        <a:lt1>
          <a:srgbClr val="FFFFFF"/>
        </a:lt1>
        <a:dk2>
          <a:srgbClr val="000000"/>
        </a:dk2>
        <a:lt2>
          <a:srgbClr val="779F92"/>
        </a:lt2>
        <a:accent1>
          <a:srgbClr val="33CCCC"/>
        </a:accent1>
        <a:accent2>
          <a:srgbClr val="9DC2D7"/>
        </a:accent2>
        <a:accent3>
          <a:srgbClr val="FFFFFF"/>
        </a:accent3>
        <a:accent4>
          <a:srgbClr val="000000"/>
        </a:accent4>
        <a:accent5>
          <a:srgbClr val="ADE2E2"/>
        </a:accent5>
        <a:accent6>
          <a:srgbClr val="8EB0C3"/>
        </a:accent6>
        <a:hlink>
          <a:srgbClr val="006666"/>
        </a:hlink>
        <a:folHlink>
          <a:srgbClr val="CC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иксел 12">
        <a:dk1>
          <a:srgbClr val="000000"/>
        </a:dk1>
        <a:lt1>
          <a:srgbClr val="FFFFFF"/>
        </a:lt1>
        <a:dk2>
          <a:srgbClr val="000000"/>
        </a:dk2>
        <a:lt2>
          <a:srgbClr val="00007D"/>
        </a:lt2>
        <a:accent1>
          <a:srgbClr val="9999FF"/>
        </a:accent1>
        <a:accent2>
          <a:srgbClr val="9999CC"/>
        </a:accent2>
        <a:accent3>
          <a:srgbClr val="FFFFFF"/>
        </a:accent3>
        <a:accent4>
          <a:srgbClr val="000000"/>
        </a:accent4>
        <a:accent5>
          <a:srgbClr val="CACAFF"/>
        </a:accent5>
        <a:accent6>
          <a:srgbClr val="8A8AB9"/>
        </a:accent6>
        <a:hlink>
          <a:srgbClr val="666699"/>
        </a:hlink>
        <a:folHlink>
          <a:srgbClr val="CCCCE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107727</Template>
  <TotalTime>55</TotalTime>
  <Words>290</Words>
  <Application>Microsoft Office PowerPoint</Application>
  <PresentationFormat>Экран (4:3)</PresentationFormat>
  <Paragraphs>18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10</vt:i4>
      </vt:variant>
    </vt:vector>
  </HeadingPairs>
  <TitlesOfParts>
    <vt:vector size="12" baseType="lpstr">
      <vt:lpstr>Океан</vt:lpstr>
      <vt:lpstr>Пиксел</vt:lpstr>
      <vt:lpstr>Александр (Великий) Македонский</vt:lpstr>
      <vt:lpstr>Презентация PowerPoint</vt:lpstr>
      <vt:lpstr>Презентация PowerPoint</vt:lpstr>
      <vt:lpstr>Презентация PowerPoint</vt:lpstr>
      <vt:lpstr>В то же время, он казнил своего двоюродного брата Аминту и оставил свою единокровную сестру Кинану вдовой. Аминта представлял «старшую» линию Аргеадов (от Пердикки III) и некоторое время номинально правил Македонией в младенчестве, пока его не отстранил опекун Филипп II. Наконец, Александр решил ликвидировать и популярного полководца Аттала — его обвинили в измене и переговорах с афинскими политиками. Знать и македонский народ Александр привлек на свою сторону отменой налогов. При этом казна после правления Филиппа была практически пуста, а долги достигали 500 талантов</vt:lpstr>
      <vt:lpstr>Презентация PowerPoint</vt:lpstr>
      <vt:lpstr>Презентация PowerPoint</vt:lpstr>
      <vt:lpstr>Презентация PowerPoint</vt:lpstr>
      <vt:lpstr>Презентация PowerPoint</vt:lpstr>
      <vt:lpstr>Деление Македонии после смерти             Александра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Александр (Великий) Македонский</dc:title>
  <dc:creator>инна батаева</dc:creator>
  <cp:lastModifiedBy>Владелец</cp:lastModifiedBy>
  <cp:revision>9</cp:revision>
  <dcterms:created xsi:type="dcterms:W3CDTF">2015-02-19T13:15:39Z</dcterms:created>
  <dcterms:modified xsi:type="dcterms:W3CDTF">2015-03-25T09:27:43Z</dcterms:modified>
</cp:coreProperties>
</file>