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F44459-36E0-4D21-9CD2-0AD4C06F2480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5CA812-B2F3-4260-9BBB-A15F16AAD03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Магистрально-модульный принцип построения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Характеристики статической </a:t>
            </a:r>
            <a:r>
              <a:rPr lang="en-US" sz="3600" dirty="0" smtClean="0"/>
              <a:t>SRAM </a:t>
            </a:r>
            <a:r>
              <a:rPr lang="ru-RU" sz="3600" dirty="0" smtClean="0"/>
              <a:t>и динамической </a:t>
            </a:r>
            <a:r>
              <a:rPr lang="en-US" sz="3600" dirty="0" smtClean="0"/>
              <a:t>DRAM </a:t>
            </a:r>
            <a:r>
              <a:rPr lang="ru-RU" sz="3600" dirty="0" smtClean="0"/>
              <a:t>памяти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958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/>
                          <a:ea typeface="Times New Roman"/>
                        </a:rPr>
                        <a:t>Характеристики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SRAM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</a:rPr>
                        <a:t>DRAM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Физический принцип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Ячейки построены на различных вариантах схем (триггеров) с двумя устойчивыми состояниями.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Ячейки построены на основе областей с накоплением зарядов.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Занимают гораздо меньшую площадь, чем триггеры.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348740"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После записи бита в ячейку она может пребывать в этом состоянии долго - необходимо только наличие питания.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 записи бита в такую ячейку в ней формируется электрический заряд, который сохраняется в течение нескольких миллисекунд. Для постоянного сохранения заряда ячейки необходимо перезаписывать содержимое для восстановления зарядов.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Скорость работы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 Гб/с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 800 Мб/с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Удельная плотность микросхем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Низкая удельная плотность данных (порядка единиц Мбит на корпус).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Большая удельная плотность (порядка десятков Мбит на корпус).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Время срабатывания – минимальное время необходимое для доступа к содержимому ячейки памяти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Малое время срабатывания (единицы-десятки наносекунд).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Большее время срабатывания (десятки-сотни наносекунд).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Энергопотребление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Высокое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Меньшее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Использование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Вспомогательная память 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кэш-память),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предназначенная для оптимизации работы процессора.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Основная оперативная память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Кэш-память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Кэш-память</a:t>
            </a:r>
            <a:r>
              <a:rPr lang="ru-RU" dirty="0" smtClean="0"/>
              <a:t> (</a:t>
            </a:r>
            <a:r>
              <a:rPr lang="ru-RU" dirty="0" err="1" smtClean="0"/>
              <a:t>Cashe</a:t>
            </a:r>
            <a:r>
              <a:rPr lang="ru-RU" dirty="0" smtClean="0"/>
              <a:t> </a:t>
            </a:r>
            <a:r>
              <a:rPr lang="ru-RU" dirty="0" err="1" smtClean="0"/>
              <a:t>Memory</a:t>
            </a:r>
            <a:r>
              <a:rPr lang="ru-RU" dirty="0" smtClean="0"/>
              <a:t>) - является буфером между ОЗУ и процессором и другими абонентами системной шины. </a:t>
            </a:r>
          </a:p>
          <a:p>
            <a:pPr>
              <a:buNone/>
            </a:pPr>
            <a:r>
              <a:rPr lang="ru-RU" dirty="0" smtClean="0"/>
              <a:t>Она хранит копии блоков данных тех областей ОЗУ, к которым происходили последние обращения, и возможно будет повторное обращение.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Постоянное запоминающее устройство</a:t>
            </a:r>
            <a:br>
              <a:rPr lang="ru-RU" sz="3200" b="1" dirty="0" smtClean="0"/>
            </a:br>
            <a:r>
              <a:rPr lang="ru-RU" sz="3200" i="1" dirty="0" smtClean="0"/>
              <a:t>(</a:t>
            </a:r>
            <a:r>
              <a:rPr lang="en-US" sz="3200" i="1" dirty="0" smtClean="0"/>
              <a:t>Read</a:t>
            </a:r>
            <a:r>
              <a:rPr lang="ru-RU" sz="3200" i="1" dirty="0" smtClean="0"/>
              <a:t> - </a:t>
            </a:r>
            <a:r>
              <a:rPr lang="en-US" sz="3200" i="1" dirty="0" smtClean="0"/>
              <a:t>Only Memory</a:t>
            </a:r>
            <a:r>
              <a:rPr lang="ru-RU" sz="3200" i="1" dirty="0" smtClean="0"/>
              <a:t> - </a:t>
            </a:r>
            <a:r>
              <a:rPr lang="en-US" sz="3200" i="1" dirty="0" smtClean="0"/>
              <a:t>ROM</a:t>
            </a:r>
            <a:r>
              <a:rPr lang="ru-RU" sz="3200" i="1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ПЗУ </a:t>
            </a:r>
            <a:r>
              <a:rPr lang="ru-RU" u="sng" dirty="0" smtClean="0"/>
              <a:t>постоянно</a:t>
            </a:r>
            <a:r>
              <a:rPr lang="ru-RU" dirty="0" smtClean="0"/>
              <a:t> хранит информацию, которая записывается туда при изготовлении компьютера.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sz="31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 Энергонезависимая память. </a:t>
            </a:r>
            <a:r>
              <a:rPr lang="ru-RU" sz="3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отключении питания содержимое ПЗУ не стирается.</a:t>
            </a:r>
            <a:endParaRPr lang="ru-RU" sz="3100" b="1" dirty="0" smtClean="0">
              <a:ln w="19050">
                <a:solidFill>
                  <a:srgbClr val="FFC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  <a:r>
              <a:rPr lang="ru-RU" dirty="0" smtClean="0"/>
              <a:t>В </a:t>
            </a:r>
            <a:r>
              <a:rPr lang="ru-RU" dirty="0" smtClean="0"/>
              <a:t>ПЗУ находятся:</a:t>
            </a:r>
          </a:p>
          <a:p>
            <a:pPr algn="just"/>
            <a:r>
              <a:rPr lang="ru-RU" dirty="0" smtClean="0"/>
              <a:t>тестовые программы, проверяющие при каждом включении компьютера правильность работы блоков;</a:t>
            </a:r>
          </a:p>
          <a:p>
            <a:pPr algn="just"/>
            <a:r>
              <a:rPr lang="ru-RU" dirty="0" smtClean="0"/>
              <a:t>программы управления основными периферийными устройствами (дисководом, монитором, клавиатурой);</a:t>
            </a:r>
          </a:p>
          <a:p>
            <a:pPr algn="just"/>
            <a:r>
              <a:rPr lang="ru-RU" dirty="0" smtClean="0"/>
              <a:t>информация о том, где на диске расположена операционная система.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Магистрально-модульный принцип построения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b="1" dirty="0" smtClean="0"/>
              <a:t>Магистрально-модульный </a:t>
            </a:r>
            <a:r>
              <a:rPr lang="ru-RU" b="1" dirty="0" smtClean="0"/>
              <a:t>принцип</a:t>
            </a:r>
            <a:r>
              <a:rPr lang="ru-RU" dirty="0" smtClean="0"/>
              <a:t> построения современных компьютеров заключается в том, что все устройства взаимодействуют между собой единым способом через посредство специальной информационной магистрали или шины.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Архитектура – </a:t>
            </a:r>
            <a:r>
              <a:rPr lang="ru-RU" dirty="0" smtClean="0"/>
              <a:t>это комплекс аппаратных и программных средств, с помощью которых обеспечивается выполнение задач пользователя.</a:t>
            </a:r>
          </a:p>
          <a:p>
            <a:pPr>
              <a:buNone/>
            </a:pPr>
            <a:endParaRPr lang="ru-RU" dirty="0" smtClean="0"/>
          </a:p>
          <a:p>
            <a:pPr lvl="0" algn="just"/>
            <a:r>
              <a:rPr lang="ru-RU" b="1" dirty="0" smtClean="0"/>
              <a:t>Принцип открытой архитектуры</a:t>
            </a:r>
            <a:r>
              <a:rPr lang="ru-RU" dirty="0" smtClean="0"/>
              <a:t> – это возможность постоянного усовершенствования компьютера в целом и его отдельных частей с использованием новых устройств, которые полностью совместимы друг с другом независимо от фирмы-изготовителя.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Функциональная схема компьютера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ФС компьюте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268760"/>
            <a:ext cx="5784208" cy="4833516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шина</a:t>
            </a:r>
            <a:endParaRPr lang="ru-RU" dirty="0"/>
          </a:p>
        </p:txBody>
      </p:sp>
      <p:pic>
        <p:nvPicPr>
          <p:cNvPr id="4" name="Содержимое 3" descr="Главная ш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7785207" cy="3811116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291264" cy="619934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Центральный процессор</a:t>
            </a:r>
            <a:br>
              <a:rPr lang="ru-RU" b="1" dirty="0" smtClean="0"/>
            </a:br>
            <a:r>
              <a:rPr lang="en-US" i="1" dirty="0" smtClean="0"/>
              <a:t>(Central Processing Unit - CPU</a:t>
            </a:r>
            <a:r>
              <a:rPr lang="en-US" i="1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908720"/>
            <a:ext cx="8363272" cy="11967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Основная работа процессора заключается в двух действиях: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sz="2000" dirty="0" smtClean="0"/>
              <a:t>считывание из программы, находящейся в ОЗУ, очередной команды;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sz="2000" dirty="0" smtClean="0"/>
              <a:t>выполнение действий, указанных в этой команде.</a:t>
            </a:r>
          </a:p>
          <a:p>
            <a:endParaRPr lang="ru-RU" dirty="0"/>
          </a:p>
        </p:txBody>
      </p:sp>
      <p:pic>
        <p:nvPicPr>
          <p:cNvPr id="6" name="Содержимое 5" descr="ЦПУ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88840"/>
            <a:ext cx="3324225" cy="3448050"/>
          </a:xfrm>
        </p:spPr>
      </p:pic>
      <p:sp>
        <p:nvSpPr>
          <p:cNvPr id="7" name="Текст 4"/>
          <p:cNvSpPr txBox="1">
            <a:spLocks/>
          </p:cNvSpPr>
          <p:nvPr/>
        </p:nvSpPr>
        <p:spPr>
          <a:xfrm>
            <a:off x="395536" y="5517232"/>
            <a:ext cx="8363272" cy="1196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lvl="0" algn="just">
              <a:buClr>
                <a:schemeClr val="accent1"/>
              </a:buClr>
              <a:buSzPct val="80000"/>
            </a:pPr>
            <a:r>
              <a:rPr lang="ru-RU" b="1" dirty="0"/>
              <a:t>Быстродействие</a:t>
            </a:r>
            <a:r>
              <a:rPr lang="ru-RU" dirty="0"/>
              <a:t> процессора характеризуется количеством операций, выполняемых в единицу времени. Т.к. операции сильно отличаются друг от друга, то ввели другой показатель – </a:t>
            </a:r>
            <a:r>
              <a:rPr lang="ru-RU" b="1" dirty="0"/>
              <a:t>тактовая частота</a:t>
            </a:r>
            <a:r>
              <a:rPr lang="ru-RU" dirty="0"/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процессора</a:t>
            </a:r>
            <a:endParaRPr lang="ru-RU" dirty="0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691680" y="1484784"/>
            <a:ext cx="6696744" cy="4392488"/>
            <a:chOff x="1881" y="1314"/>
            <a:chExt cx="8400" cy="488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2421" y="2525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Тактовая частота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421" y="3605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Разрядность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304" y="2525"/>
              <a:ext cx="4977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Количество стандартных элементарных операций, выполняемых процессором за единицу времени (1 секунду). Измеряется в Гц.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5301" y="3605"/>
              <a:ext cx="49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Число одновременно обрабатываемых процессором битов. Зависит от разрядностей регистров и шины данных.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2061" y="3834"/>
              <a:ext cx="360" cy="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061" y="2934"/>
              <a:ext cx="360" cy="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1881" y="1314"/>
              <a:ext cx="4680" cy="900"/>
            </a:xfrm>
            <a:prstGeom prst="rect">
              <a:avLst/>
            </a:prstGeom>
            <a:solidFill>
              <a:srgbClr val="EBF5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Основные характеристики процессора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421" y="4734"/>
              <a:ext cx="2881" cy="146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Платформа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Тип ядра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Частота шины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Размер кэш-памяти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2061" y="4914"/>
              <a:ext cx="360" cy="1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058" y="2214"/>
              <a:ext cx="3" cy="270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Внутренняя память</a:t>
            </a:r>
            <a:endParaRPr lang="ru-RU" dirty="0"/>
          </a:p>
        </p:txBody>
      </p:sp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1403648" y="1484784"/>
            <a:ext cx="7380932" cy="4475261"/>
            <a:chOff x="1701" y="2034"/>
            <a:chExt cx="9180" cy="5220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3681" y="2034"/>
              <a:ext cx="4500" cy="720"/>
            </a:xfrm>
            <a:prstGeom prst="rect">
              <a:avLst/>
            </a:prstGeom>
            <a:solidFill>
              <a:srgbClr val="FFCC99">
                <a:alpha val="50000"/>
              </a:srgbClr>
            </a:solidFill>
            <a:ln w="19050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Характеристики </a:t>
              </a:r>
              <a:b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внутренней памяти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1701" y="3654"/>
              <a:ext cx="2160" cy="540"/>
            </a:xfrm>
            <a:prstGeom prst="rect">
              <a:avLst/>
            </a:prstGeom>
            <a:solidFill>
              <a:srgbClr val="FFFFDD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Объем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701" y="4194"/>
              <a:ext cx="216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Количество информации, которое компьютер может хранить.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4041" y="3654"/>
              <a:ext cx="2340" cy="540"/>
            </a:xfrm>
            <a:prstGeom prst="rect">
              <a:avLst/>
            </a:prstGeom>
            <a:solidFill>
              <a:srgbClr val="FFFFDD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Быстродействие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4041" y="4194"/>
              <a:ext cx="23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Частота, с которой происходят операции записи и считывания из ячеек памяти.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7821" y="3654"/>
              <a:ext cx="2160" cy="540"/>
            </a:xfrm>
            <a:prstGeom prst="rect">
              <a:avLst/>
            </a:prstGeom>
            <a:solidFill>
              <a:srgbClr val="FFFFDD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Тип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6561" y="4554"/>
              <a:ext cx="1980" cy="126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ОЗУ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оперативное запоминающее устройство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8901" y="4554"/>
              <a:ext cx="1980" cy="126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ПЗУ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постоянное запоминающее устройство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>
              <a:off x="7641" y="4194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8901" y="4194"/>
              <a:ext cx="10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781" y="3294"/>
              <a:ext cx="0" cy="36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781" y="3294"/>
              <a:ext cx="6120" cy="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8901" y="3294"/>
              <a:ext cx="0" cy="36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5121" y="3294"/>
              <a:ext cx="0" cy="36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5841" y="2754"/>
              <a:ext cx="0" cy="540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941" y="6534"/>
              <a:ext cx="25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DRAM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Динамическая память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7641" y="6534"/>
              <a:ext cx="25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SRAM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Статическая память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>
              <a:off x="6201" y="5814"/>
              <a:ext cx="12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7461" y="5814"/>
              <a:ext cx="14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Оперативное запоминающее </a:t>
            </a:r>
            <a:r>
              <a:rPr lang="ru-RU" sz="3200" b="1" dirty="0" smtClean="0"/>
              <a:t>устройство </a:t>
            </a:r>
            <a:br>
              <a:rPr lang="ru-RU" sz="3200" b="1" dirty="0" smtClean="0"/>
            </a:br>
            <a:r>
              <a:rPr lang="ru-RU" sz="3200" i="1" dirty="0" smtClean="0"/>
              <a:t>(</a:t>
            </a:r>
            <a:r>
              <a:rPr lang="en-US" sz="3200" i="1" dirty="0" smtClean="0"/>
              <a:t>Random Access Memory</a:t>
            </a:r>
            <a:r>
              <a:rPr lang="ru-RU" sz="3200" i="1" dirty="0" smtClean="0"/>
              <a:t> - </a:t>
            </a:r>
            <a:r>
              <a:rPr lang="en-US" sz="3200" i="1" dirty="0" smtClean="0"/>
              <a:t>RAM</a:t>
            </a:r>
            <a:r>
              <a:rPr lang="ru-RU" sz="3200" i="1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i="1" dirty="0" smtClean="0"/>
              <a:t>Оперативная память </a:t>
            </a:r>
            <a:r>
              <a:rPr lang="ru-RU" dirty="0" smtClean="0"/>
              <a:t>-это </a:t>
            </a:r>
            <a:r>
              <a:rPr lang="ru-RU" dirty="0" smtClean="0"/>
              <a:t>массив кристаллических ячеек, способных хранить данные.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Быстродействие компьютера (скорость работы) зависит от величины ОЗУ.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 Энергозависимая память.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 отключении питания содержимое ОЗУ стирается.</a:t>
            </a:r>
            <a:endParaRPr lang="ru-RU" dirty="0" smtClean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В ОЗУ копируется (загружается) программа с жесткого диска или с дискеты, после чего процессор начинает выполнять команды, изложенные в программе.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Часть ОЗУ, называемая </a:t>
            </a:r>
            <a:r>
              <a:rPr lang="ru-RU" u="sng" dirty="0" smtClean="0"/>
              <a:t>видеопамять, </a:t>
            </a:r>
            <a:r>
              <a:rPr lang="ru-RU" dirty="0" smtClean="0"/>
              <a:t>содержит данные, соответствующие текущему изображению на экране.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Оперативное запоминающее устройство </a:t>
            </a:r>
            <a:br>
              <a:rPr lang="ru-RU" sz="2800" b="1" dirty="0" smtClean="0"/>
            </a:br>
            <a:r>
              <a:rPr lang="ru-RU" sz="2800" i="1" dirty="0" smtClean="0"/>
              <a:t>(</a:t>
            </a:r>
            <a:r>
              <a:rPr lang="en-US" sz="2800" i="1" dirty="0" smtClean="0"/>
              <a:t>Random Access Memory</a:t>
            </a:r>
            <a:r>
              <a:rPr lang="ru-RU" sz="2800" i="1" dirty="0" smtClean="0"/>
              <a:t> - </a:t>
            </a:r>
            <a:r>
              <a:rPr lang="en-US" sz="2800" i="1" dirty="0" smtClean="0"/>
              <a:t>RAM</a:t>
            </a:r>
            <a:r>
              <a:rPr lang="ru-RU" sz="2800" i="1" dirty="0" smtClean="0"/>
              <a:t>)</a:t>
            </a:r>
            <a:endParaRPr lang="ru-RU" sz="2800" dirty="0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2123728" y="1556792"/>
            <a:ext cx="5600700" cy="4343400"/>
            <a:chOff x="2241" y="8154"/>
            <a:chExt cx="8820" cy="6840"/>
          </a:xfrm>
        </p:grpSpPr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781" y="9234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Тип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781" y="11394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Структура памяти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2781" y="13194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Время доступа</a:t>
              </a:r>
              <a:b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(быстродействие)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781" y="10314"/>
              <a:ext cx="2881" cy="90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Объем памяти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781" y="14274"/>
              <a:ext cx="2881" cy="720"/>
            </a:xfrm>
            <a:prstGeom prst="rect">
              <a:avLst/>
            </a:prstGeom>
            <a:solidFill>
              <a:srgbClr val="CDE6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Корпус и форм-факторы микросхем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5664" y="9234"/>
              <a:ext cx="5397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 точки зрения </a:t>
              </a: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физического принципа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действия различают: статическую (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SRAM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), динамическую память (DRAM).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5661" y="10314"/>
              <a:ext cx="54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Общая емкость микросхемы.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5661" y="11394"/>
              <a:ext cx="540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Обозначает количество ячеек памяти и разрядность каждой ячейки. </a:t>
              </a:r>
              <a:r>
                <a:rPr kumimoji="0" lang="ru-RU" sz="11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Разрядность памяти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- это количество байт (или бит), с которыми операция чтения или записи может быть выполнена одновременно. </a:t>
              </a:r>
              <a:b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Разрядность основной памяти обычно согласуется с разрядностью внешней шины процессора.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5661" y="13194"/>
              <a:ext cx="54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Время выполнения операций записи или считывания данных. Зависит от принципа действия  и технологии изготовления.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241" y="8154"/>
              <a:ext cx="4680" cy="720"/>
            </a:xfrm>
            <a:prstGeom prst="rect">
              <a:avLst/>
            </a:prstGeom>
            <a:solidFill>
              <a:srgbClr val="EBF5FF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Основные характеристики ОЗУ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2421" y="8874"/>
              <a:ext cx="0" cy="576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421" y="14634"/>
              <a:ext cx="36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2421" y="13734"/>
              <a:ext cx="36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2421" y="11934"/>
              <a:ext cx="36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>
              <a:off x="2421" y="10854"/>
              <a:ext cx="36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2421" y="9774"/>
              <a:ext cx="36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544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Магистрально-модульный принцип построения компьютера</vt:lpstr>
      <vt:lpstr>Магистрально-модульный принцип построения</vt:lpstr>
      <vt:lpstr>Функциональная схема компьютера </vt:lpstr>
      <vt:lpstr>Главная шина</vt:lpstr>
      <vt:lpstr>Центральный процессор (Central Processing Unit - CPU)</vt:lpstr>
      <vt:lpstr>Характеристики процессора</vt:lpstr>
      <vt:lpstr>Внутренняя память</vt:lpstr>
      <vt:lpstr>Оперативное запоминающее устройство  (Random Access Memory - RAM)</vt:lpstr>
      <vt:lpstr>Оперативное запоминающее устройство  (Random Access Memory - RAM)</vt:lpstr>
      <vt:lpstr>Характеристики статической SRAM и динамической DRAM памяти</vt:lpstr>
      <vt:lpstr>Кэш-память</vt:lpstr>
      <vt:lpstr>Постоянное запоминающее устройство (Read - Only Memory - ROM)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Магистрально-модульный принцип построения компьютера</dc:title>
  <dc:creator>123</dc:creator>
  <cp:lastModifiedBy>123</cp:lastModifiedBy>
  <cp:revision>7</cp:revision>
  <dcterms:created xsi:type="dcterms:W3CDTF">2011-10-18T10:46:39Z</dcterms:created>
  <dcterms:modified xsi:type="dcterms:W3CDTF">2011-10-18T11:35:01Z</dcterms:modified>
</cp:coreProperties>
</file>