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61" r:id="rId8"/>
    <p:sldId id="262" r:id="rId9"/>
    <p:sldId id="264" r:id="rId10"/>
    <p:sldId id="265" r:id="rId11"/>
    <p:sldId id="266" r:id="rId12"/>
    <p:sldId id="263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F44459-36E0-4D21-9CD2-0AD4C06F2480}" type="datetimeFigureOut">
              <a:rPr lang="ru-RU" smtClean="0"/>
              <a:t>18.10.2011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CA812-B2F3-4260-9BBB-A15F16AAD03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F44459-36E0-4D21-9CD2-0AD4C06F2480}" type="datetimeFigureOut">
              <a:rPr lang="ru-RU" smtClean="0"/>
              <a:t>18.10.2011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CA812-B2F3-4260-9BBB-A15F16AAD0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F44459-36E0-4D21-9CD2-0AD4C06F2480}" type="datetimeFigureOut">
              <a:rPr lang="ru-RU" smtClean="0"/>
              <a:t>18.10.2011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CA812-B2F3-4260-9BBB-A15F16AAD0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F44459-36E0-4D21-9CD2-0AD4C06F2480}" type="datetimeFigureOut">
              <a:rPr lang="ru-RU" smtClean="0"/>
              <a:t>18.10.2011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CA812-B2F3-4260-9BBB-A15F16AAD0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F44459-36E0-4D21-9CD2-0AD4C06F2480}" type="datetimeFigureOut">
              <a:rPr lang="ru-RU" smtClean="0"/>
              <a:t>18.10.2011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CA812-B2F3-4260-9BBB-A15F16AAD038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F44459-36E0-4D21-9CD2-0AD4C06F2480}" type="datetimeFigureOut">
              <a:rPr lang="ru-RU" smtClean="0"/>
              <a:t>18.10.2011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CA812-B2F3-4260-9BBB-A15F16AAD0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F44459-36E0-4D21-9CD2-0AD4C06F2480}" type="datetimeFigureOut">
              <a:rPr lang="ru-RU" smtClean="0"/>
              <a:t>18.10.2011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CA812-B2F3-4260-9BBB-A15F16AAD0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F44459-36E0-4D21-9CD2-0AD4C06F2480}" type="datetimeFigureOut">
              <a:rPr lang="ru-RU" smtClean="0"/>
              <a:t>18.10.2011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CA812-B2F3-4260-9BBB-A15F16AAD0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F44459-36E0-4D21-9CD2-0AD4C06F2480}" type="datetimeFigureOut">
              <a:rPr lang="ru-RU" smtClean="0"/>
              <a:t>18.10.2011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CA812-B2F3-4260-9BBB-A15F16AAD038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spd="slow"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F44459-36E0-4D21-9CD2-0AD4C06F2480}" type="datetimeFigureOut">
              <a:rPr lang="ru-RU" smtClean="0"/>
              <a:t>18.10.2011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CA812-B2F3-4260-9BBB-A15F16AAD038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1F44459-36E0-4D21-9CD2-0AD4C06F2480}" type="datetimeFigureOut">
              <a:rPr lang="ru-RU" smtClean="0"/>
              <a:t>18.10.2011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65CA812-B2F3-4260-9BBB-A15F16AAD038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 spd="slow"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31F44459-36E0-4D21-9CD2-0AD4C06F2480}" type="datetimeFigureOut">
              <a:rPr lang="ru-RU" smtClean="0"/>
              <a:t>18.10.2011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065CA812-B2F3-4260-9BBB-A15F16AAD038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slow">
    <p:dissolve/>
  </p:transition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Магистрально-модульный принцип построения компьютера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10 класс</a:t>
            </a:r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3600" dirty="0" smtClean="0"/>
              <a:t>Характеристики статической </a:t>
            </a:r>
            <a:r>
              <a:rPr lang="en-US" sz="3600" dirty="0" smtClean="0"/>
              <a:t>SRAM </a:t>
            </a:r>
            <a:r>
              <a:rPr lang="ru-RU" sz="3600" dirty="0" smtClean="0"/>
              <a:t>и динамической </a:t>
            </a:r>
            <a:r>
              <a:rPr lang="en-US" sz="3600" dirty="0" smtClean="0"/>
              <a:t>DRAM </a:t>
            </a:r>
            <a:r>
              <a:rPr lang="ru-RU" sz="3600" dirty="0" smtClean="0"/>
              <a:t>памяти</a:t>
            </a:r>
            <a:endParaRPr lang="ru-RU" sz="36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1435100" y="1447800"/>
          <a:ext cx="7499349" cy="4958080"/>
        </p:xfrm>
        <a:graphic>
          <a:graphicData uri="http://schemas.openxmlformats.org/drawingml/2006/table">
            <a:tbl>
              <a:tblPr firstRow="1" bandRow="1">
                <a:effectLst/>
                <a:tableStyleId>{5C22544A-7EE6-4342-B048-85BDC9FD1C3A}</a:tableStyleId>
              </a:tblPr>
              <a:tblGrid>
                <a:gridCol w="2499783"/>
                <a:gridCol w="2499783"/>
                <a:gridCol w="2499783"/>
              </a:tblGrid>
              <a:tr h="370840"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b="1" dirty="0">
                          <a:latin typeface="Arial"/>
                          <a:ea typeface="Times New Roman"/>
                        </a:rPr>
                        <a:t>Характеристики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</a:rPr>
                        <a:t>SRAM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Arial"/>
                          <a:ea typeface="Times New Roman"/>
                        </a:rPr>
                        <a:t>DRAM</a:t>
                      </a: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Физический принцип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Ячейки построены на различных вариантах схем (триггеров) с двумя устойчивыми состояниями.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Ячейки построены на основе областей с накоплением зарядов. </a:t>
                      </a:r>
                      <a:br>
                        <a:rPr lang="ru-RU" sz="1200" dirty="0">
                          <a:latin typeface="Times New Roman"/>
                          <a:ea typeface="Times New Roman"/>
                        </a:rPr>
                      </a:b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Занимают гораздо меньшую площадь, чем триггеры.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1348740" algn="l"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После записи бита в ячейку она может пребывать в этом состоянии долго - необходимо только наличие питания.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При записи бита в такую ячейку в ней формируется электрический заряд, который сохраняется в течение нескольких миллисекунд. Для постоянного сохранения заряда ячейки необходимо перезаписывать содержимое для восстановления зарядов.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Скорость работы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6 Гб/с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до 800 Мб/с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Удельная плотность микросхем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Низкая удельная плотность данных (порядка единиц Мбит на корпус).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Большая удельная плотность (порядка десятков Мбит на корпус).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Время срабатывания – минимальное время необходимое для доступа к содержимому ячейки памяти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Малое время срабатывания (единицы-десятки наносекунд).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Большее время срабатывания (десятки-сотни наносекунд).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Энергопотребление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Высокое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Меньшее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Использование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Вспомогательная память (</a:t>
                      </a:r>
                      <a:r>
                        <a:rPr lang="ru-RU" sz="1200" dirty="0" smtClean="0">
                          <a:latin typeface="Times New Roman"/>
                          <a:ea typeface="Times New Roman"/>
                        </a:rPr>
                        <a:t>кэш-память), </a:t>
                      </a: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предназначенная для оптимизации работы процессора.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l">
                        <a:spcAft>
                          <a:spcPts val="0"/>
                        </a:spcAft>
                      </a:pPr>
                      <a:r>
                        <a:rPr lang="ru-RU" sz="1200" dirty="0">
                          <a:latin typeface="Times New Roman"/>
                          <a:ea typeface="Times New Roman"/>
                        </a:rPr>
                        <a:t>Основная оперативная память</a:t>
                      </a:r>
                    </a:p>
                  </a:txBody>
                  <a:tcPr marL="68580" marR="68580" marT="0" marB="0">
                    <a:lnL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Кэш-память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b="1" dirty="0" smtClean="0"/>
              <a:t>Кэш-память</a:t>
            </a:r>
            <a:r>
              <a:rPr lang="ru-RU" dirty="0" smtClean="0"/>
              <a:t> (</a:t>
            </a:r>
            <a:r>
              <a:rPr lang="ru-RU" dirty="0" err="1" smtClean="0"/>
              <a:t>Cashe</a:t>
            </a:r>
            <a:r>
              <a:rPr lang="ru-RU" dirty="0" smtClean="0"/>
              <a:t> </a:t>
            </a:r>
            <a:r>
              <a:rPr lang="ru-RU" dirty="0" err="1" smtClean="0"/>
              <a:t>Memory</a:t>
            </a:r>
            <a:r>
              <a:rPr lang="ru-RU" dirty="0" smtClean="0"/>
              <a:t>) - является буфером между ОЗУ и процессором и другими абонентами системной шины. </a:t>
            </a:r>
          </a:p>
          <a:p>
            <a:pPr>
              <a:buNone/>
            </a:pPr>
            <a:r>
              <a:rPr lang="ru-RU" dirty="0" smtClean="0"/>
              <a:t>Она хранит копии блоков данных тех областей ОЗУ, к которым происходили последние обращения, и возможно будет повторное обращение.</a:t>
            </a:r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/>
              <a:t>Постоянное запоминающее устройство</a:t>
            </a:r>
            <a:br>
              <a:rPr lang="ru-RU" sz="3200" b="1" dirty="0" smtClean="0"/>
            </a:br>
            <a:r>
              <a:rPr lang="ru-RU" sz="3200" i="1" dirty="0" smtClean="0"/>
              <a:t>(</a:t>
            </a:r>
            <a:r>
              <a:rPr lang="en-US" sz="3200" i="1" dirty="0" smtClean="0"/>
              <a:t>Read</a:t>
            </a:r>
            <a:r>
              <a:rPr lang="ru-RU" sz="3200" i="1" dirty="0" smtClean="0"/>
              <a:t> - </a:t>
            </a:r>
            <a:r>
              <a:rPr lang="en-US" sz="3200" i="1" dirty="0" smtClean="0"/>
              <a:t>Only Memory</a:t>
            </a:r>
            <a:r>
              <a:rPr lang="ru-RU" sz="3200" i="1" dirty="0" smtClean="0"/>
              <a:t> - </a:t>
            </a:r>
            <a:r>
              <a:rPr lang="en-US" sz="3200" i="1" dirty="0" smtClean="0"/>
              <a:t>ROM</a:t>
            </a:r>
            <a:r>
              <a:rPr lang="ru-RU" sz="3200" i="1" dirty="0" smtClean="0"/>
              <a:t>)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dirty="0" smtClean="0"/>
              <a:t>ПЗУ </a:t>
            </a:r>
            <a:r>
              <a:rPr lang="ru-RU" u="sng" dirty="0" smtClean="0"/>
              <a:t>постоянно</a:t>
            </a:r>
            <a:r>
              <a:rPr lang="ru-RU" dirty="0" smtClean="0"/>
              <a:t> хранит информацию, которая записывается туда при изготовлении компьютера. </a:t>
            </a:r>
          </a:p>
          <a:p>
            <a:pPr>
              <a:buNone/>
            </a:pPr>
            <a:r>
              <a:rPr lang="ru-RU" dirty="0" smtClean="0"/>
              <a:t> </a:t>
            </a:r>
          </a:p>
          <a:p>
            <a:pPr algn="just">
              <a:buNone/>
            </a:pPr>
            <a:r>
              <a:rPr lang="ru-RU" sz="3100" b="1" dirty="0" smtClean="0">
                <a:ln w="19050">
                  <a:solidFill>
                    <a:srgbClr val="FFC00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! Энергонезависимая память. </a:t>
            </a:r>
            <a:r>
              <a:rPr lang="ru-RU" sz="31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 отключении питания содержимое ПЗУ не стирается.</a:t>
            </a:r>
            <a:endParaRPr lang="ru-RU" sz="3100" b="1" dirty="0" smtClean="0">
              <a:ln w="19050">
                <a:solidFill>
                  <a:srgbClr val="FFC000"/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  <a:p>
            <a:pPr>
              <a:buNone/>
            </a:pPr>
            <a:r>
              <a:rPr lang="ru-RU" dirty="0" smtClean="0"/>
              <a:t> </a:t>
            </a:r>
          </a:p>
          <a:p>
            <a:pPr algn="just">
              <a:buNone/>
            </a:pPr>
            <a:r>
              <a:rPr lang="ru-RU" dirty="0" smtClean="0"/>
              <a:t> </a:t>
            </a:r>
            <a:r>
              <a:rPr lang="ru-RU" dirty="0" smtClean="0"/>
              <a:t>В </a:t>
            </a:r>
            <a:r>
              <a:rPr lang="ru-RU" dirty="0" smtClean="0"/>
              <a:t>ПЗУ находятся:</a:t>
            </a:r>
          </a:p>
          <a:p>
            <a:pPr algn="just"/>
            <a:r>
              <a:rPr lang="ru-RU" dirty="0" smtClean="0"/>
              <a:t>тестовые программы, проверяющие при каждом включении компьютера правильность работы блоков;</a:t>
            </a:r>
          </a:p>
          <a:p>
            <a:pPr algn="just"/>
            <a:r>
              <a:rPr lang="ru-RU" dirty="0" smtClean="0"/>
              <a:t>программы управления основными периферийными устройствами (дисководом, монитором, клавиатурой);</a:t>
            </a:r>
          </a:p>
          <a:p>
            <a:pPr algn="just"/>
            <a:r>
              <a:rPr lang="ru-RU" dirty="0" smtClean="0"/>
              <a:t>информация о том, где на диске расположена операционная система.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Магистрально-модульный принцип построения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 algn="just"/>
            <a:r>
              <a:rPr lang="ru-RU" b="1" dirty="0" smtClean="0"/>
              <a:t>Магистрально-модульный </a:t>
            </a:r>
            <a:r>
              <a:rPr lang="ru-RU" b="1" dirty="0" smtClean="0"/>
              <a:t>принцип</a:t>
            </a:r>
            <a:r>
              <a:rPr lang="ru-RU" dirty="0" smtClean="0"/>
              <a:t> построения современных компьютеров заключается в том, что все устройства взаимодействуют между собой единым способом через посредство специальной информационной магистрали или шины.</a:t>
            </a:r>
          </a:p>
          <a:p>
            <a:pPr>
              <a:buNone/>
            </a:pPr>
            <a:endParaRPr lang="ru-RU" dirty="0" smtClean="0"/>
          </a:p>
          <a:p>
            <a:pPr algn="just"/>
            <a:r>
              <a:rPr lang="ru-RU" b="1" dirty="0" smtClean="0"/>
              <a:t>Архитектура – </a:t>
            </a:r>
            <a:r>
              <a:rPr lang="ru-RU" dirty="0" smtClean="0"/>
              <a:t>это комплекс аппаратных и программных средств, с помощью которых обеспечивается выполнение задач пользователя.</a:t>
            </a:r>
          </a:p>
          <a:p>
            <a:pPr>
              <a:buNone/>
            </a:pPr>
            <a:endParaRPr lang="ru-RU" dirty="0" smtClean="0"/>
          </a:p>
          <a:p>
            <a:pPr lvl="0" algn="just"/>
            <a:r>
              <a:rPr lang="ru-RU" b="1" dirty="0" smtClean="0"/>
              <a:t>Принцип открытой архитектуры</a:t>
            </a:r>
            <a:r>
              <a:rPr lang="ru-RU" dirty="0" smtClean="0"/>
              <a:t> – это возможность постоянного усовершенствования компьютера в целом и его отдельных частей с использованием новых устройств, которые полностью совместимы друг с другом независимо от фирмы-изготовителя.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/>
              <a:t>Функциональная схема компьютера</a:t>
            </a:r>
            <a:br>
              <a:rPr lang="ru-RU" b="1" dirty="0" smtClean="0"/>
            </a:br>
            <a:endParaRPr lang="ru-RU" dirty="0"/>
          </a:p>
        </p:txBody>
      </p:sp>
      <p:pic>
        <p:nvPicPr>
          <p:cNvPr id="4" name="Содержимое 3" descr="ФС компьютер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123728" y="1268760"/>
            <a:ext cx="5784208" cy="4833516"/>
          </a:xfr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Главная шина</a:t>
            </a:r>
            <a:endParaRPr lang="ru-RU" dirty="0"/>
          </a:p>
        </p:txBody>
      </p:sp>
      <p:pic>
        <p:nvPicPr>
          <p:cNvPr id="4" name="Содержимое 3" descr="Главная шина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187624" y="1628800"/>
            <a:ext cx="7785207" cy="3811116"/>
          </a:xfrm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8291264" cy="619934"/>
          </a:xfrm>
        </p:spPr>
        <p:txBody>
          <a:bodyPr>
            <a:normAutofit/>
          </a:bodyPr>
          <a:lstStyle/>
          <a:p>
            <a:r>
              <a:rPr lang="ru-RU" b="1" dirty="0" smtClean="0"/>
              <a:t>Центральный процессор</a:t>
            </a:r>
            <a:br>
              <a:rPr lang="ru-RU" b="1" dirty="0" smtClean="0"/>
            </a:br>
            <a:r>
              <a:rPr lang="en-US" i="1" dirty="0" smtClean="0"/>
              <a:t>(Central Processing Unit - CPU</a:t>
            </a:r>
            <a:r>
              <a:rPr lang="en-US" i="1" dirty="0" smtClean="0"/>
              <a:t>)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idx="2"/>
          </p:nvPr>
        </p:nvSpPr>
        <p:spPr>
          <a:xfrm>
            <a:off x="457200" y="908720"/>
            <a:ext cx="8363272" cy="1196744"/>
          </a:xfrm>
        </p:spPr>
        <p:txBody>
          <a:bodyPr>
            <a:normAutofit/>
          </a:bodyPr>
          <a:lstStyle/>
          <a:p>
            <a:r>
              <a:rPr lang="ru-RU" sz="2000" dirty="0" smtClean="0"/>
              <a:t>Основная работа процессора заключается в двух действиях:</a:t>
            </a:r>
          </a:p>
          <a:p>
            <a:pPr marL="596646" lvl="0" indent="-514350">
              <a:buFont typeface="+mj-lt"/>
              <a:buAutoNum type="arabicPeriod"/>
            </a:pPr>
            <a:r>
              <a:rPr lang="ru-RU" sz="2000" dirty="0" smtClean="0"/>
              <a:t>считывание из программы, находящейся в ОЗУ, очередной команды;</a:t>
            </a:r>
          </a:p>
          <a:p>
            <a:pPr marL="596646" lvl="0" indent="-514350">
              <a:buFont typeface="+mj-lt"/>
              <a:buAutoNum type="arabicPeriod"/>
            </a:pPr>
            <a:r>
              <a:rPr lang="ru-RU" sz="2000" dirty="0" smtClean="0"/>
              <a:t>выполнение действий, указанных в этой команде.</a:t>
            </a:r>
          </a:p>
          <a:p>
            <a:endParaRPr lang="ru-RU" dirty="0"/>
          </a:p>
        </p:txBody>
      </p:sp>
      <p:pic>
        <p:nvPicPr>
          <p:cNvPr id="6" name="Содержимое 5" descr="ЦПУ.JPG"/>
          <p:cNvPicPr>
            <a:picLocks noGrp="1" noChangeAspect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>
          <a:xfrm>
            <a:off x="2843808" y="1988840"/>
            <a:ext cx="3324225" cy="3448050"/>
          </a:xfrm>
        </p:spPr>
      </p:pic>
      <p:sp>
        <p:nvSpPr>
          <p:cNvPr id="7" name="Текст 4"/>
          <p:cNvSpPr txBox="1">
            <a:spLocks/>
          </p:cNvSpPr>
          <p:nvPr/>
        </p:nvSpPr>
        <p:spPr>
          <a:xfrm>
            <a:off x="395536" y="5517232"/>
            <a:ext cx="8363272" cy="1196744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45720" lvl="0" algn="just">
              <a:buClr>
                <a:schemeClr val="accent1"/>
              </a:buClr>
              <a:buSzPct val="80000"/>
            </a:pPr>
            <a:r>
              <a:rPr lang="ru-RU" b="1" dirty="0"/>
              <a:t>Быстродействие</a:t>
            </a:r>
            <a:r>
              <a:rPr lang="ru-RU" dirty="0"/>
              <a:t> процессора характеризуется количеством операций, выполняемых в единицу времени. Т.к. операции сильно отличаются друг от друга, то ввели другой показатель – </a:t>
            </a:r>
            <a:r>
              <a:rPr lang="ru-RU" b="1" dirty="0"/>
              <a:t>тактовая частота</a:t>
            </a:r>
            <a:r>
              <a:rPr lang="ru-RU" dirty="0"/>
              <a:t>.</a:t>
            </a:r>
            <a:endParaRPr kumimoji="0" lang="ru-RU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p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Характеристики процессора</a:t>
            </a:r>
            <a:endParaRPr lang="ru-RU" dirty="0"/>
          </a:p>
        </p:txBody>
      </p:sp>
      <p:grpSp>
        <p:nvGrpSpPr>
          <p:cNvPr id="23554" name="Group 2"/>
          <p:cNvGrpSpPr>
            <a:grpSpLocks/>
          </p:cNvGrpSpPr>
          <p:nvPr/>
        </p:nvGrpSpPr>
        <p:grpSpPr bwMode="auto">
          <a:xfrm>
            <a:off x="1691680" y="1484784"/>
            <a:ext cx="6696744" cy="4392488"/>
            <a:chOff x="1881" y="1314"/>
            <a:chExt cx="8400" cy="4880"/>
          </a:xfrm>
        </p:grpSpPr>
        <p:sp>
          <p:nvSpPr>
            <p:cNvPr id="23555" name="Rectangle 3"/>
            <p:cNvSpPr>
              <a:spLocks noChangeArrowheads="1"/>
            </p:cNvSpPr>
            <p:nvPr/>
          </p:nvSpPr>
          <p:spPr bwMode="auto">
            <a:xfrm>
              <a:off x="2421" y="2525"/>
              <a:ext cx="2881" cy="900"/>
            </a:xfrm>
            <a:prstGeom prst="rect">
              <a:avLst/>
            </a:prstGeom>
            <a:solidFill>
              <a:srgbClr val="CDE6FF"/>
            </a:solidFill>
            <a:ln w="19050">
              <a:solidFill>
                <a:srgbClr val="333399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Тактовая частота</a:t>
              </a:r>
              <a:endPara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56" name="Rectangle 4"/>
            <p:cNvSpPr>
              <a:spLocks noChangeArrowheads="1"/>
            </p:cNvSpPr>
            <p:nvPr/>
          </p:nvSpPr>
          <p:spPr bwMode="auto">
            <a:xfrm>
              <a:off x="2421" y="3605"/>
              <a:ext cx="2881" cy="900"/>
            </a:xfrm>
            <a:prstGeom prst="rect">
              <a:avLst/>
            </a:prstGeom>
            <a:solidFill>
              <a:srgbClr val="CDE6FF"/>
            </a:solidFill>
            <a:ln w="19050">
              <a:solidFill>
                <a:srgbClr val="333399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Разрядность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57" name="Rectangle 5"/>
            <p:cNvSpPr>
              <a:spLocks noChangeArrowheads="1"/>
            </p:cNvSpPr>
            <p:nvPr/>
          </p:nvSpPr>
          <p:spPr bwMode="auto">
            <a:xfrm>
              <a:off x="5304" y="2525"/>
              <a:ext cx="4977" cy="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Количество стандартных элементарных операций, выполняемых процессором за единицу времени (1 секунду). Измеряется в Гц.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58" name="Rectangle 6"/>
            <p:cNvSpPr>
              <a:spLocks noChangeArrowheads="1"/>
            </p:cNvSpPr>
            <p:nvPr/>
          </p:nvSpPr>
          <p:spPr bwMode="auto">
            <a:xfrm>
              <a:off x="5301" y="3605"/>
              <a:ext cx="4980" cy="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Число одновременно обрабатываемых процессором битов. Зависит от разрядностей регистров и шины данных.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59" name="Line 7"/>
            <p:cNvSpPr>
              <a:spLocks noChangeShapeType="1"/>
            </p:cNvSpPr>
            <p:nvPr/>
          </p:nvSpPr>
          <p:spPr bwMode="auto">
            <a:xfrm>
              <a:off x="2061" y="3834"/>
              <a:ext cx="360" cy="1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60" name="Line 8"/>
            <p:cNvSpPr>
              <a:spLocks noChangeShapeType="1"/>
            </p:cNvSpPr>
            <p:nvPr/>
          </p:nvSpPr>
          <p:spPr bwMode="auto">
            <a:xfrm flipH="1">
              <a:off x="2061" y="2934"/>
              <a:ext cx="360" cy="1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61" name="Rectangle 9"/>
            <p:cNvSpPr>
              <a:spLocks noChangeArrowheads="1"/>
            </p:cNvSpPr>
            <p:nvPr/>
          </p:nvSpPr>
          <p:spPr bwMode="auto">
            <a:xfrm>
              <a:off x="1881" y="1314"/>
              <a:ext cx="4680" cy="900"/>
            </a:xfrm>
            <a:prstGeom prst="rect">
              <a:avLst/>
            </a:prstGeom>
            <a:solidFill>
              <a:srgbClr val="EBF5FF"/>
            </a:solidFill>
            <a:ln w="19050">
              <a:solidFill>
                <a:srgbClr val="333399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Основные характеристики процессора</a:t>
              </a:r>
            </a:p>
          </p:txBody>
        </p:sp>
        <p:sp>
          <p:nvSpPr>
            <p:cNvPr id="23562" name="Rectangle 10"/>
            <p:cNvSpPr>
              <a:spLocks noChangeArrowheads="1"/>
            </p:cNvSpPr>
            <p:nvPr/>
          </p:nvSpPr>
          <p:spPr bwMode="auto">
            <a:xfrm>
              <a:off x="2421" y="4734"/>
              <a:ext cx="2881" cy="1460"/>
            </a:xfrm>
            <a:prstGeom prst="rect">
              <a:avLst/>
            </a:prstGeom>
            <a:solidFill>
              <a:srgbClr val="CDE6FF"/>
            </a:solidFill>
            <a:ln w="19050">
              <a:solidFill>
                <a:srgbClr val="333399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Платформа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Тип ядра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Частота шины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Размер кэш-памяти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3563" name="Line 11"/>
            <p:cNvSpPr>
              <a:spLocks noChangeShapeType="1"/>
            </p:cNvSpPr>
            <p:nvPr/>
          </p:nvSpPr>
          <p:spPr bwMode="auto">
            <a:xfrm>
              <a:off x="2061" y="4914"/>
              <a:ext cx="360" cy="1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3564" name="Line 12"/>
            <p:cNvSpPr>
              <a:spLocks noChangeShapeType="1"/>
            </p:cNvSpPr>
            <p:nvPr/>
          </p:nvSpPr>
          <p:spPr bwMode="auto">
            <a:xfrm>
              <a:off x="2058" y="2214"/>
              <a:ext cx="3" cy="270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355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35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Внутренняя память</a:t>
            </a:r>
            <a:endParaRPr lang="ru-RU" dirty="0"/>
          </a:p>
        </p:txBody>
      </p:sp>
      <p:grpSp>
        <p:nvGrpSpPr>
          <p:cNvPr id="5121" name="Group 1"/>
          <p:cNvGrpSpPr>
            <a:grpSpLocks/>
          </p:cNvGrpSpPr>
          <p:nvPr/>
        </p:nvGrpSpPr>
        <p:grpSpPr bwMode="auto">
          <a:xfrm>
            <a:off x="1403648" y="1484784"/>
            <a:ext cx="7380932" cy="4475261"/>
            <a:chOff x="1701" y="2034"/>
            <a:chExt cx="9180" cy="5220"/>
          </a:xfrm>
        </p:grpSpPr>
        <p:sp>
          <p:nvSpPr>
            <p:cNvPr id="5122" name="Rectangle 2"/>
            <p:cNvSpPr>
              <a:spLocks noChangeArrowheads="1"/>
            </p:cNvSpPr>
            <p:nvPr/>
          </p:nvSpPr>
          <p:spPr bwMode="auto">
            <a:xfrm>
              <a:off x="3681" y="2034"/>
              <a:ext cx="4500" cy="720"/>
            </a:xfrm>
            <a:prstGeom prst="rect">
              <a:avLst/>
            </a:prstGeom>
            <a:solidFill>
              <a:srgbClr val="FFCC99">
                <a:alpha val="50000"/>
              </a:srgbClr>
            </a:solidFill>
            <a:ln w="19050">
              <a:solidFill>
                <a:srgbClr val="9933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Характеристики </a:t>
              </a:r>
              <a:br>
                <a:rPr kumimoji="0" lang="ru-RU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</a:br>
              <a:r>
                <a:rPr kumimoji="0" lang="ru-RU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внутренней памяти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23" name="Rectangle 3"/>
            <p:cNvSpPr>
              <a:spLocks noChangeArrowheads="1"/>
            </p:cNvSpPr>
            <p:nvPr/>
          </p:nvSpPr>
          <p:spPr bwMode="auto">
            <a:xfrm>
              <a:off x="1701" y="3654"/>
              <a:ext cx="2160" cy="540"/>
            </a:xfrm>
            <a:prstGeom prst="rect">
              <a:avLst/>
            </a:prstGeom>
            <a:solidFill>
              <a:srgbClr val="FFFFDD"/>
            </a:solidFill>
            <a:ln w="19050">
              <a:solidFill>
                <a:srgbClr val="9933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Объем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24" name="Rectangle 4"/>
            <p:cNvSpPr>
              <a:spLocks noChangeArrowheads="1"/>
            </p:cNvSpPr>
            <p:nvPr/>
          </p:nvSpPr>
          <p:spPr bwMode="auto">
            <a:xfrm>
              <a:off x="1701" y="4194"/>
              <a:ext cx="2160" cy="14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Количество информации, которое компьютер может хранить.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25" name="Rectangle 5"/>
            <p:cNvSpPr>
              <a:spLocks noChangeArrowheads="1"/>
            </p:cNvSpPr>
            <p:nvPr/>
          </p:nvSpPr>
          <p:spPr bwMode="auto">
            <a:xfrm>
              <a:off x="4041" y="3654"/>
              <a:ext cx="2340" cy="540"/>
            </a:xfrm>
            <a:prstGeom prst="rect">
              <a:avLst/>
            </a:prstGeom>
            <a:solidFill>
              <a:srgbClr val="FFFFDD"/>
            </a:solidFill>
            <a:ln w="19050">
              <a:solidFill>
                <a:srgbClr val="9933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Быстродействие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26" name="Rectangle 6"/>
            <p:cNvSpPr>
              <a:spLocks noChangeArrowheads="1"/>
            </p:cNvSpPr>
            <p:nvPr/>
          </p:nvSpPr>
          <p:spPr bwMode="auto">
            <a:xfrm>
              <a:off x="4041" y="4194"/>
              <a:ext cx="2340" cy="14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Частота, с которой происходят операции записи и считывания из ячеек памяти.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27" name="Rectangle 7"/>
            <p:cNvSpPr>
              <a:spLocks noChangeArrowheads="1"/>
            </p:cNvSpPr>
            <p:nvPr/>
          </p:nvSpPr>
          <p:spPr bwMode="auto">
            <a:xfrm>
              <a:off x="7821" y="3654"/>
              <a:ext cx="2160" cy="540"/>
            </a:xfrm>
            <a:prstGeom prst="rect">
              <a:avLst/>
            </a:prstGeom>
            <a:solidFill>
              <a:srgbClr val="FFFFDD"/>
            </a:solidFill>
            <a:ln w="19050">
              <a:solidFill>
                <a:srgbClr val="9933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6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Тип</a:t>
              </a:r>
              <a:endPara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28" name="Rectangle 8"/>
            <p:cNvSpPr>
              <a:spLocks noChangeArrowheads="1"/>
            </p:cNvSpPr>
            <p:nvPr/>
          </p:nvSpPr>
          <p:spPr bwMode="auto">
            <a:xfrm>
              <a:off x="6561" y="4554"/>
              <a:ext cx="1980" cy="1260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ОЗУ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оперативное запоминающее устройство 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29" name="Rectangle 9"/>
            <p:cNvSpPr>
              <a:spLocks noChangeArrowheads="1"/>
            </p:cNvSpPr>
            <p:nvPr/>
          </p:nvSpPr>
          <p:spPr bwMode="auto">
            <a:xfrm>
              <a:off x="8901" y="4554"/>
              <a:ext cx="1980" cy="1260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ПЗУ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постоянное запоминающее устройство 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30" name="Line 10"/>
            <p:cNvSpPr>
              <a:spLocks noChangeShapeType="1"/>
            </p:cNvSpPr>
            <p:nvPr/>
          </p:nvSpPr>
          <p:spPr bwMode="auto">
            <a:xfrm flipH="1">
              <a:off x="7641" y="4194"/>
              <a:ext cx="126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31" name="Line 11"/>
            <p:cNvSpPr>
              <a:spLocks noChangeShapeType="1"/>
            </p:cNvSpPr>
            <p:nvPr/>
          </p:nvSpPr>
          <p:spPr bwMode="auto">
            <a:xfrm>
              <a:off x="8901" y="4194"/>
              <a:ext cx="1080" cy="36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32" name="Line 12"/>
            <p:cNvSpPr>
              <a:spLocks noChangeShapeType="1"/>
            </p:cNvSpPr>
            <p:nvPr/>
          </p:nvSpPr>
          <p:spPr bwMode="auto">
            <a:xfrm>
              <a:off x="2781" y="3294"/>
              <a:ext cx="0" cy="360"/>
            </a:xfrm>
            <a:prstGeom prst="line">
              <a:avLst/>
            </a:prstGeom>
            <a:noFill/>
            <a:ln w="19050">
              <a:solidFill>
                <a:srgbClr val="9933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33" name="Line 13"/>
            <p:cNvSpPr>
              <a:spLocks noChangeShapeType="1"/>
            </p:cNvSpPr>
            <p:nvPr/>
          </p:nvSpPr>
          <p:spPr bwMode="auto">
            <a:xfrm>
              <a:off x="2781" y="3294"/>
              <a:ext cx="6120" cy="0"/>
            </a:xfrm>
            <a:prstGeom prst="line">
              <a:avLst/>
            </a:prstGeom>
            <a:noFill/>
            <a:ln w="19050">
              <a:solidFill>
                <a:srgbClr val="9933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34" name="Line 14"/>
            <p:cNvSpPr>
              <a:spLocks noChangeShapeType="1"/>
            </p:cNvSpPr>
            <p:nvPr/>
          </p:nvSpPr>
          <p:spPr bwMode="auto">
            <a:xfrm>
              <a:off x="8901" y="3294"/>
              <a:ext cx="0" cy="360"/>
            </a:xfrm>
            <a:prstGeom prst="line">
              <a:avLst/>
            </a:prstGeom>
            <a:noFill/>
            <a:ln w="19050">
              <a:solidFill>
                <a:srgbClr val="9933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35" name="Line 15"/>
            <p:cNvSpPr>
              <a:spLocks noChangeShapeType="1"/>
            </p:cNvSpPr>
            <p:nvPr/>
          </p:nvSpPr>
          <p:spPr bwMode="auto">
            <a:xfrm>
              <a:off x="5121" y="3294"/>
              <a:ext cx="0" cy="360"/>
            </a:xfrm>
            <a:prstGeom prst="line">
              <a:avLst/>
            </a:prstGeom>
            <a:noFill/>
            <a:ln w="19050">
              <a:solidFill>
                <a:srgbClr val="9933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36" name="Line 16"/>
            <p:cNvSpPr>
              <a:spLocks noChangeShapeType="1"/>
            </p:cNvSpPr>
            <p:nvPr/>
          </p:nvSpPr>
          <p:spPr bwMode="auto">
            <a:xfrm>
              <a:off x="5841" y="2754"/>
              <a:ext cx="0" cy="540"/>
            </a:xfrm>
            <a:prstGeom prst="line">
              <a:avLst/>
            </a:prstGeom>
            <a:noFill/>
            <a:ln w="19050">
              <a:solidFill>
                <a:srgbClr val="9933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37" name="Rectangle 17"/>
            <p:cNvSpPr>
              <a:spLocks noChangeArrowheads="1"/>
            </p:cNvSpPr>
            <p:nvPr/>
          </p:nvSpPr>
          <p:spPr bwMode="auto">
            <a:xfrm>
              <a:off x="4941" y="6534"/>
              <a:ext cx="252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DRAM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Динамическая память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38" name="Rectangle 18"/>
            <p:cNvSpPr>
              <a:spLocks noChangeArrowheads="1"/>
            </p:cNvSpPr>
            <p:nvPr/>
          </p:nvSpPr>
          <p:spPr bwMode="auto">
            <a:xfrm>
              <a:off x="7641" y="6534"/>
              <a:ext cx="2520" cy="7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SRAM</a:t>
              </a:r>
            </a:p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Статическая память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5139" name="Line 19"/>
            <p:cNvSpPr>
              <a:spLocks noChangeShapeType="1"/>
            </p:cNvSpPr>
            <p:nvPr/>
          </p:nvSpPr>
          <p:spPr bwMode="auto">
            <a:xfrm flipH="1">
              <a:off x="6201" y="5814"/>
              <a:ext cx="126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5140" name="Line 20"/>
            <p:cNvSpPr>
              <a:spLocks noChangeShapeType="1"/>
            </p:cNvSpPr>
            <p:nvPr/>
          </p:nvSpPr>
          <p:spPr bwMode="auto">
            <a:xfrm>
              <a:off x="7461" y="5814"/>
              <a:ext cx="1440" cy="72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746064" cy="1143000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Оперативное запоминающее </a:t>
            </a:r>
            <a:r>
              <a:rPr lang="ru-RU" sz="3200" b="1" dirty="0" smtClean="0"/>
              <a:t>устройство </a:t>
            </a:r>
            <a:br>
              <a:rPr lang="ru-RU" sz="3200" b="1" dirty="0" smtClean="0"/>
            </a:br>
            <a:r>
              <a:rPr lang="ru-RU" sz="3200" i="1" dirty="0" smtClean="0"/>
              <a:t>(</a:t>
            </a:r>
            <a:r>
              <a:rPr lang="en-US" sz="3200" i="1" dirty="0" smtClean="0"/>
              <a:t>Random Access Memory</a:t>
            </a:r>
            <a:r>
              <a:rPr lang="ru-RU" sz="3200" i="1" dirty="0" smtClean="0"/>
              <a:t> - </a:t>
            </a:r>
            <a:r>
              <a:rPr lang="en-US" sz="3200" i="1" dirty="0" smtClean="0"/>
              <a:t>RAM</a:t>
            </a:r>
            <a:r>
              <a:rPr lang="ru-RU" sz="3200" i="1" dirty="0" smtClean="0"/>
              <a:t>)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None/>
            </a:pPr>
            <a:r>
              <a:rPr lang="ru-RU" b="1" i="1" dirty="0" smtClean="0"/>
              <a:t>Оперативная память </a:t>
            </a:r>
            <a:r>
              <a:rPr lang="ru-RU" dirty="0" smtClean="0"/>
              <a:t>-это </a:t>
            </a:r>
            <a:r>
              <a:rPr lang="ru-RU" dirty="0" smtClean="0"/>
              <a:t>массив кристаллических ячеек, способных хранить данные.</a:t>
            </a:r>
          </a:p>
          <a:p>
            <a:pPr algn="just">
              <a:buNone/>
            </a:pPr>
            <a:r>
              <a:rPr lang="ru-RU" dirty="0" smtClean="0"/>
              <a:t> </a:t>
            </a:r>
          </a:p>
          <a:p>
            <a:pPr algn="just">
              <a:buNone/>
            </a:pPr>
            <a:r>
              <a:rPr lang="ru-RU" dirty="0" smtClean="0"/>
              <a:t>Быстродействие компьютера (скорость работы) зависит от величины ОЗУ.</a:t>
            </a:r>
          </a:p>
          <a:p>
            <a:pPr algn="just">
              <a:buNone/>
            </a:pPr>
            <a:r>
              <a:rPr lang="ru-RU" dirty="0" smtClean="0"/>
              <a:t> </a:t>
            </a:r>
          </a:p>
          <a:p>
            <a:pPr algn="just">
              <a:buNone/>
            </a:pPr>
            <a:r>
              <a:rPr lang="ru-RU" b="1" dirty="0" smtClean="0">
                <a:ln w="19050">
                  <a:solidFill>
                    <a:srgbClr val="FFC000"/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! Энергозависимая память. 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При отключении питания содержимое ОЗУ стирается.</a:t>
            </a:r>
            <a:endParaRPr lang="ru-RU" dirty="0" smtClean="0">
              <a:ln w="12700">
                <a:solidFill>
                  <a:schemeClr val="tx1"/>
                </a:solidFill>
              </a:ln>
              <a:solidFill>
                <a:srgbClr val="FF0000"/>
              </a:solidFill>
            </a:endParaRPr>
          </a:p>
          <a:p>
            <a:pPr algn="just">
              <a:buNone/>
            </a:pPr>
            <a:r>
              <a:rPr lang="ru-RU" dirty="0" smtClean="0"/>
              <a:t> </a:t>
            </a:r>
          </a:p>
          <a:p>
            <a:pPr algn="just">
              <a:buNone/>
            </a:pPr>
            <a:r>
              <a:rPr lang="ru-RU" dirty="0" smtClean="0"/>
              <a:t>В ОЗУ копируется (загружается) программа с жесткого диска или с дискеты, после чего процессор начинает выполнять команды, изложенные в программе.</a:t>
            </a:r>
          </a:p>
          <a:p>
            <a:pPr algn="just">
              <a:buNone/>
            </a:pPr>
            <a:r>
              <a:rPr lang="ru-RU" dirty="0" smtClean="0"/>
              <a:t> </a:t>
            </a:r>
          </a:p>
          <a:p>
            <a:pPr algn="just">
              <a:buNone/>
            </a:pPr>
            <a:r>
              <a:rPr lang="ru-RU" dirty="0" smtClean="0"/>
              <a:t>Часть ОЗУ, называемая </a:t>
            </a:r>
            <a:r>
              <a:rPr lang="ru-RU" u="sng" dirty="0" smtClean="0"/>
              <a:t>видеопамять, </a:t>
            </a:r>
            <a:r>
              <a:rPr lang="ru-RU" dirty="0" smtClean="0"/>
              <a:t>содержит данные, соответствующие текущему изображению на экране.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b="1" dirty="0" smtClean="0"/>
              <a:t>Оперативное запоминающее устройство </a:t>
            </a:r>
            <a:br>
              <a:rPr lang="ru-RU" sz="2800" b="1" dirty="0" smtClean="0"/>
            </a:br>
            <a:r>
              <a:rPr lang="ru-RU" sz="2800" i="1" dirty="0" smtClean="0"/>
              <a:t>(</a:t>
            </a:r>
            <a:r>
              <a:rPr lang="en-US" sz="2800" i="1" dirty="0" smtClean="0"/>
              <a:t>Random Access Memory</a:t>
            </a:r>
            <a:r>
              <a:rPr lang="ru-RU" sz="2800" i="1" dirty="0" smtClean="0"/>
              <a:t> - </a:t>
            </a:r>
            <a:r>
              <a:rPr lang="en-US" sz="2800" i="1" dirty="0" smtClean="0"/>
              <a:t>RAM</a:t>
            </a:r>
            <a:r>
              <a:rPr lang="ru-RU" sz="2800" i="1" dirty="0" smtClean="0"/>
              <a:t>)</a:t>
            </a:r>
            <a:endParaRPr lang="ru-RU" sz="2800" dirty="0"/>
          </a:p>
        </p:txBody>
      </p:sp>
      <p:grpSp>
        <p:nvGrpSpPr>
          <p:cNvPr id="1043" name="Group 19"/>
          <p:cNvGrpSpPr>
            <a:grpSpLocks/>
          </p:cNvGrpSpPr>
          <p:nvPr/>
        </p:nvGrpSpPr>
        <p:grpSpPr bwMode="auto">
          <a:xfrm>
            <a:off x="2123728" y="1556792"/>
            <a:ext cx="5600700" cy="4343400"/>
            <a:chOff x="2241" y="8154"/>
            <a:chExt cx="8820" cy="6840"/>
          </a:xfrm>
        </p:grpSpPr>
        <p:sp>
          <p:nvSpPr>
            <p:cNvPr id="1044" name="Rectangle 20"/>
            <p:cNvSpPr>
              <a:spLocks noChangeArrowheads="1"/>
            </p:cNvSpPr>
            <p:nvPr/>
          </p:nvSpPr>
          <p:spPr bwMode="auto">
            <a:xfrm>
              <a:off x="2781" y="9234"/>
              <a:ext cx="2881" cy="900"/>
            </a:xfrm>
            <a:prstGeom prst="rect">
              <a:avLst/>
            </a:prstGeom>
            <a:solidFill>
              <a:srgbClr val="CDE6FF"/>
            </a:solidFill>
            <a:ln w="19050">
              <a:solidFill>
                <a:srgbClr val="333399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Тип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5" name="Rectangle 21"/>
            <p:cNvSpPr>
              <a:spLocks noChangeArrowheads="1"/>
            </p:cNvSpPr>
            <p:nvPr/>
          </p:nvSpPr>
          <p:spPr bwMode="auto">
            <a:xfrm>
              <a:off x="2781" y="11394"/>
              <a:ext cx="2881" cy="900"/>
            </a:xfrm>
            <a:prstGeom prst="rect">
              <a:avLst/>
            </a:prstGeom>
            <a:solidFill>
              <a:srgbClr val="CDE6FF"/>
            </a:solidFill>
            <a:ln w="19050">
              <a:solidFill>
                <a:srgbClr val="333399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Структура памяти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6" name="Rectangle 22"/>
            <p:cNvSpPr>
              <a:spLocks noChangeArrowheads="1"/>
            </p:cNvSpPr>
            <p:nvPr/>
          </p:nvSpPr>
          <p:spPr bwMode="auto">
            <a:xfrm>
              <a:off x="2781" y="13194"/>
              <a:ext cx="2881" cy="900"/>
            </a:xfrm>
            <a:prstGeom prst="rect">
              <a:avLst/>
            </a:prstGeom>
            <a:solidFill>
              <a:srgbClr val="CDE6FF"/>
            </a:solidFill>
            <a:ln w="19050">
              <a:solidFill>
                <a:srgbClr val="333399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Время доступа</a:t>
              </a:r>
              <a:br>
                <a:rPr kumimoji="0" lang="ru-RU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</a:br>
              <a:r>
                <a:rPr kumimoji="0" lang="ru-RU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(быстродействие)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7" name="Rectangle 23"/>
            <p:cNvSpPr>
              <a:spLocks noChangeArrowheads="1"/>
            </p:cNvSpPr>
            <p:nvPr/>
          </p:nvSpPr>
          <p:spPr bwMode="auto">
            <a:xfrm>
              <a:off x="2781" y="10314"/>
              <a:ext cx="2881" cy="900"/>
            </a:xfrm>
            <a:prstGeom prst="rect">
              <a:avLst/>
            </a:prstGeom>
            <a:solidFill>
              <a:srgbClr val="CDE6FF"/>
            </a:solidFill>
            <a:ln w="19050">
              <a:solidFill>
                <a:srgbClr val="333399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Объем памяти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8" name="Rectangle 24"/>
            <p:cNvSpPr>
              <a:spLocks noChangeArrowheads="1"/>
            </p:cNvSpPr>
            <p:nvPr/>
          </p:nvSpPr>
          <p:spPr bwMode="auto">
            <a:xfrm>
              <a:off x="2781" y="14274"/>
              <a:ext cx="2881" cy="720"/>
            </a:xfrm>
            <a:prstGeom prst="rect">
              <a:avLst/>
            </a:prstGeom>
            <a:solidFill>
              <a:srgbClr val="CDE6FF"/>
            </a:solidFill>
            <a:ln w="19050">
              <a:solidFill>
                <a:srgbClr val="333399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Корпус и форм-факторы микросхем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49" name="Rectangle 25"/>
            <p:cNvSpPr>
              <a:spLocks noChangeArrowheads="1"/>
            </p:cNvSpPr>
            <p:nvPr/>
          </p:nvSpPr>
          <p:spPr bwMode="auto">
            <a:xfrm>
              <a:off x="5664" y="9234"/>
              <a:ext cx="5397" cy="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С точки зрения </a:t>
              </a:r>
              <a:r>
                <a:rPr kumimoji="0" lang="ru-RU" sz="11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физического принципа</a:t>
              </a: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действия различают: статическую (</a:t>
              </a:r>
              <a:r>
                <a:rPr kumimoji="0" lang="en-US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SRAM</a:t>
              </a: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), динамическую память (DRAM).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50" name="Rectangle 26"/>
            <p:cNvSpPr>
              <a:spLocks noChangeArrowheads="1"/>
            </p:cNvSpPr>
            <p:nvPr/>
          </p:nvSpPr>
          <p:spPr bwMode="auto">
            <a:xfrm>
              <a:off x="5661" y="10314"/>
              <a:ext cx="5400" cy="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Общая емкость микросхемы.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51" name="Rectangle 27"/>
            <p:cNvSpPr>
              <a:spLocks noChangeArrowheads="1"/>
            </p:cNvSpPr>
            <p:nvPr/>
          </p:nvSpPr>
          <p:spPr bwMode="auto">
            <a:xfrm>
              <a:off x="5661" y="11394"/>
              <a:ext cx="5400" cy="162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Обозначает количество ячеек памяти и разрядность каждой ячейки. </a:t>
              </a:r>
              <a:r>
                <a:rPr kumimoji="0" lang="ru-RU" sz="1100" b="0" i="0" u="sng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Разрядность памяти</a:t>
              </a: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 - это количество байт (или бит), с которыми операция чтения или записи может быть выполнена одновременно. </a:t>
              </a:r>
              <a:b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</a:b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Разрядность основной памяти обычно согласуется с разрядностью внешней шины процессора.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52" name="Rectangle 28"/>
            <p:cNvSpPr>
              <a:spLocks noChangeArrowheads="1"/>
            </p:cNvSpPr>
            <p:nvPr/>
          </p:nvSpPr>
          <p:spPr bwMode="auto">
            <a:xfrm>
              <a:off x="5661" y="13194"/>
              <a:ext cx="5400" cy="9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1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Calibri" pitchFamily="34" charset="0"/>
                </a:rPr>
                <a:t>Время выполнения операций записи или считывания данных. Зависит от принципа действия  и технологии изготовления.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53" name="Rectangle 29"/>
            <p:cNvSpPr>
              <a:spLocks noChangeArrowheads="1"/>
            </p:cNvSpPr>
            <p:nvPr/>
          </p:nvSpPr>
          <p:spPr bwMode="auto">
            <a:xfrm>
              <a:off x="2241" y="8154"/>
              <a:ext cx="4680" cy="720"/>
            </a:xfrm>
            <a:prstGeom prst="rect">
              <a:avLst/>
            </a:prstGeom>
            <a:solidFill>
              <a:srgbClr val="EBF5FF"/>
            </a:solidFill>
            <a:ln w="19050">
              <a:solidFill>
                <a:srgbClr val="333399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</a:rPr>
                <a:t>Основные характеристики ОЗУ</a:t>
              </a: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054" name="Line 30"/>
            <p:cNvSpPr>
              <a:spLocks noChangeShapeType="1"/>
            </p:cNvSpPr>
            <p:nvPr/>
          </p:nvSpPr>
          <p:spPr bwMode="auto">
            <a:xfrm>
              <a:off x="2421" y="8874"/>
              <a:ext cx="0" cy="576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5" name="Line 31"/>
            <p:cNvSpPr>
              <a:spLocks noChangeShapeType="1"/>
            </p:cNvSpPr>
            <p:nvPr/>
          </p:nvSpPr>
          <p:spPr bwMode="auto">
            <a:xfrm>
              <a:off x="2421" y="14634"/>
              <a:ext cx="360" cy="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6" name="Line 32"/>
            <p:cNvSpPr>
              <a:spLocks noChangeShapeType="1"/>
            </p:cNvSpPr>
            <p:nvPr/>
          </p:nvSpPr>
          <p:spPr bwMode="auto">
            <a:xfrm>
              <a:off x="2421" y="13734"/>
              <a:ext cx="360" cy="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7" name="Line 33"/>
            <p:cNvSpPr>
              <a:spLocks noChangeShapeType="1"/>
            </p:cNvSpPr>
            <p:nvPr/>
          </p:nvSpPr>
          <p:spPr bwMode="auto">
            <a:xfrm>
              <a:off x="2421" y="11934"/>
              <a:ext cx="360" cy="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8" name="Line 34"/>
            <p:cNvSpPr>
              <a:spLocks noChangeShapeType="1"/>
            </p:cNvSpPr>
            <p:nvPr/>
          </p:nvSpPr>
          <p:spPr bwMode="auto">
            <a:xfrm>
              <a:off x="2421" y="10854"/>
              <a:ext cx="360" cy="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059" name="Line 35"/>
            <p:cNvSpPr>
              <a:spLocks noChangeShapeType="1"/>
            </p:cNvSpPr>
            <p:nvPr/>
          </p:nvSpPr>
          <p:spPr bwMode="auto">
            <a:xfrm>
              <a:off x="2421" y="9774"/>
              <a:ext cx="360" cy="0"/>
            </a:xfrm>
            <a:prstGeom prst="line">
              <a:avLst/>
            </a:prstGeom>
            <a:noFill/>
            <a:ln w="19050">
              <a:solidFill>
                <a:srgbClr val="333399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</p:spTree>
  </p:cSld>
  <p:clrMapOvr>
    <a:masterClrMapping/>
  </p:clrMapOvr>
  <p:transition spd="slow"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4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48</TotalTime>
  <Words>544</Words>
  <Application>Microsoft Office PowerPoint</Application>
  <PresentationFormat>Экран (4:3)</PresentationFormat>
  <Paragraphs>97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Солнцестояние</vt:lpstr>
      <vt:lpstr>Магистрально-модульный принцип построения компьютера</vt:lpstr>
      <vt:lpstr>Магистрально-модульный принцип построения</vt:lpstr>
      <vt:lpstr>Функциональная схема компьютера </vt:lpstr>
      <vt:lpstr>Главная шина</vt:lpstr>
      <vt:lpstr>Центральный процессор (Central Processing Unit - CPU)</vt:lpstr>
      <vt:lpstr>Характеристики процессора</vt:lpstr>
      <vt:lpstr>Внутренняя память</vt:lpstr>
      <vt:lpstr>Оперативное запоминающее устройство  (Random Access Memory - RAM)</vt:lpstr>
      <vt:lpstr>Оперативное запоминающее устройство  (Random Access Memory - RAM)</vt:lpstr>
      <vt:lpstr>Характеристики статической SRAM и динамической DRAM памяти</vt:lpstr>
      <vt:lpstr>Кэш-память</vt:lpstr>
      <vt:lpstr>Постоянное запоминающее устройство (Read - Only Memory - ROM)</vt:lpstr>
    </vt:vector>
  </TitlesOfParts>
  <Company>WareZ Provider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Магистрально-модульный принцип построения компьютера</dc:title>
  <dc:creator>123</dc:creator>
  <cp:lastModifiedBy>123</cp:lastModifiedBy>
  <cp:revision>7</cp:revision>
  <dcterms:created xsi:type="dcterms:W3CDTF">2011-10-18T10:46:39Z</dcterms:created>
  <dcterms:modified xsi:type="dcterms:W3CDTF">2011-10-18T11:35:01Z</dcterms:modified>
</cp:coreProperties>
</file>