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9" r:id="rId3"/>
    <p:sldId id="270" r:id="rId4"/>
    <p:sldId id="257" r:id="rId5"/>
    <p:sldId id="271" r:id="rId6"/>
    <p:sldId id="272" r:id="rId7"/>
    <p:sldId id="276" r:id="rId8"/>
    <p:sldId id="273" r:id="rId9"/>
    <p:sldId id="274" r:id="rId10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/>
              <a:t>Анкетирование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0.75380000000000058</c:v>
                </c:pt>
                <c:pt idx="1">
                  <c:v>0.26690000000000008</c:v>
                </c:pt>
                <c:pt idx="2">
                  <c:v>0.30770000000000008</c:v>
                </c:pt>
                <c:pt idx="3">
                  <c:v>0.49230000000000035</c:v>
                </c:pt>
                <c:pt idx="4">
                  <c:v>7.6900000000000024E-2</c:v>
                </c:pt>
                <c:pt idx="5">
                  <c:v>0.47690000000000027</c:v>
                </c:pt>
                <c:pt idx="6">
                  <c:v>0.47690000000000027</c:v>
                </c:pt>
                <c:pt idx="7">
                  <c:v>4.6199999999999998E-2</c:v>
                </c:pt>
                <c:pt idx="8">
                  <c:v>0.1538000000000001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Ответ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Лист1!$C$2:$C$10</c:f>
              <c:numCache>
                <c:formatCode>0%</c:formatCode>
                <c:ptCount val="9"/>
                <c:pt idx="0" formatCode="0.00%">
                  <c:v>1.5400000000000013E-2</c:v>
                </c:pt>
                <c:pt idx="1">
                  <c:v>0.23080000000000001</c:v>
                </c:pt>
                <c:pt idx="2" formatCode="0.00%">
                  <c:v>0.52310000000000001</c:v>
                </c:pt>
                <c:pt idx="3" formatCode="0.00%">
                  <c:v>0.38460000000000022</c:v>
                </c:pt>
                <c:pt idx="4" formatCode="0.00%">
                  <c:v>0.26150000000000001</c:v>
                </c:pt>
                <c:pt idx="5" formatCode="0.00%">
                  <c:v>1.5400000000000013E-2</c:v>
                </c:pt>
                <c:pt idx="6" formatCode="0.00%">
                  <c:v>7.6900000000000024E-2</c:v>
                </c:pt>
                <c:pt idx="7" formatCode="0.00%">
                  <c:v>0.26150000000000001</c:v>
                </c:pt>
                <c:pt idx="8" formatCode="0.00%">
                  <c:v>0.61539999999999995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Ответ 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Лист1!$D$2:$D$10</c:f>
              <c:numCache>
                <c:formatCode>0.00%</c:formatCode>
                <c:ptCount val="9"/>
                <c:pt idx="0">
                  <c:v>6.1500000000000013E-2</c:v>
                </c:pt>
                <c:pt idx="1">
                  <c:v>0.35380000000000023</c:v>
                </c:pt>
                <c:pt idx="2">
                  <c:v>0.10770000000000007</c:v>
                </c:pt>
                <c:pt idx="3" formatCode="General">
                  <c:v>0</c:v>
                </c:pt>
                <c:pt idx="4">
                  <c:v>0.47690000000000027</c:v>
                </c:pt>
                <c:pt idx="5">
                  <c:v>0.35380000000000023</c:v>
                </c:pt>
                <c:pt idx="6">
                  <c:v>0.30770000000000008</c:v>
                </c:pt>
                <c:pt idx="7">
                  <c:v>0.56920000000000004</c:v>
                </c:pt>
                <c:pt idx="8">
                  <c:v>0.10770000000000007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98262928"/>
        <c:axId val="250893632"/>
      </c:barChart>
      <c:catAx>
        <c:axId val="19826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0893632"/>
        <c:crosses val="autoZero"/>
        <c:auto val="1"/>
        <c:lblAlgn val="ctr"/>
        <c:lblOffset val="100"/>
        <c:noMultiLvlLbl val="0"/>
      </c:catAx>
      <c:valAx>
        <c:axId val="25089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26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/>
              <a:t>Опрос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Правильно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0.52310000000000001</c:v>
                </c:pt>
                <c:pt idx="1">
                  <c:v>6.1499999999999999E-2</c:v>
                </c:pt>
                <c:pt idx="2">
                  <c:v>0.4</c:v>
                </c:pt>
                <c:pt idx="3">
                  <c:v>0.29230000000000017</c:v>
                </c:pt>
                <c:pt idx="4">
                  <c:v>7.690000000000001E-2</c:v>
                </c:pt>
                <c:pt idx="5">
                  <c:v>0.13850000000000001</c:v>
                </c:pt>
                <c:pt idx="6">
                  <c:v>0.60000000000000031</c:v>
                </c:pt>
                <c:pt idx="7">
                  <c:v>0.12310000000000004</c:v>
                </c:pt>
                <c:pt idx="8">
                  <c:v>0.10770000000000005</c:v>
                </c:pt>
                <c:pt idx="9">
                  <c:v>0.64620000000000033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Неправильно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Лист1!$C$2:$C$11</c:f>
              <c:numCache>
                <c:formatCode>0.00%</c:formatCode>
                <c:ptCount val="10"/>
                <c:pt idx="0">
                  <c:v>0.32310000000000016</c:v>
                </c:pt>
                <c:pt idx="1">
                  <c:v>0.78459999999999996</c:v>
                </c:pt>
                <c:pt idx="2">
                  <c:v>0.43070000000000008</c:v>
                </c:pt>
                <c:pt idx="3">
                  <c:v>0.5538000000000004</c:v>
                </c:pt>
                <c:pt idx="4">
                  <c:v>0.61539999999999995</c:v>
                </c:pt>
                <c:pt idx="5">
                  <c:v>0.52300000000000002</c:v>
                </c:pt>
                <c:pt idx="6">
                  <c:v>0.23069999999999999</c:v>
                </c:pt>
                <c:pt idx="7">
                  <c:v>0.72300000000000031</c:v>
                </c:pt>
                <c:pt idx="8">
                  <c:v>0.72300000000000031</c:v>
                </c:pt>
                <c:pt idx="9">
                  <c:v>0.2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96670224"/>
        <c:axId val="195800672"/>
      </c:barChart>
      <c:catAx>
        <c:axId val="19667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800672"/>
        <c:crosses val="autoZero"/>
        <c:auto val="1"/>
        <c:lblAlgn val="ctr"/>
        <c:lblOffset val="100"/>
        <c:noMultiLvlLbl val="0"/>
      </c:catAx>
      <c:valAx>
        <c:axId val="19580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67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4539-6845-4212-BFD9-89059500186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1F5D-18ED-4964-9C47-FF03ED9FF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59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4539-6845-4212-BFD9-89059500186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1F5D-18ED-4964-9C47-FF03ED9FF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0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4539-6845-4212-BFD9-89059500186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1F5D-18ED-4964-9C47-FF03ED9FF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17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4539-6845-4212-BFD9-89059500186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1F5D-18ED-4964-9C47-FF03ED9FF13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8733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4539-6845-4212-BFD9-89059500186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1F5D-18ED-4964-9C47-FF03ED9FF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031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4539-6845-4212-BFD9-89059500186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1F5D-18ED-4964-9C47-FF03ED9FF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366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4539-6845-4212-BFD9-89059500186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1F5D-18ED-4964-9C47-FF03ED9FF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323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4539-6845-4212-BFD9-89059500186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1F5D-18ED-4964-9C47-FF03ED9FF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267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4539-6845-4212-BFD9-89059500186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1F5D-18ED-4964-9C47-FF03ED9FF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42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4539-6845-4212-BFD9-89059500186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1F5D-18ED-4964-9C47-FF03ED9FF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406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4539-6845-4212-BFD9-89059500186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1F5D-18ED-4964-9C47-FF03ED9FF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04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4539-6845-4212-BFD9-89059500186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1F5D-18ED-4964-9C47-FF03ED9FF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8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4539-6845-4212-BFD9-89059500186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1F5D-18ED-4964-9C47-FF03ED9FF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4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4539-6845-4212-BFD9-89059500186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1F5D-18ED-4964-9C47-FF03ED9FF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22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4539-6845-4212-BFD9-89059500186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1F5D-18ED-4964-9C47-FF03ED9FF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53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4539-6845-4212-BFD9-89059500186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1F5D-18ED-4964-9C47-FF03ED9FF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93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4539-6845-4212-BFD9-89059500186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1F5D-18ED-4964-9C47-FF03ED9FF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05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EE54539-6845-4212-BFD9-89059500186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1F5D-18ED-4964-9C47-FF03ED9FF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294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0114" y="976460"/>
            <a:ext cx="8825658" cy="2492604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Компьютерный сленг в речи современной молодёжи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4382" y="3586994"/>
            <a:ext cx="8825658" cy="1046184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89813" y="0"/>
            <a:ext cx="8380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образовательное учреждение </a:t>
            </a:r>
          </a:p>
          <a:p>
            <a:pPr algn="ctr"/>
            <a:r>
              <a:rPr lang="ru-RU" dirty="0" smtClean="0"/>
              <a:t>средняя общеобразовательная школа № 10 г. Павлово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68825" y="4751108"/>
            <a:ext cx="5665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/>
          </a:p>
          <a:p>
            <a:pPr algn="r"/>
            <a:r>
              <a:rPr lang="ru-RU" dirty="0" smtClean="0"/>
              <a:t>Учитель </a:t>
            </a:r>
            <a:r>
              <a:rPr lang="ru-RU" dirty="0" smtClean="0"/>
              <a:t>информатики и ИКТ МБОУ СОШ № 10</a:t>
            </a:r>
          </a:p>
          <a:p>
            <a:pPr algn="r"/>
            <a:r>
              <a:rPr lang="ru-RU" dirty="0" smtClean="0"/>
              <a:t>Посылкин Александр Юрьевич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8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Сленг </a:t>
            </a:r>
            <a:br>
              <a:rPr lang="ru-RU" dirty="0" smtClean="0"/>
            </a:br>
            <a:r>
              <a:rPr lang="ru-RU" dirty="0" smtClean="0"/>
              <a:t>от англ. </a:t>
            </a:r>
            <a:r>
              <a:rPr lang="en-US" dirty="0" smtClean="0"/>
              <a:t>s(special)</a:t>
            </a:r>
            <a:r>
              <a:rPr lang="en-US" dirty="0" err="1" smtClean="0"/>
              <a:t>lang</a:t>
            </a:r>
            <a:r>
              <a:rPr lang="en-US" dirty="0" smtClean="0"/>
              <a:t>(language)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3600" dirty="0" smtClean="0"/>
              <a:t>- набор особых слов или новых значений уже существующих слов, употребляемых в различных человеческих объединениях (профессиональных, общественных, возрастных и иных групп).</a:t>
            </a:r>
            <a:endParaRPr lang="ru-RU" sz="3600" dirty="0"/>
          </a:p>
        </p:txBody>
      </p:sp>
      <p:sp>
        <p:nvSpPr>
          <p:cNvPr id="5" name="Штриховая стрелка вправо 4">
            <a:hlinkClick r:id="rId2" action="ppaction://hlinksldjump"/>
          </p:cNvPr>
          <p:cNvSpPr/>
          <p:nvPr/>
        </p:nvSpPr>
        <p:spPr>
          <a:xfrm rot="10800000">
            <a:off x="10177657" y="5881787"/>
            <a:ext cx="918328" cy="735291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триховая стрелка вправо 5">
            <a:hlinkClick r:id="rId3" action="ppaction://hlinksldjump"/>
          </p:cNvPr>
          <p:cNvSpPr/>
          <p:nvPr/>
        </p:nvSpPr>
        <p:spPr>
          <a:xfrm>
            <a:off x="11223789" y="5881787"/>
            <a:ext cx="918328" cy="735291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10461397" y="5148156"/>
            <a:ext cx="1536569" cy="490194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516779" y="5265558"/>
            <a:ext cx="1221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hlinkClick r:id="rId4" action="ppaction://hlinksldjump"/>
              </a:rPr>
              <a:t>Содержание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844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иугольник 7"/>
          <p:cNvSpPr/>
          <p:nvPr/>
        </p:nvSpPr>
        <p:spPr>
          <a:xfrm>
            <a:off x="10461397" y="5148156"/>
            <a:ext cx="1536569" cy="490194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Молодежный сленг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600" dirty="0" smtClean="0"/>
              <a:t>- социалект людей в возрасте 12 – 22 лет, возникший из противопоставления себя не столько старшему поколению, сколько официальной системе. </a:t>
            </a:r>
            <a:endParaRPr lang="ru-RU" sz="3600" dirty="0"/>
          </a:p>
        </p:txBody>
      </p:sp>
      <p:sp>
        <p:nvSpPr>
          <p:cNvPr id="5" name="Штриховая стрелка вправо 4">
            <a:hlinkClick r:id="rId2" action="ppaction://hlinksldjump"/>
          </p:cNvPr>
          <p:cNvSpPr/>
          <p:nvPr/>
        </p:nvSpPr>
        <p:spPr>
          <a:xfrm rot="10800000">
            <a:off x="10177657" y="5881787"/>
            <a:ext cx="918328" cy="735291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триховая стрелка вправо 5">
            <a:hlinkClick r:id="rId3" action="ppaction://hlinksldjump"/>
          </p:cNvPr>
          <p:cNvSpPr/>
          <p:nvPr/>
        </p:nvSpPr>
        <p:spPr>
          <a:xfrm>
            <a:off x="11223789" y="5881787"/>
            <a:ext cx="918328" cy="735291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516779" y="5265558"/>
            <a:ext cx="1221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hlinkClick r:id="rId2" action="ppaction://hlinksldjump"/>
              </a:rPr>
              <a:t>Содержание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298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14" y="1"/>
            <a:ext cx="10515600" cy="914400"/>
          </a:xfrm>
        </p:spPr>
        <p:txBody>
          <a:bodyPr/>
          <a:lstStyle/>
          <a:p>
            <a:r>
              <a:rPr lang="ru-RU" dirty="0" smtClean="0"/>
              <a:t>Исследование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339143"/>
              </p:ext>
            </p:extLst>
          </p:nvPr>
        </p:nvGraphicFramePr>
        <p:xfrm>
          <a:off x="187750" y="1153359"/>
          <a:ext cx="9418163" cy="5256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Штриховая стрелка вправо 5">
            <a:hlinkClick r:id="rId3" action="ppaction://hlinksldjump"/>
          </p:cNvPr>
          <p:cNvSpPr/>
          <p:nvPr/>
        </p:nvSpPr>
        <p:spPr>
          <a:xfrm rot="10800000">
            <a:off x="10182520" y="5881786"/>
            <a:ext cx="918328" cy="735291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>
            <a:hlinkClick r:id="rId4" action="ppaction://hlinksldjump"/>
          </p:cNvPr>
          <p:cNvSpPr/>
          <p:nvPr/>
        </p:nvSpPr>
        <p:spPr>
          <a:xfrm>
            <a:off x="11223789" y="5881787"/>
            <a:ext cx="918328" cy="735291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10461397" y="5148156"/>
            <a:ext cx="1536569" cy="490194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16779" y="5265558"/>
            <a:ext cx="1221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hlinkClick r:id="rId5" action="ppaction://hlinksldjump"/>
              </a:rPr>
              <a:t>Содержание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451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805" y="0"/>
            <a:ext cx="10515600" cy="1325563"/>
          </a:xfrm>
        </p:spPr>
        <p:txBody>
          <a:bodyPr/>
          <a:lstStyle/>
          <a:p>
            <a:r>
              <a:rPr lang="ru-RU" dirty="0" smtClean="0"/>
              <a:t>Исследование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102439"/>
              </p:ext>
            </p:extLst>
          </p:nvPr>
        </p:nvGraphicFramePr>
        <p:xfrm>
          <a:off x="282805" y="1608807"/>
          <a:ext cx="7682844" cy="5055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Штриховая стрелка вправо 5">
            <a:hlinkClick r:id="rId3" action="ppaction://hlinksldjump"/>
          </p:cNvPr>
          <p:cNvSpPr/>
          <p:nvPr/>
        </p:nvSpPr>
        <p:spPr>
          <a:xfrm rot="10800000">
            <a:off x="10182519" y="5881786"/>
            <a:ext cx="918328" cy="735291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>
            <a:hlinkClick r:id="rId4" action="ppaction://hlinksldjump"/>
          </p:cNvPr>
          <p:cNvSpPr/>
          <p:nvPr/>
        </p:nvSpPr>
        <p:spPr>
          <a:xfrm>
            <a:off x="11223789" y="5881787"/>
            <a:ext cx="918328" cy="735291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10461397" y="5148156"/>
            <a:ext cx="1536569" cy="490194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16779" y="5265558"/>
            <a:ext cx="1221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hlinkClick r:id="rId5" action="ppaction://hlinksldjump"/>
              </a:rPr>
              <a:t>Содержание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799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75646"/>
            <a:ext cx="9404723" cy="1400530"/>
          </a:xfrm>
        </p:spPr>
        <p:txBody>
          <a:bodyPr/>
          <a:lstStyle/>
          <a:p>
            <a:r>
              <a:rPr lang="ru-RU" dirty="0" smtClean="0"/>
              <a:t>Разбор ситуации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921703"/>
            <a:ext cx="9534837" cy="5733621"/>
          </a:xfrm>
        </p:spPr>
        <p:txBody>
          <a:bodyPr/>
          <a:lstStyle/>
          <a:p>
            <a:r>
              <a:rPr lang="ru-RU" b="1" dirty="0" smtClean="0"/>
              <a:t>Учитель</a:t>
            </a:r>
            <a:r>
              <a:rPr lang="ru-RU" dirty="0" smtClean="0"/>
              <a:t> – </a:t>
            </a:r>
            <a:r>
              <a:rPr lang="en-US" dirty="0" smtClean="0"/>
              <a:t>“</a:t>
            </a:r>
            <a:r>
              <a:rPr lang="ru-RU" dirty="0" smtClean="0"/>
              <a:t>Сегодня мы будем смотреть фильм военных лет</a:t>
            </a:r>
            <a:r>
              <a:rPr lang="en-US" dirty="0" smtClean="0"/>
              <a:t>”</a:t>
            </a:r>
            <a:endParaRPr lang="ru-RU" dirty="0"/>
          </a:p>
          <a:p>
            <a:pPr marL="457200" lvl="1" indent="0">
              <a:buNone/>
            </a:pPr>
            <a:r>
              <a:rPr lang="ru-RU" dirty="0" smtClean="0"/>
              <a:t>(включает видео, но оно не воспроизводится)</a:t>
            </a:r>
          </a:p>
          <a:p>
            <a:pPr marL="400050"/>
            <a:r>
              <a:rPr lang="ru-RU" b="1" dirty="0" smtClean="0"/>
              <a:t>Учитель</a:t>
            </a:r>
            <a:r>
              <a:rPr lang="ru-RU" dirty="0" smtClean="0"/>
              <a:t> – </a:t>
            </a:r>
            <a:r>
              <a:rPr lang="en-US" dirty="0" smtClean="0"/>
              <a:t>“</a:t>
            </a:r>
            <a:r>
              <a:rPr lang="ru-RU" dirty="0" smtClean="0"/>
              <a:t>Почему-то не хочет открываться фильм </a:t>
            </a:r>
            <a:r>
              <a:rPr lang="en-US" dirty="0" smtClean="0"/>
              <a:t>”</a:t>
            </a:r>
            <a:endParaRPr lang="ru-RU" dirty="0" smtClean="0"/>
          </a:p>
          <a:p>
            <a:pPr marL="400050"/>
            <a:r>
              <a:rPr lang="ru-RU" b="1" dirty="0" smtClean="0"/>
              <a:t>Ученик</a:t>
            </a:r>
            <a:r>
              <a:rPr lang="ru-RU" dirty="0" smtClean="0"/>
              <a:t> – </a:t>
            </a:r>
            <a:r>
              <a:rPr lang="en-US" dirty="0" smtClean="0"/>
              <a:t>“</a:t>
            </a:r>
            <a:r>
              <a:rPr lang="ru-RU" dirty="0" smtClean="0"/>
              <a:t>Попробуйте открыть в другой проге, если не откроет, то возможно у вас не установлены кодеки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</a:p>
          <a:p>
            <a:pPr marL="857250" lvl="2" indent="0">
              <a:buNone/>
            </a:pPr>
            <a:r>
              <a:rPr lang="ru-RU" sz="2000" b="1" dirty="0" smtClean="0"/>
              <a:t>Определения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Прога – компьютерная программа.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Кодек – специальный набор файлов для декодирования информации.</a:t>
            </a:r>
            <a:endParaRPr lang="ru-RU" sz="2400" b="1" dirty="0"/>
          </a:p>
          <a:p>
            <a:pPr marL="457200" lvl="1" indent="0">
              <a:buNone/>
            </a:pPr>
            <a:r>
              <a:rPr lang="ru-RU" sz="2200" dirty="0" smtClean="0"/>
              <a:t>Для решения данной проблемы, я решила составить словарь, часто употребляемых слов молодёжно-компьютерного сленга, для учителей (</a:t>
            </a:r>
            <a:r>
              <a:rPr lang="ru-RU" sz="2200" dirty="0" smtClean="0">
                <a:hlinkClick r:id="rId2" action="ppaction://hlinksldjump"/>
              </a:rPr>
              <a:t>Приложение 1</a:t>
            </a:r>
            <a:r>
              <a:rPr lang="ru-RU" sz="2200" dirty="0" smtClean="0"/>
              <a:t>).</a:t>
            </a:r>
            <a:endParaRPr lang="ru-RU" sz="2200" dirty="0"/>
          </a:p>
        </p:txBody>
      </p:sp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 rot="10800000">
            <a:off x="10180948" y="5881786"/>
            <a:ext cx="918328" cy="735291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триховая стрелка вправо 5">
            <a:hlinkClick r:id="rId4" action="ppaction://hlinksldjump"/>
          </p:cNvPr>
          <p:cNvSpPr/>
          <p:nvPr/>
        </p:nvSpPr>
        <p:spPr>
          <a:xfrm>
            <a:off x="11223789" y="5881787"/>
            <a:ext cx="918328" cy="735291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10461397" y="5148156"/>
            <a:ext cx="1536569" cy="490194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516779" y="5265558"/>
            <a:ext cx="1221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hlinkClick r:id="rId5" action="ppaction://hlinksldjump"/>
              </a:rPr>
              <a:t>Содержание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872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440175"/>
            <a:ext cx="9167192" cy="5007759"/>
          </a:xfrm>
        </p:spPr>
        <p:txBody>
          <a:bodyPr>
            <a:normAutofit/>
          </a:bodyPr>
          <a:lstStyle/>
          <a:p>
            <a:r>
              <a:rPr lang="ru-RU" sz="2800" dirty="0"/>
              <a:t>Р</a:t>
            </a:r>
            <a:r>
              <a:rPr lang="ru-RU" sz="2800" dirty="0" smtClean="0"/>
              <a:t>азвитие </a:t>
            </a:r>
            <a:r>
              <a:rPr lang="ru-RU" sz="2800" dirty="0"/>
              <a:t>современного информационного общества, активное использование компьютерной техники, Интернета обосновывает  употребление компьютерного сленга и  распространение его в речи современной молодёжи. </a:t>
            </a:r>
          </a:p>
        </p:txBody>
      </p:sp>
      <p:sp>
        <p:nvSpPr>
          <p:cNvPr id="5" name="Штриховая стрелка вправо 4">
            <a:hlinkClick r:id="rId2" action="ppaction://hlinksldjump"/>
          </p:cNvPr>
          <p:cNvSpPr/>
          <p:nvPr/>
        </p:nvSpPr>
        <p:spPr>
          <a:xfrm rot="10800000">
            <a:off x="10135386" y="5881786"/>
            <a:ext cx="918328" cy="735291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триховая стрелка вправо 5">
            <a:hlinkClick r:id="" action="ppaction://noaction"/>
          </p:cNvPr>
          <p:cNvSpPr/>
          <p:nvPr/>
        </p:nvSpPr>
        <p:spPr>
          <a:xfrm>
            <a:off x="11223789" y="5881787"/>
            <a:ext cx="918328" cy="735291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10461397" y="5148156"/>
            <a:ext cx="1536569" cy="490194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516779" y="5265558"/>
            <a:ext cx="1221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hlinkClick r:id="rId3" action="ppaction://hlinksldjump"/>
              </a:rPr>
              <a:t>Содержание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939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61" y="103926"/>
            <a:ext cx="9404723" cy="1400530"/>
          </a:xfrm>
        </p:spPr>
        <p:txBody>
          <a:bodyPr/>
          <a:lstStyle/>
          <a:p>
            <a:r>
              <a:rPr lang="ru-RU" dirty="0" smtClean="0"/>
              <a:t>Приложение 1 : страница 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61" y="1025116"/>
            <a:ext cx="7910681" cy="5592500"/>
          </a:xfrm>
        </p:spPr>
      </p:pic>
      <p:sp>
        <p:nvSpPr>
          <p:cNvPr id="7" name="Штриховая стрелка вправо 6">
            <a:hlinkClick r:id="" action="ppaction://noaction"/>
          </p:cNvPr>
          <p:cNvSpPr/>
          <p:nvPr/>
        </p:nvSpPr>
        <p:spPr>
          <a:xfrm rot="10800000">
            <a:off x="10182519" y="5881786"/>
            <a:ext cx="918328" cy="735291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>
            <a:hlinkClick r:id="rId3" action="ppaction://hlinksldjump"/>
          </p:cNvPr>
          <p:cNvSpPr/>
          <p:nvPr/>
        </p:nvSpPr>
        <p:spPr>
          <a:xfrm>
            <a:off x="11223789" y="5881787"/>
            <a:ext cx="918328" cy="735291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10461397" y="5148156"/>
            <a:ext cx="1536569" cy="490194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490069" y="5254753"/>
            <a:ext cx="1221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hlinkClick r:id="rId4" action="ppaction://hlinksldjump"/>
              </a:rPr>
              <a:t>Содержание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633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027" y="0"/>
            <a:ext cx="9404723" cy="1400530"/>
          </a:xfrm>
        </p:spPr>
        <p:txBody>
          <a:bodyPr/>
          <a:lstStyle/>
          <a:p>
            <a:r>
              <a:rPr lang="ru-RU" dirty="0" smtClean="0"/>
              <a:t>Приложение 1 : страница 2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7" y="930847"/>
            <a:ext cx="7977354" cy="5639635"/>
          </a:xfrm>
        </p:spPr>
      </p:pic>
      <p:sp>
        <p:nvSpPr>
          <p:cNvPr id="7" name="Штриховая стрелка вправо 6">
            <a:hlinkClick r:id="rId3" action="ppaction://hlinksldjump"/>
          </p:cNvPr>
          <p:cNvSpPr/>
          <p:nvPr/>
        </p:nvSpPr>
        <p:spPr>
          <a:xfrm rot="10800000">
            <a:off x="10154239" y="5881787"/>
            <a:ext cx="918328" cy="735291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10461397" y="5148156"/>
            <a:ext cx="1536569" cy="490194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516779" y="5265558"/>
            <a:ext cx="1221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hlinkClick r:id="rId4" action="ppaction://hlinksldjump"/>
              </a:rPr>
              <a:t>Содержание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508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9ef498c61e4d8f212e254661e1f14d1e5c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104</TotalTime>
  <Words>218</Words>
  <Application>Microsoft Office PowerPoint</Application>
  <PresentationFormat>Широкоэкранный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Ион</vt:lpstr>
      <vt:lpstr>Компьютерный сленг в речи современной молодёжи</vt:lpstr>
      <vt:lpstr>Сленг  от англ. s(special)lang(language)</vt:lpstr>
      <vt:lpstr>Молодежный сленг</vt:lpstr>
      <vt:lpstr>Исследование </vt:lpstr>
      <vt:lpstr>Исследование </vt:lpstr>
      <vt:lpstr>Разбор ситуации</vt:lpstr>
      <vt:lpstr>Заключение </vt:lpstr>
      <vt:lpstr>Приложение 1 : страница 1</vt:lpstr>
      <vt:lpstr>Приложение 1 : страница 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Компьютерный сленг в речи современной молодёжи</dc:title>
  <dc:creator>Ученик</dc:creator>
  <cp:lastModifiedBy>Учетная запись Майкрософт</cp:lastModifiedBy>
  <cp:revision>13</cp:revision>
  <dcterms:created xsi:type="dcterms:W3CDTF">2014-02-04T09:02:09Z</dcterms:created>
  <dcterms:modified xsi:type="dcterms:W3CDTF">2015-03-25T21:15:04Z</dcterms:modified>
</cp:coreProperties>
</file>