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58" r:id="rId5"/>
    <p:sldId id="272" r:id="rId6"/>
    <p:sldId id="262" r:id="rId7"/>
    <p:sldId id="273" r:id="rId8"/>
    <p:sldId id="267" r:id="rId9"/>
    <p:sldId id="268" r:id="rId10"/>
    <p:sldId id="269" r:id="rId11"/>
    <p:sldId id="263" r:id="rId12"/>
    <p:sldId id="270" r:id="rId13"/>
    <p:sldId id="261" r:id="rId14"/>
    <p:sldId id="271" r:id="rId15"/>
    <p:sldId id="264" r:id="rId16"/>
    <p:sldId id="266" r:id="rId17"/>
    <p:sldId id="260" r:id="rId18"/>
    <p:sldId id="278" r:id="rId19"/>
    <p:sldId id="280" r:id="rId20"/>
    <p:sldId id="279" r:id="rId21"/>
    <p:sldId id="281" r:id="rId22"/>
    <p:sldId id="282" r:id="rId23"/>
    <p:sldId id="284" r:id="rId24"/>
    <p:sldId id="283" r:id="rId25"/>
    <p:sldId id="27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D4D9D-AF5B-41CC-AA92-6846C9384086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8FE0D-13A0-489B-B0E1-0B529A676F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1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7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3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14D9-202C-4D83-AC9C-03E9A6B1B9DE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EFE3-EB92-4387-9270-0E56A96F3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14D9-202C-4D83-AC9C-03E9A6B1B9DE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EFE3-EB92-4387-9270-0E56A96F3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14D9-202C-4D83-AC9C-03E9A6B1B9DE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EFE3-EB92-4387-9270-0E56A96F3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492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492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495E7-7BF5-49D5-B780-BAB6F0CBD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492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7012" cy="2170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6613" y="3922713"/>
            <a:ext cx="4037012" cy="2170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D18AA-E635-44BD-9DC9-B3A916EC0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7013" cy="2170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7012" cy="2170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22713"/>
            <a:ext cx="4037013" cy="2170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6613" y="3922713"/>
            <a:ext cx="4037012" cy="2170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CE9B2-6193-43E4-A4E4-52973309F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14D9-202C-4D83-AC9C-03E9A6B1B9DE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EFE3-EB92-4387-9270-0E56A96F3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14D9-202C-4D83-AC9C-03E9A6B1B9DE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EFE3-EB92-4387-9270-0E56A96F3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14D9-202C-4D83-AC9C-03E9A6B1B9DE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EFE3-EB92-4387-9270-0E56A96F3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14D9-202C-4D83-AC9C-03E9A6B1B9DE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EFE3-EB92-4387-9270-0E56A96F3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14D9-202C-4D83-AC9C-03E9A6B1B9DE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EFE3-EB92-4387-9270-0E56A96F3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14D9-202C-4D83-AC9C-03E9A6B1B9DE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EFE3-EB92-4387-9270-0E56A96F3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14D9-202C-4D83-AC9C-03E9A6B1B9DE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EFE3-EB92-4387-9270-0E56A96F3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14D9-202C-4D83-AC9C-03E9A6B1B9DE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EFE3-EB92-4387-9270-0E56A96F3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714D9-202C-4D83-AC9C-03E9A6B1B9DE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EFE3-EB92-4387-9270-0E56A96F3C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СВОЙСТВА ФУНКЦИЙ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10.12.11.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 № 1.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Исследовать на монотонность функцию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= – 3х + 7.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ОПРЕДЕЛЕНИЕ № 3</a:t>
            </a:r>
            <a:endParaRPr lang="ru-RU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Функция называется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ограниченной снизу на множестве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D(f)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если существует такое число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для любого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начения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D(f)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выполняется неравенство 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C:\Users\Наталья\Desktop\Untitled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32656"/>
            <a:ext cx="5832648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ОПРЕДЕЛЕНИЕ № 4</a:t>
            </a:r>
            <a:endParaRPr lang="ru-RU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Функция называется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ограниченной сверху на множестве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D(f)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если существует такое число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для любого значения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D(f)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выполняется неравенство 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Наталья\Desktop\Untitled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692696"/>
            <a:ext cx="5400600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ОПРЕДЕЛЕНИЕ № 5</a:t>
            </a:r>
            <a:endParaRPr lang="ru-RU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исло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называется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наименьшим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значением функции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 множестве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D(f)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если: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Существует число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baseline="-25000" dirty="0" smtClean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D(f)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такое, что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= M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Для любого значения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Є Х выполняется неравенство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≥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ru-RU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ОПРЕДЕЛЕНИЕ № 6</a:t>
            </a:r>
            <a:endParaRPr lang="ru-RU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называется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наибольшим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значением функции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 множестве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D(f)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если: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Существует число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baseline="-25000" dirty="0" smtClean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D(f)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такое, что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= M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Для любого значения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Є Х выполняется неравенство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ru-RU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СХЕМА ИССЛЕДОВАНИЯ ФУНКЦИИ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Область определения функции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 Промежутки возрастания и убывания (монотонность) функции.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граниченность функции.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  Наибольшее и наименьшее значения функции.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  Непрерывность функции.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 Область значений функции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(f)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 Выпуклость функции.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1"/>
          <p:cNvSpPr>
            <a:spLocks noChangeArrowheads="1" noChangeShapeType="1" noTextEdit="1"/>
          </p:cNvSpPr>
          <p:nvPr/>
        </p:nvSpPr>
        <p:spPr bwMode="auto">
          <a:xfrm>
            <a:off x="2195513" y="476250"/>
            <a:ext cx="4718050" cy="922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Линейная функция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5483225" cy="3124200"/>
          </a:xfrm>
        </p:spPr>
        <p:txBody>
          <a:bodyPr anchor="t">
            <a:normAutofit/>
          </a:bodyPr>
          <a:lstStyle/>
          <a:p>
            <a:pPr marL="609600" indent="-609600" algn="l">
              <a:spcBef>
                <a:spcPts val="8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dirty="0" smtClean="0">
                <a:solidFill>
                  <a:srgbClr val="FFFFFF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функция вида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k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</a:rPr>
              <a:t>х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+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b </a:t>
            </a:r>
            <a:r>
              <a:rPr lang="ru-RU" sz="3600" dirty="0" smtClean="0">
                <a:latin typeface="Times New Roman" pitchFamily="18" charset="0"/>
              </a:rPr>
              <a:t>графиком </a:t>
            </a:r>
            <a:r>
              <a:rPr lang="ru-RU" sz="3600" dirty="0">
                <a:latin typeface="Times New Roman" pitchFamily="18" charset="0"/>
              </a:rPr>
              <a:t>функции является </a:t>
            </a:r>
            <a:r>
              <a:rPr lang="ru-RU" sz="3600" dirty="0" smtClean="0">
                <a:latin typeface="Times New Roman" pitchFamily="18" charset="0"/>
              </a:rPr>
              <a:t>прямая</a:t>
            </a:r>
            <a:endParaRPr lang="ru-RU" sz="36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609600" indent="-609600" algn="l" eaLnBrk="1" hangingPunct="1"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1. 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;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609600" indent="-609600" algn="l" eaLnBrk="1" hangingPunct="1">
              <a:spcBef>
                <a:spcPts val="700"/>
              </a:spcBef>
              <a:buFont typeface="Times New Roman" pitchFamily="18" charset="0"/>
              <a:buAutoNum type="arabicPeriod" startAt="2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; </a:t>
            </a:r>
          </a:p>
        </p:txBody>
      </p:sp>
      <p:sp>
        <p:nvSpPr>
          <p:cNvPr id="16388" name="Line 3"/>
          <p:cNvSpPr>
            <a:spLocks noChangeShapeType="1"/>
          </p:cNvSpPr>
          <p:nvPr/>
        </p:nvSpPr>
        <p:spPr bwMode="auto">
          <a:xfrm>
            <a:off x="6443663" y="2060575"/>
            <a:ext cx="73025" cy="3600450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5435600" y="4652963"/>
            <a:ext cx="3097213" cy="15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 flipH="1">
            <a:off x="5792788" y="2708275"/>
            <a:ext cx="2382837" cy="2306638"/>
          </a:xfrm>
          <a:prstGeom prst="line">
            <a:avLst/>
          </a:prstGeom>
          <a:noFill/>
          <a:ln w="7632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639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989138"/>
            <a:ext cx="242887" cy="28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9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250" y="4652963"/>
            <a:ext cx="192088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5795963" y="2924175"/>
            <a:ext cx="2016125" cy="2881313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219700" y="3716338"/>
            <a:ext cx="338455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7813675" y="2205038"/>
            <a:ext cx="935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k&gt;0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7813675" y="5516563"/>
            <a:ext cx="935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k&lt;0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7956550" y="3141663"/>
            <a:ext cx="935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k=0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1"/>
          <p:cNvSpPr>
            <a:spLocks noChangeShapeType="1"/>
          </p:cNvSpPr>
          <p:nvPr/>
        </p:nvSpPr>
        <p:spPr bwMode="auto">
          <a:xfrm>
            <a:off x="7092950" y="1989138"/>
            <a:ext cx="53975" cy="37480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5" name="WordArt 2"/>
          <p:cNvSpPr>
            <a:spLocks noChangeArrowheads="1" noChangeShapeType="1" noTextEdit="1"/>
          </p:cNvSpPr>
          <p:nvPr/>
        </p:nvSpPr>
        <p:spPr bwMode="auto">
          <a:xfrm>
            <a:off x="1619250" y="404813"/>
            <a:ext cx="640873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Квадратичная функция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5122863" cy="3268663"/>
          </a:xfrm>
        </p:spPr>
        <p:txBody>
          <a:bodyPr anchor="t">
            <a:normAutofit fontScale="92500" lnSpcReduction="20000"/>
          </a:bodyPr>
          <a:lstStyle/>
          <a:p>
            <a:pPr marL="354013" indent="-354013" algn="l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dirty="0" smtClean="0">
                <a:solidFill>
                  <a:srgbClr val="FFFFFF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функция вида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</a:rPr>
              <a:t>k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x²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k&gt;</a:t>
            </a:r>
            <a:r>
              <a:rPr lang="en-US" sz="3600" dirty="0">
                <a:latin typeface="Times New Roman" pitchFamily="18" charset="0"/>
              </a:rPr>
              <a:t>0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; </a:t>
            </a:r>
            <a:r>
              <a:rPr lang="ru-RU" sz="3600" dirty="0">
                <a:latin typeface="Times New Roman" pitchFamily="18" charset="0"/>
              </a:rPr>
              <a:t>графиком функции является </a:t>
            </a:r>
            <a:r>
              <a:rPr lang="ru-RU" sz="3600" dirty="0" smtClean="0">
                <a:latin typeface="Times New Roman" pitchFamily="18" charset="0"/>
              </a:rPr>
              <a:t>парабола, ветви которой направлены вверх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54013" indent="-354013" algn="l" eaLnBrk="1" hangingPunct="1">
              <a:spcBef>
                <a:spcPts val="700"/>
              </a:spcBef>
              <a:buFont typeface="Times New Roman" pitchFamily="18" charset="0"/>
              <a:buAutoNum type="arabicPeriod"/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354013" indent="-354013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2.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[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0;∞); </a:t>
            </a:r>
          </a:p>
          <a:p>
            <a:pPr marL="354013" indent="-354013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5651500" y="4437063"/>
            <a:ext cx="2952750" cy="15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Freeform 5"/>
          <p:cNvSpPr>
            <a:spLocks noChangeArrowheads="1"/>
          </p:cNvSpPr>
          <p:nvPr/>
        </p:nvSpPr>
        <p:spPr bwMode="auto">
          <a:xfrm>
            <a:off x="5867400" y="2420938"/>
            <a:ext cx="2476500" cy="1993900"/>
          </a:xfrm>
          <a:custGeom>
            <a:avLst/>
            <a:gdLst>
              <a:gd name="T0" fmla="*/ 0 w 1968"/>
              <a:gd name="T1" fmla="*/ 0 h 1256"/>
              <a:gd name="T2" fmla="*/ 1008 w 1968"/>
              <a:gd name="T3" fmla="*/ 1248 h 1256"/>
              <a:gd name="T4" fmla="*/ 1968 w 1968"/>
              <a:gd name="T5" fmla="*/ 48 h 1256"/>
              <a:gd name="T6" fmla="*/ 0 60000 65536"/>
              <a:gd name="T7" fmla="*/ 0 60000 65536"/>
              <a:gd name="T8" fmla="*/ 0 60000 65536"/>
              <a:gd name="T9" fmla="*/ 0 w 1968"/>
              <a:gd name="T10" fmla="*/ 0 h 1256"/>
              <a:gd name="T11" fmla="*/ 1968 w 1968"/>
              <a:gd name="T12" fmla="*/ 1256 h 1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8" h="1256">
                <a:moveTo>
                  <a:pt x="0" y="0"/>
                </a:moveTo>
                <a:cubicBezTo>
                  <a:pt x="340" y="620"/>
                  <a:pt x="680" y="1240"/>
                  <a:pt x="1008" y="1248"/>
                </a:cubicBezTo>
                <a:cubicBezTo>
                  <a:pt x="1336" y="1256"/>
                  <a:pt x="1652" y="652"/>
                  <a:pt x="1968" y="48"/>
                </a:cubicBezTo>
              </a:path>
            </a:pathLst>
          </a:custGeom>
          <a:noFill/>
          <a:ln w="666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844675"/>
            <a:ext cx="200025" cy="236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44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9013" y="4508500"/>
            <a:ext cx="193675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ЗАДАНИЕ НА ДОМ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Конспект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разобрать и выучить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свойства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элементарных функций.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1"/>
          <p:cNvSpPr>
            <a:spLocks noChangeArrowheads="1" noChangeShapeType="1" noTextEdit="1"/>
          </p:cNvSpPr>
          <p:nvPr/>
        </p:nvSpPr>
        <p:spPr bwMode="auto">
          <a:xfrm>
            <a:off x="900113" y="404813"/>
            <a:ext cx="74168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Обратная пропорциональность</a:t>
            </a:r>
          </a:p>
        </p:txBody>
      </p:sp>
      <p:sp>
        <p:nvSpPr>
          <p:cNvPr id="3077" name="Line 2"/>
          <p:cNvSpPr>
            <a:spLocks noChangeShapeType="1"/>
          </p:cNvSpPr>
          <p:nvPr/>
        </p:nvSpPr>
        <p:spPr bwMode="auto">
          <a:xfrm>
            <a:off x="7378700" y="1052513"/>
            <a:ext cx="73025" cy="32400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3"/>
          <p:cNvSpPr>
            <a:spLocks noChangeShapeType="1"/>
          </p:cNvSpPr>
          <p:nvPr/>
        </p:nvSpPr>
        <p:spPr bwMode="auto">
          <a:xfrm>
            <a:off x="6011863" y="2708275"/>
            <a:ext cx="2952750" cy="1588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/>
          </p:nvPr>
        </p:nvSpPr>
        <p:spPr>
          <a:xfrm>
            <a:off x="457200" y="1630363"/>
            <a:ext cx="5627688" cy="3598862"/>
          </a:xfrm>
        </p:spPr>
        <p:txBody>
          <a:bodyPr anchor="t">
            <a:normAutofit/>
          </a:bodyPr>
          <a:lstStyle/>
          <a:p>
            <a:pPr marL="447675" indent="-447675" algn="l">
              <a:spcBef>
                <a:spcPts val="700"/>
              </a:spcBef>
              <a:tabLst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3200" b="1" dirty="0" smtClean="0">
                <a:solidFill>
                  <a:srgbClr val="339966"/>
                </a:solidFill>
                <a:latin typeface="Monotype Corsiva" pitchFamily="66" charset="0"/>
              </a:rPr>
              <a:t> 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функция вида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; </a:t>
            </a:r>
            <a:r>
              <a:rPr lang="ru-RU" sz="3600" dirty="0">
                <a:latin typeface="Times New Roman" pitchFamily="18" charset="0"/>
              </a:rPr>
              <a:t>графиком функции является гипербола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47675" indent="-447675" algn="l" eaLnBrk="1" hangingPunct="1">
              <a:spcBef>
                <a:spcPts val="700"/>
              </a:spcBef>
              <a:tabLst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1.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(-∞;0)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(0;∞) </a:t>
            </a:r>
          </a:p>
          <a:p>
            <a:pPr marL="447675" indent="-447675" algn="l" eaLnBrk="1" hangingPunct="1">
              <a:spcBef>
                <a:spcPts val="700"/>
              </a:spcBef>
              <a:tabLst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2.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= (-∞;0)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(0;∞); </a:t>
            </a:r>
          </a:p>
        </p:txBody>
      </p:sp>
      <p:sp>
        <p:nvSpPr>
          <p:cNvPr id="3080" name="Freeform 5"/>
          <p:cNvSpPr>
            <a:spLocks noChangeArrowheads="1"/>
          </p:cNvSpPr>
          <p:nvPr/>
        </p:nvSpPr>
        <p:spPr bwMode="auto">
          <a:xfrm>
            <a:off x="7524750" y="1125538"/>
            <a:ext cx="1295400" cy="1439862"/>
          </a:xfrm>
          <a:custGeom>
            <a:avLst/>
            <a:gdLst>
              <a:gd name="T0" fmla="*/ 0 w 1316"/>
              <a:gd name="T1" fmla="*/ 0 h 1452"/>
              <a:gd name="T2" fmla="*/ 46 w 1316"/>
              <a:gd name="T3" fmla="*/ 590 h 1452"/>
              <a:gd name="T4" fmla="*/ 137 w 1316"/>
              <a:gd name="T5" fmla="*/ 998 h 1452"/>
              <a:gd name="T6" fmla="*/ 363 w 1316"/>
              <a:gd name="T7" fmla="*/ 1270 h 1452"/>
              <a:gd name="T8" fmla="*/ 817 w 1316"/>
              <a:gd name="T9" fmla="*/ 1406 h 1452"/>
              <a:gd name="T10" fmla="*/ 1316 w 1316"/>
              <a:gd name="T11" fmla="*/ 1452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1452"/>
              <a:gd name="T20" fmla="*/ 1316 w 1316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1452">
                <a:moveTo>
                  <a:pt x="0" y="0"/>
                </a:moveTo>
                <a:cubicBezTo>
                  <a:pt x="11" y="212"/>
                  <a:pt x="23" y="424"/>
                  <a:pt x="46" y="590"/>
                </a:cubicBezTo>
                <a:cubicBezTo>
                  <a:pt x="69" y="756"/>
                  <a:pt x="84" y="885"/>
                  <a:pt x="137" y="998"/>
                </a:cubicBezTo>
                <a:cubicBezTo>
                  <a:pt x="190" y="1111"/>
                  <a:pt x="250" y="1202"/>
                  <a:pt x="363" y="1270"/>
                </a:cubicBezTo>
                <a:cubicBezTo>
                  <a:pt x="476" y="1338"/>
                  <a:pt x="658" y="1376"/>
                  <a:pt x="817" y="1406"/>
                </a:cubicBezTo>
                <a:cubicBezTo>
                  <a:pt x="976" y="1436"/>
                  <a:pt x="1210" y="1444"/>
                  <a:pt x="1316" y="1452"/>
                </a:cubicBezTo>
              </a:path>
            </a:pathLst>
          </a:custGeom>
          <a:noFill/>
          <a:ln w="4428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Freeform 6"/>
          <p:cNvSpPr>
            <a:spLocks noChangeArrowheads="1"/>
          </p:cNvSpPr>
          <p:nvPr/>
        </p:nvSpPr>
        <p:spPr bwMode="auto">
          <a:xfrm rot="10800000">
            <a:off x="6083300" y="2781300"/>
            <a:ext cx="1225550" cy="1439863"/>
          </a:xfrm>
          <a:custGeom>
            <a:avLst/>
            <a:gdLst>
              <a:gd name="T0" fmla="*/ 0 w 1316"/>
              <a:gd name="T1" fmla="*/ 0 h 1452"/>
              <a:gd name="T2" fmla="*/ 46 w 1316"/>
              <a:gd name="T3" fmla="*/ 590 h 1452"/>
              <a:gd name="T4" fmla="*/ 137 w 1316"/>
              <a:gd name="T5" fmla="*/ 998 h 1452"/>
              <a:gd name="T6" fmla="*/ 363 w 1316"/>
              <a:gd name="T7" fmla="*/ 1270 h 1452"/>
              <a:gd name="T8" fmla="*/ 817 w 1316"/>
              <a:gd name="T9" fmla="*/ 1406 h 1452"/>
              <a:gd name="T10" fmla="*/ 1316 w 1316"/>
              <a:gd name="T11" fmla="*/ 1452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1452"/>
              <a:gd name="T20" fmla="*/ 1316 w 1316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1452">
                <a:moveTo>
                  <a:pt x="0" y="0"/>
                </a:moveTo>
                <a:cubicBezTo>
                  <a:pt x="11" y="212"/>
                  <a:pt x="23" y="424"/>
                  <a:pt x="46" y="590"/>
                </a:cubicBezTo>
                <a:cubicBezTo>
                  <a:pt x="69" y="756"/>
                  <a:pt x="84" y="885"/>
                  <a:pt x="137" y="998"/>
                </a:cubicBezTo>
                <a:cubicBezTo>
                  <a:pt x="190" y="1111"/>
                  <a:pt x="250" y="1202"/>
                  <a:pt x="363" y="1270"/>
                </a:cubicBezTo>
                <a:cubicBezTo>
                  <a:pt x="476" y="1338"/>
                  <a:pt x="658" y="1376"/>
                  <a:pt x="817" y="1406"/>
                </a:cubicBezTo>
                <a:cubicBezTo>
                  <a:pt x="976" y="1436"/>
                  <a:pt x="1210" y="1444"/>
                  <a:pt x="1316" y="1452"/>
                </a:cubicBezTo>
              </a:path>
            </a:pathLst>
          </a:custGeom>
          <a:noFill/>
          <a:ln w="4428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8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34213" y="1125538"/>
            <a:ext cx="201612" cy="23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3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43963" y="2781300"/>
            <a:ext cx="192087" cy="211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284663" y="1409700"/>
            <a:ext cx="865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</a:t>
            </a:r>
            <a:endParaRPr lang="ru-RU" sz="32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85" name="Line 11"/>
          <p:cNvSpPr>
            <a:spLocks noChangeShapeType="1"/>
          </p:cNvSpPr>
          <p:nvPr/>
        </p:nvSpPr>
        <p:spPr bwMode="auto">
          <a:xfrm>
            <a:off x="4211638" y="19891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4284663" y="1912938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32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87" name="Text Box 13"/>
          <p:cNvSpPr txBox="1">
            <a:spLocks noChangeArrowheads="1"/>
          </p:cNvSpPr>
          <p:nvPr/>
        </p:nvSpPr>
        <p:spPr bwMode="auto">
          <a:xfrm>
            <a:off x="7813675" y="1052513"/>
            <a:ext cx="935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k&gt;0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3563888" y="3501008"/>
          <a:ext cx="327025" cy="407987"/>
        </p:xfrm>
        <a:graphic>
          <a:graphicData uri="http://schemas.openxmlformats.org/presentationml/2006/ole">
            <p:oleObj spid="_x0000_s34818" name="Формула" r:id="rId6" imgW="152334" imgH="190417" progId="Equation.3">
              <p:embed/>
            </p:oleObj>
          </a:graphicData>
        </a:graphic>
      </p:graphicFrame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3563888" y="4149080"/>
          <a:ext cx="327025" cy="407988"/>
        </p:xfrm>
        <a:graphic>
          <a:graphicData uri="http://schemas.openxmlformats.org/presentationml/2006/ole">
            <p:oleObj spid="_x0000_s34819" name="Формула" r:id="rId7" imgW="152334" imgH="190417" progId="Equation.3">
              <p:embed/>
            </p:oleObj>
          </a:graphicData>
        </a:graphic>
      </p:graphicFrame>
      <p:sp>
        <p:nvSpPr>
          <p:cNvPr id="3088" name="Line 17"/>
          <p:cNvSpPr>
            <a:spLocks noChangeShapeType="1"/>
          </p:cNvSpPr>
          <p:nvPr/>
        </p:nvSpPr>
        <p:spPr bwMode="auto">
          <a:xfrm>
            <a:off x="6011863" y="3357563"/>
            <a:ext cx="73025" cy="32400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9" name="Line 18"/>
          <p:cNvSpPr>
            <a:spLocks noChangeShapeType="1"/>
          </p:cNvSpPr>
          <p:nvPr/>
        </p:nvSpPr>
        <p:spPr bwMode="auto">
          <a:xfrm>
            <a:off x="4572000" y="5157788"/>
            <a:ext cx="2952750" cy="15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0" name="Freeform 19"/>
          <p:cNvSpPr>
            <a:spLocks noChangeArrowheads="1"/>
          </p:cNvSpPr>
          <p:nvPr/>
        </p:nvSpPr>
        <p:spPr bwMode="auto">
          <a:xfrm flipH="1">
            <a:off x="4645025" y="3644900"/>
            <a:ext cx="1295400" cy="1439863"/>
          </a:xfrm>
          <a:custGeom>
            <a:avLst/>
            <a:gdLst>
              <a:gd name="T0" fmla="*/ 0 w 1316"/>
              <a:gd name="T1" fmla="*/ 0 h 1452"/>
              <a:gd name="T2" fmla="*/ 46 w 1316"/>
              <a:gd name="T3" fmla="*/ 590 h 1452"/>
              <a:gd name="T4" fmla="*/ 137 w 1316"/>
              <a:gd name="T5" fmla="*/ 998 h 1452"/>
              <a:gd name="T6" fmla="*/ 363 w 1316"/>
              <a:gd name="T7" fmla="*/ 1270 h 1452"/>
              <a:gd name="T8" fmla="*/ 817 w 1316"/>
              <a:gd name="T9" fmla="*/ 1406 h 1452"/>
              <a:gd name="T10" fmla="*/ 1316 w 1316"/>
              <a:gd name="T11" fmla="*/ 1452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1452"/>
              <a:gd name="T20" fmla="*/ 1316 w 1316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1452">
                <a:moveTo>
                  <a:pt x="0" y="0"/>
                </a:moveTo>
                <a:cubicBezTo>
                  <a:pt x="11" y="212"/>
                  <a:pt x="23" y="424"/>
                  <a:pt x="46" y="590"/>
                </a:cubicBezTo>
                <a:cubicBezTo>
                  <a:pt x="69" y="756"/>
                  <a:pt x="84" y="885"/>
                  <a:pt x="137" y="998"/>
                </a:cubicBezTo>
                <a:cubicBezTo>
                  <a:pt x="190" y="1111"/>
                  <a:pt x="250" y="1202"/>
                  <a:pt x="363" y="1270"/>
                </a:cubicBezTo>
                <a:cubicBezTo>
                  <a:pt x="476" y="1338"/>
                  <a:pt x="658" y="1376"/>
                  <a:pt x="817" y="1406"/>
                </a:cubicBezTo>
                <a:cubicBezTo>
                  <a:pt x="976" y="1436"/>
                  <a:pt x="1210" y="1444"/>
                  <a:pt x="1316" y="1452"/>
                </a:cubicBezTo>
              </a:path>
            </a:pathLst>
          </a:custGeom>
          <a:noFill/>
          <a:ln w="44323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Freeform 20"/>
          <p:cNvSpPr>
            <a:spLocks noChangeArrowheads="1"/>
          </p:cNvSpPr>
          <p:nvPr/>
        </p:nvSpPr>
        <p:spPr bwMode="auto">
          <a:xfrm rot="10800000" flipH="1">
            <a:off x="6156325" y="5229225"/>
            <a:ext cx="1225550" cy="1439863"/>
          </a:xfrm>
          <a:custGeom>
            <a:avLst/>
            <a:gdLst>
              <a:gd name="T0" fmla="*/ 0 w 1316"/>
              <a:gd name="T1" fmla="*/ 0 h 1452"/>
              <a:gd name="T2" fmla="*/ 46 w 1316"/>
              <a:gd name="T3" fmla="*/ 590 h 1452"/>
              <a:gd name="T4" fmla="*/ 137 w 1316"/>
              <a:gd name="T5" fmla="*/ 998 h 1452"/>
              <a:gd name="T6" fmla="*/ 363 w 1316"/>
              <a:gd name="T7" fmla="*/ 1270 h 1452"/>
              <a:gd name="T8" fmla="*/ 817 w 1316"/>
              <a:gd name="T9" fmla="*/ 1406 h 1452"/>
              <a:gd name="T10" fmla="*/ 1316 w 1316"/>
              <a:gd name="T11" fmla="*/ 1452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1452"/>
              <a:gd name="T20" fmla="*/ 1316 w 1316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1452">
                <a:moveTo>
                  <a:pt x="0" y="0"/>
                </a:moveTo>
                <a:cubicBezTo>
                  <a:pt x="11" y="212"/>
                  <a:pt x="23" y="424"/>
                  <a:pt x="46" y="590"/>
                </a:cubicBezTo>
                <a:cubicBezTo>
                  <a:pt x="69" y="756"/>
                  <a:pt x="84" y="885"/>
                  <a:pt x="137" y="998"/>
                </a:cubicBezTo>
                <a:cubicBezTo>
                  <a:pt x="190" y="1111"/>
                  <a:pt x="250" y="1202"/>
                  <a:pt x="363" y="1270"/>
                </a:cubicBezTo>
                <a:cubicBezTo>
                  <a:pt x="476" y="1338"/>
                  <a:pt x="658" y="1376"/>
                  <a:pt x="817" y="1406"/>
                </a:cubicBezTo>
                <a:cubicBezTo>
                  <a:pt x="976" y="1436"/>
                  <a:pt x="1210" y="1444"/>
                  <a:pt x="1316" y="1452"/>
                </a:cubicBezTo>
              </a:path>
            </a:pathLst>
          </a:custGeom>
          <a:noFill/>
          <a:ln w="44323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Text Box 22"/>
          <p:cNvSpPr txBox="1">
            <a:spLocks noChangeArrowheads="1"/>
          </p:cNvSpPr>
          <p:nvPr/>
        </p:nvSpPr>
        <p:spPr bwMode="auto">
          <a:xfrm>
            <a:off x="4500563" y="5516563"/>
            <a:ext cx="935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k&lt;0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5051425" cy="4495800"/>
          </a:xfrm>
        </p:spPr>
        <p:txBody>
          <a:bodyPr anchor="t"/>
          <a:lstStyle/>
          <a:p>
            <a:pPr marL="447675" indent="-447675" algn="l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функция вида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    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</a:rPr>
              <a:t>графиком функции является ветвь параболы.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47675" indent="-447675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1.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[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0;∞); </a:t>
            </a:r>
          </a:p>
          <a:p>
            <a:pPr marL="447675" indent="-447675" algn="l" eaLnBrk="1" hangingPunct="1">
              <a:spcBef>
                <a:spcPts val="700"/>
              </a:spcBef>
              <a:tabLst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2.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 =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</a:rPr>
              <a:t>[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</a:rPr>
              <a:t>0;∞); </a:t>
            </a:r>
          </a:p>
        </p:txBody>
      </p:sp>
      <p:sp>
        <p:nvSpPr>
          <p:cNvPr id="5124" name="WordArt 3"/>
          <p:cNvSpPr>
            <a:spLocks noChangeArrowheads="1" noChangeShapeType="1" noTextEdit="1"/>
          </p:cNvSpPr>
          <p:nvPr/>
        </p:nvSpPr>
        <p:spPr bwMode="auto">
          <a:xfrm>
            <a:off x="2555875" y="476250"/>
            <a:ext cx="4103688" cy="779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Функция корня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3925888" y="1484313"/>
          <a:ext cx="790575" cy="749300"/>
        </p:xfrm>
        <a:graphic>
          <a:graphicData uri="http://schemas.openxmlformats.org/presentationml/2006/ole">
            <p:oleObj spid="_x0000_s35842" r:id="rId4" imgW="269280" imgH="187560" progId="Equation.3">
              <p:embed/>
            </p:oleObj>
          </a:graphicData>
        </a:graphic>
      </p:graphicFrame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6300788" y="1916113"/>
            <a:ext cx="71437" cy="3529012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724525" y="4437063"/>
            <a:ext cx="2952750" cy="1587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372225" y="3070225"/>
            <a:ext cx="2232025" cy="1366838"/>
          </a:xfrm>
          <a:custGeom>
            <a:avLst/>
            <a:gdLst>
              <a:gd name="T0" fmla="*/ 0 w 1406"/>
              <a:gd name="T1" fmla="*/ 635 h 635"/>
              <a:gd name="T2" fmla="*/ 181 w 1406"/>
              <a:gd name="T3" fmla="*/ 454 h 635"/>
              <a:gd name="T4" fmla="*/ 680 w 1406"/>
              <a:gd name="T5" fmla="*/ 227 h 635"/>
              <a:gd name="T6" fmla="*/ 1406 w 1406"/>
              <a:gd name="T7" fmla="*/ 0 h 635"/>
              <a:gd name="T8" fmla="*/ 0 60000 65536"/>
              <a:gd name="T9" fmla="*/ 0 60000 65536"/>
              <a:gd name="T10" fmla="*/ 0 60000 65536"/>
              <a:gd name="T11" fmla="*/ 0 60000 65536"/>
              <a:gd name="T12" fmla="*/ 0 w 1406"/>
              <a:gd name="T13" fmla="*/ 0 h 635"/>
              <a:gd name="T14" fmla="*/ 1406 w 1406"/>
              <a:gd name="T15" fmla="*/ 635 h 6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6" h="635">
                <a:moveTo>
                  <a:pt x="0" y="635"/>
                </a:moveTo>
                <a:cubicBezTo>
                  <a:pt x="34" y="578"/>
                  <a:pt x="68" y="522"/>
                  <a:pt x="181" y="454"/>
                </a:cubicBezTo>
                <a:cubicBezTo>
                  <a:pt x="294" y="386"/>
                  <a:pt x="476" y="303"/>
                  <a:pt x="680" y="227"/>
                </a:cubicBezTo>
                <a:cubicBezTo>
                  <a:pt x="884" y="151"/>
                  <a:pt x="1270" y="38"/>
                  <a:pt x="1406" y="0"/>
                </a:cubicBezTo>
              </a:path>
            </a:pathLst>
          </a:custGeom>
          <a:noFill/>
          <a:ln w="44323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1863" y="1968500"/>
            <a:ext cx="200025" cy="236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75688" y="4437063"/>
            <a:ext cx="192087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5483225" cy="4495800"/>
          </a:xfrm>
        </p:spPr>
        <p:txBody>
          <a:bodyPr anchor="t"/>
          <a:lstStyle/>
          <a:p>
            <a:pPr marL="447675" indent="-447675" algn="l" eaLnBrk="1" hangingPunct="1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None/>
              <a:tabLst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функция вида </a:t>
            </a:r>
            <a:r>
              <a:rPr lang="en-US" sz="3600" i="1" smtClean="0">
                <a:solidFill>
                  <a:schemeClr val="tx1"/>
                </a:solidFill>
                <a:latin typeface="Times New Roman" pitchFamily="18" charset="0"/>
              </a:rPr>
              <a:t>y</a:t>
            </a:r>
            <a:r>
              <a:rPr lang="ru-RU" sz="3600" i="1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smtClean="0">
                <a:solidFill>
                  <a:schemeClr val="tx1"/>
                </a:solidFill>
                <a:latin typeface="Times New Roman" pitchFamily="18" charset="0"/>
              </a:rPr>
              <a:t>|</a:t>
            </a:r>
            <a:r>
              <a:rPr lang="en-US" sz="3600" i="1" smtClean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sz="3600" smtClean="0">
                <a:solidFill>
                  <a:schemeClr val="tx1"/>
                </a:solidFill>
                <a:latin typeface="Times New Roman" pitchFamily="18" charset="0"/>
              </a:rPr>
              <a:t>|;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marL="447675" indent="-447675" algn="l" eaLnBrk="1" hangingPunct="1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None/>
              <a:tabLst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1. </a:t>
            </a:r>
            <a:r>
              <a:rPr lang="en-US" sz="3600" i="1" smtClean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en-US" sz="360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smtClean="0">
                <a:solidFill>
                  <a:schemeClr val="tx1"/>
                </a:solidFill>
                <a:latin typeface="Times New Roman" pitchFamily="18" charset="0"/>
              </a:rPr>
              <a:t>R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; </a:t>
            </a:r>
          </a:p>
          <a:p>
            <a:pPr marL="447675" indent="-447675" algn="l" eaLnBrk="1" hangingPunct="1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None/>
              <a:tabLst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2. </a:t>
            </a:r>
            <a:r>
              <a:rPr lang="en-US" sz="3600" i="1" smtClean="0">
                <a:solidFill>
                  <a:schemeClr val="tx1"/>
                </a:solidFill>
                <a:latin typeface="Times New Roman" pitchFamily="18" charset="0"/>
              </a:rPr>
              <a:t>E</a:t>
            </a:r>
            <a:r>
              <a:rPr lang="en-US" sz="360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i="1" smtClean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 = </a:t>
            </a:r>
            <a:r>
              <a:rPr lang="en-US" sz="3600" smtClean="0">
                <a:solidFill>
                  <a:schemeClr val="tx1"/>
                </a:solidFill>
                <a:latin typeface="Times New Roman" pitchFamily="18" charset="0"/>
              </a:rPr>
              <a:t>[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0;∞); </a:t>
            </a:r>
          </a:p>
          <a:p>
            <a:pPr marL="447675" indent="-447675" algn="l" eaLnBrk="1" hangingPunct="1">
              <a:lnSpc>
                <a:spcPct val="80000"/>
              </a:lnSpc>
              <a:spcBef>
                <a:spcPts val="700"/>
              </a:spcBef>
              <a:buClr>
                <a:srgbClr val="FFCC66"/>
              </a:buClr>
              <a:buSzPct val="80000"/>
              <a:buFont typeface="Monotype Corsiva" pitchFamily="66" charset="0"/>
              <a:buNone/>
              <a:tabLst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3. график функции на промежутке </a:t>
            </a:r>
            <a:r>
              <a:rPr lang="en-US" sz="3600" smtClean="0">
                <a:solidFill>
                  <a:schemeClr val="tx1"/>
                </a:solidFill>
                <a:latin typeface="Times New Roman" pitchFamily="18" charset="0"/>
              </a:rPr>
              <a:t>[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0;∞) совпадает с графиком функции </a:t>
            </a:r>
            <a:r>
              <a:rPr lang="ru-RU" sz="3600" i="1" smtClean="0">
                <a:solidFill>
                  <a:schemeClr val="tx1"/>
                </a:solidFill>
                <a:latin typeface="Times New Roman" pitchFamily="18" charset="0"/>
              </a:rPr>
              <a:t>у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 = </a:t>
            </a:r>
            <a:r>
              <a:rPr lang="ru-RU" sz="3600" i="1" smtClean="0">
                <a:solidFill>
                  <a:schemeClr val="tx1"/>
                </a:solidFill>
                <a:latin typeface="Times New Roman" pitchFamily="18" charset="0"/>
              </a:rPr>
              <a:t>х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, а на промежутке </a:t>
            </a:r>
            <a:r>
              <a:rPr lang="ru-RU" sz="3200" smtClean="0">
                <a:solidFill>
                  <a:schemeClr val="tx1"/>
                </a:solidFill>
                <a:latin typeface="Times New Roman" pitchFamily="18" charset="0"/>
              </a:rPr>
              <a:t>(-∞;0</a:t>
            </a:r>
            <a:r>
              <a:rPr lang="en-US" sz="3200" smtClean="0">
                <a:solidFill>
                  <a:schemeClr val="tx1"/>
                </a:solidFill>
                <a:latin typeface="Times New Roman" pitchFamily="18" charset="0"/>
              </a:rPr>
              <a:t>]</a:t>
            </a:r>
            <a:r>
              <a:rPr lang="ru-RU" sz="3200" smtClean="0">
                <a:solidFill>
                  <a:schemeClr val="tx1"/>
                </a:solidFill>
                <a:latin typeface="Times New Roman" pitchFamily="18" charset="0"/>
              </a:rPr>
              <a:t> – с графиком функции </a:t>
            </a:r>
            <a:r>
              <a:rPr lang="ru-RU" sz="3600" i="1" smtClean="0">
                <a:solidFill>
                  <a:schemeClr val="tx1"/>
                </a:solidFill>
                <a:latin typeface="Times New Roman" pitchFamily="18" charset="0"/>
              </a:rPr>
              <a:t>у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</a:rPr>
              <a:t> = -</a:t>
            </a:r>
            <a:r>
              <a:rPr lang="ru-RU" sz="3600" i="1" smtClean="0">
                <a:solidFill>
                  <a:schemeClr val="tx1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19459" name="Line 2"/>
          <p:cNvSpPr>
            <a:spLocks noChangeShapeType="1"/>
          </p:cNvSpPr>
          <p:nvPr/>
        </p:nvSpPr>
        <p:spPr bwMode="auto">
          <a:xfrm>
            <a:off x="5867400" y="2708275"/>
            <a:ext cx="1368425" cy="1368425"/>
          </a:xfrm>
          <a:prstGeom prst="line">
            <a:avLst/>
          </a:prstGeom>
          <a:noFill/>
          <a:ln w="763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0" name="WordArt 3"/>
          <p:cNvSpPr>
            <a:spLocks noChangeArrowheads="1" noChangeShapeType="1" noTextEdit="1"/>
          </p:cNvSpPr>
          <p:nvPr/>
        </p:nvSpPr>
        <p:spPr bwMode="auto">
          <a:xfrm>
            <a:off x="2339975" y="549275"/>
            <a:ext cx="47529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Monotype Corsiva"/>
              </a:rPr>
              <a:t>Функция модуля</a:t>
            </a:r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>
            <a:off x="7164388" y="2060575"/>
            <a:ext cx="53975" cy="3748088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5724525" y="4076700"/>
            <a:ext cx="2952750" cy="1588"/>
          </a:xfrm>
          <a:prstGeom prst="line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7164388" y="2636838"/>
            <a:ext cx="1439862" cy="1439862"/>
          </a:xfrm>
          <a:prstGeom prst="line">
            <a:avLst/>
          </a:prstGeom>
          <a:noFill/>
          <a:ln w="763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1916113"/>
            <a:ext cx="215900" cy="23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250" y="4149725"/>
            <a:ext cx="192088" cy="211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50825"/>
            <a:ext cx="8229600" cy="1190625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rgbClr val="6806F8"/>
                </a:solidFill>
                <a:latin typeface="Times New Roman" pitchFamily="18" charset="0"/>
                <a:cs typeface="Times New Roman" pitchFamily="18" charset="0"/>
              </a:rPr>
              <a:t>Каждую </a:t>
            </a:r>
            <a:r>
              <a:rPr lang="ru-RU" sz="3600" dirty="0" smtClean="0">
                <a:solidFill>
                  <a:srgbClr val="6806F8"/>
                </a:solidFill>
                <a:latin typeface="Times New Roman" pitchFamily="18" charset="0"/>
                <a:cs typeface="Times New Roman" pitchFamily="18" charset="0"/>
              </a:rPr>
              <a:t>прямую соотнесите с её уравнением: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5148263" y="2865438"/>
          <a:ext cx="233362" cy="276225"/>
        </p:xfrm>
        <a:graphic>
          <a:graphicData uri="http://schemas.openxmlformats.org/presentationml/2006/ole">
            <p:oleObj spid="_x0000_s75778" r:id="rId4" imgW="3352680" imgH="3962520" progId="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3100388" y="2847975"/>
          <a:ext cx="247650" cy="293688"/>
        </p:xfrm>
        <a:graphic>
          <a:graphicData uri="http://schemas.openxmlformats.org/presentationml/2006/ole">
            <p:oleObj spid="_x0000_s75779" r:id="rId5" imgW="3352680" imgH="3962520" progId="">
              <p:embed/>
            </p:oleObj>
          </a:graphicData>
        </a:graphic>
      </p:graphicFrame>
      <p:sp>
        <p:nvSpPr>
          <p:cNvPr id="7183" name="Line 5"/>
          <p:cNvSpPr>
            <a:spLocks noChangeShapeType="1"/>
          </p:cNvSpPr>
          <p:nvPr/>
        </p:nvSpPr>
        <p:spPr bwMode="auto">
          <a:xfrm>
            <a:off x="1403350" y="2852738"/>
            <a:ext cx="1588" cy="2160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4" name="Line 6"/>
          <p:cNvSpPr>
            <a:spLocks noChangeShapeType="1"/>
          </p:cNvSpPr>
          <p:nvPr/>
        </p:nvSpPr>
        <p:spPr bwMode="auto">
          <a:xfrm>
            <a:off x="539750" y="4076700"/>
            <a:ext cx="1871663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5" name="Line 7"/>
          <p:cNvSpPr>
            <a:spLocks noChangeShapeType="1"/>
          </p:cNvSpPr>
          <p:nvPr/>
        </p:nvSpPr>
        <p:spPr bwMode="auto">
          <a:xfrm>
            <a:off x="2627313" y="4076700"/>
            <a:ext cx="1871662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6" name="Line 8"/>
          <p:cNvSpPr>
            <a:spLocks noChangeShapeType="1"/>
          </p:cNvSpPr>
          <p:nvPr/>
        </p:nvSpPr>
        <p:spPr bwMode="auto">
          <a:xfrm>
            <a:off x="4716463" y="4076700"/>
            <a:ext cx="1871662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7" name="Line 9"/>
          <p:cNvSpPr>
            <a:spLocks noChangeShapeType="1"/>
          </p:cNvSpPr>
          <p:nvPr/>
        </p:nvSpPr>
        <p:spPr bwMode="auto">
          <a:xfrm>
            <a:off x="6804025" y="4076700"/>
            <a:ext cx="1871663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8" name="Line 10"/>
          <p:cNvSpPr>
            <a:spLocks noChangeShapeType="1"/>
          </p:cNvSpPr>
          <p:nvPr/>
        </p:nvSpPr>
        <p:spPr bwMode="auto">
          <a:xfrm>
            <a:off x="3419475" y="2852738"/>
            <a:ext cx="1588" cy="2160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9" name="Line 11"/>
          <p:cNvSpPr>
            <a:spLocks noChangeShapeType="1"/>
          </p:cNvSpPr>
          <p:nvPr/>
        </p:nvSpPr>
        <p:spPr bwMode="auto">
          <a:xfrm>
            <a:off x="5435600" y="2852738"/>
            <a:ext cx="1588" cy="2160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0" name="Line 12"/>
          <p:cNvSpPr>
            <a:spLocks noChangeShapeType="1"/>
          </p:cNvSpPr>
          <p:nvPr/>
        </p:nvSpPr>
        <p:spPr bwMode="auto">
          <a:xfrm>
            <a:off x="7667625" y="2852738"/>
            <a:ext cx="1588" cy="2160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1" name="Line 13"/>
          <p:cNvSpPr>
            <a:spLocks noChangeShapeType="1"/>
          </p:cNvSpPr>
          <p:nvPr/>
        </p:nvSpPr>
        <p:spPr bwMode="auto">
          <a:xfrm flipH="1">
            <a:off x="608013" y="4581525"/>
            <a:ext cx="1517650" cy="1588"/>
          </a:xfrm>
          <a:prstGeom prst="line">
            <a:avLst/>
          </a:prstGeom>
          <a:noFill/>
          <a:ln w="57150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2" name="Line 14"/>
          <p:cNvSpPr>
            <a:spLocks noChangeShapeType="1"/>
          </p:cNvSpPr>
          <p:nvPr/>
        </p:nvSpPr>
        <p:spPr bwMode="auto">
          <a:xfrm flipH="1">
            <a:off x="2697163" y="3644900"/>
            <a:ext cx="1517650" cy="1588"/>
          </a:xfrm>
          <a:prstGeom prst="line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3" name="Line 15"/>
          <p:cNvSpPr>
            <a:spLocks noChangeShapeType="1"/>
          </p:cNvSpPr>
          <p:nvPr/>
        </p:nvSpPr>
        <p:spPr bwMode="auto">
          <a:xfrm flipH="1">
            <a:off x="5073650" y="3141663"/>
            <a:ext cx="1014413" cy="1439862"/>
          </a:xfrm>
          <a:prstGeom prst="line">
            <a:avLst/>
          </a:prstGeom>
          <a:noFill/>
          <a:ln w="57150">
            <a:solidFill>
              <a:srgbClr val="006FDE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4" name="Line 16"/>
          <p:cNvSpPr>
            <a:spLocks noChangeShapeType="1"/>
          </p:cNvSpPr>
          <p:nvPr/>
        </p:nvSpPr>
        <p:spPr bwMode="auto">
          <a:xfrm>
            <a:off x="8172450" y="3357563"/>
            <a:ext cx="1588" cy="1439862"/>
          </a:xfrm>
          <a:prstGeom prst="line">
            <a:avLst/>
          </a:prstGeom>
          <a:noFill/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7172" name="Object 17"/>
          <p:cNvGraphicFramePr>
            <a:graphicFrameLocks noChangeAspect="1"/>
          </p:cNvGraphicFramePr>
          <p:nvPr/>
        </p:nvGraphicFramePr>
        <p:xfrm>
          <a:off x="7380288" y="2854325"/>
          <a:ext cx="242887" cy="287338"/>
        </p:xfrm>
        <a:graphic>
          <a:graphicData uri="http://schemas.openxmlformats.org/presentationml/2006/ole">
            <p:oleObj spid="_x0000_s75780" r:id="rId6" imgW="3352680" imgH="3962520" progId="">
              <p:embed/>
            </p:oleObj>
          </a:graphicData>
        </a:graphic>
      </p:graphicFrame>
      <p:graphicFrame>
        <p:nvGraphicFramePr>
          <p:cNvPr id="7173" name="Object 18"/>
          <p:cNvGraphicFramePr>
            <a:graphicFrameLocks noChangeAspect="1"/>
          </p:cNvGraphicFramePr>
          <p:nvPr/>
        </p:nvGraphicFramePr>
        <p:xfrm>
          <a:off x="1116013" y="2832100"/>
          <a:ext cx="261937" cy="309563"/>
        </p:xfrm>
        <a:graphic>
          <a:graphicData uri="http://schemas.openxmlformats.org/presentationml/2006/ole">
            <p:oleObj spid="_x0000_s75781" r:id="rId7" imgW="3352680" imgH="3962520" progId="">
              <p:embed/>
            </p:oleObj>
          </a:graphicData>
        </a:graphic>
      </p:graphicFrame>
      <p:graphicFrame>
        <p:nvGraphicFramePr>
          <p:cNvPr id="7174" name="Object 19"/>
          <p:cNvGraphicFramePr>
            <a:graphicFrameLocks noChangeAspect="1"/>
          </p:cNvGraphicFramePr>
          <p:nvPr/>
        </p:nvGraphicFramePr>
        <p:xfrm>
          <a:off x="8604250" y="3789363"/>
          <a:ext cx="192088" cy="211137"/>
        </p:xfrm>
        <a:graphic>
          <a:graphicData uri="http://schemas.openxmlformats.org/presentationml/2006/ole">
            <p:oleObj spid="_x0000_s75782" r:id="rId8" imgW="3048120" imgH="3352680" progId="">
              <p:embed/>
            </p:oleObj>
          </a:graphicData>
        </a:graphic>
      </p:graphicFrame>
      <p:graphicFrame>
        <p:nvGraphicFramePr>
          <p:cNvPr id="7175" name="Object 20"/>
          <p:cNvGraphicFramePr>
            <a:graphicFrameLocks noChangeAspect="1"/>
          </p:cNvGraphicFramePr>
          <p:nvPr/>
        </p:nvGraphicFramePr>
        <p:xfrm>
          <a:off x="4356100" y="3789363"/>
          <a:ext cx="193675" cy="212725"/>
        </p:xfrm>
        <a:graphic>
          <a:graphicData uri="http://schemas.openxmlformats.org/presentationml/2006/ole">
            <p:oleObj spid="_x0000_s75783" r:id="rId9" imgW="3048120" imgH="3352680" progId="">
              <p:embed/>
            </p:oleObj>
          </a:graphicData>
        </a:graphic>
      </p:graphicFrame>
      <p:graphicFrame>
        <p:nvGraphicFramePr>
          <p:cNvPr id="7176" name="Object 21"/>
          <p:cNvGraphicFramePr>
            <a:graphicFrameLocks noChangeAspect="1"/>
          </p:cNvGraphicFramePr>
          <p:nvPr/>
        </p:nvGraphicFramePr>
        <p:xfrm>
          <a:off x="2268538" y="3789363"/>
          <a:ext cx="192087" cy="211137"/>
        </p:xfrm>
        <a:graphic>
          <a:graphicData uri="http://schemas.openxmlformats.org/presentationml/2006/ole">
            <p:oleObj spid="_x0000_s75784" r:id="rId10" imgW="3048120" imgH="3352680" progId="">
              <p:embed/>
            </p:oleObj>
          </a:graphicData>
        </a:graphic>
      </p:graphicFrame>
      <p:graphicFrame>
        <p:nvGraphicFramePr>
          <p:cNvPr id="7177" name="Object 22"/>
          <p:cNvGraphicFramePr>
            <a:graphicFrameLocks noChangeAspect="1"/>
          </p:cNvGraphicFramePr>
          <p:nvPr/>
        </p:nvGraphicFramePr>
        <p:xfrm>
          <a:off x="6443663" y="3789363"/>
          <a:ext cx="193675" cy="212725"/>
        </p:xfrm>
        <a:graphic>
          <a:graphicData uri="http://schemas.openxmlformats.org/presentationml/2006/ole">
            <p:oleObj spid="_x0000_s75785" r:id="rId11" imgW="3048120" imgH="3352680" progId="">
              <p:embed/>
            </p:oleObj>
          </a:graphicData>
        </a:graphic>
      </p:graphicFrame>
      <p:graphicFrame>
        <p:nvGraphicFramePr>
          <p:cNvPr id="7178" name="Object 23"/>
          <p:cNvGraphicFramePr>
            <a:graphicFrameLocks noChangeAspect="1"/>
          </p:cNvGraphicFramePr>
          <p:nvPr/>
        </p:nvGraphicFramePr>
        <p:xfrm>
          <a:off x="1042988" y="1714500"/>
          <a:ext cx="936625" cy="525463"/>
        </p:xfrm>
        <a:graphic>
          <a:graphicData uri="http://schemas.openxmlformats.org/presentationml/2006/ole">
            <p:oleObj spid="_x0000_s75786" r:id="rId12" imgW="351000" imgH="173880" progId="">
              <p:embed/>
            </p:oleObj>
          </a:graphicData>
        </a:graphic>
      </p:graphicFrame>
      <p:graphicFrame>
        <p:nvGraphicFramePr>
          <p:cNvPr id="7179" name="Object 24"/>
          <p:cNvGraphicFramePr>
            <a:graphicFrameLocks noChangeAspect="1"/>
          </p:cNvGraphicFramePr>
          <p:nvPr/>
        </p:nvGraphicFramePr>
        <p:xfrm>
          <a:off x="5219700" y="1600200"/>
          <a:ext cx="936625" cy="561975"/>
        </p:xfrm>
        <a:graphic>
          <a:graphicData uri="http://schemas.openxmlformats.org/presentationml/2006/ole">
            <p:oleObj spid="_x0000_s75787" r:id="rId13" imgW="374040" imgH="173880" progId="">
              <p:embed/>
            </p:oleObj>
          </a:graphicData>
        </a:graphic>
      </p:graphicFrame>
      <p:graphicFrame>
        <p:nvGraphicFramePr>
          <p:cNvPr id="7180" name="Object 25"/>
          <p:cNvGraphicFramePr>
            <a:graphicFrameLocks noChangeAspect="1"/>
          </p:cNvGraphicFramePr>
          <p:nvPr/>
        </p:nvGraphicFramePr>
        <p:xfrm>
          <a:off x="7308850" y="1633538"/>
          <a:ext cx="1008063" cy="490537"/>
        </p:xfrm>
        <a:graphic>
          <a:graphicData uri="http://schemas.openxmlformats.org/presentationml/2006/ole">
            <p:oleObj spid="_x0000_s75788" r:id="rId14" imgW="486720" imgH="173880" progId="">
              <p:embed/>
            </p:oleObj>
          </a:graphicData>
        </a:graphic>
      </p:graphicFrame>
      <p:graphicFrame>
        <p:nvGraphicFramePr>
          <p:cNvPr id="7181" name="Object 26"/>
          <p:cNvGraphicFramePr>
            <a:graphicFrameLocks noChangeAspect="1"/>
          </p:cNvGraphicFramePr>
          <p:nvPr/>
        </p:nvGraphicFramePr>
        <p:xfrm>
          <a:off x="3203575" y="1639888"/>
          <a:ext cx="863600" cy="528637"/>
        </p:xfrm>
        <a:graphic>
          <a:graphicData uri="http://schemas.openxmlformats.org/presentationml/2006/ole">
            <p:oleObj spid="_x0000_s75789" r:id="rId15" imgW="367920" imgH="17388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0663"/>
            <a:ext cx="8229600" cy="1252537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dirty="0" smtClean="0">
                <a:solidFill>
                  <a:srgbClr val="6806F8"/>
                </a:solidFill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sz="3600" dirty="0" smtClean="0">
                <a:solidFill>
                  <a:srgbClr val="6806F8"/>
                </a:solidFill>
                <a:latin typeface="Times New Roman" pitchFamily="18" charset="0"/>
                <a:cs typeface="Times New Roman" pitchFamily="18" charset="0"/>
              </a:rPr>
              <a:t>график соотнесите с соответствующей ему формулой: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55" name="Line 5"/>
          <p:cNvSpPr>
            <a:spLocks noChangeShapeType="1"/>
          </p:cNvSpPr>
          <p:nvPr/>
        </p:nvSpPr>
        <p:spPr bwMode="auto">
          <a:xfrm>
            <a:off x="1258888" y="3429000"/>
            <a:ext cx="1587" cy="2160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6"/>
          <p:cNvSpPr>
            <a:spLocks noChangeShapeType="1"/>
          </p:cNvSpPr>
          <p:nvPr/>
        </p:nvSpPr>
        <p:spPr bwMode="auto">
          <a:xfrm>
            <a:off x="395288" y="4437063"/>
            <a:ext cx="187166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7"/>
          <p:cNvSpPr>
            <a:spLocks noChangeShapeType="1"/>
          </p:cNvSpPr>
          <p:nvPr/>
        </p:nvSpPr>
        <p:spPr bwMode="auto">
          <a:xfrm>
            <a:off x="5003800" y="4437063"/>
            <a:ext cx="158432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8"/>
          <p:cNvSpPr>
            <a:spLocks noChangeShapeType="1"/>
          </p:cNvSpPr>
          <p:nvPr/>
        </p:nvSpPr>
        <p:spPr bwMode="auto">
          <a:xfrm>
            <a:off x="6948488" y="4437063"/>
            <a:ext cx="165576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9" name="Line 9"/>
          <p:cNvSpPr>
            <a:spLocks noChangeShapeType="1"/>
          </p:cNvSpPr>
          <p:nvPr/>
        </p:nvSpPr>
        <p:spPr bwMode="auto">
          <a:xfrm>
            <a:off x="2843213" y="4437063"/>
            <a:ext cx="17272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10"/>
          <p:cNvSpPr>
            <a:spLocks noChangeShapeType="1"/>
          </p:cNvSpPr>
          <p:nvPr/>
        </p:nvSpPr>
        <p:spPr bwMode="auto">
          <a:xfrm>
            <a:off x="3708400" y="3357563"/>
            <a:ext cx="1588" cy="2160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Line 11"/>
          <p:cNvSpPr>
            <a:spLocks noChangeShapeType="1"/>
          </p:cNvSpPr>
          <p:nvPr/>
        </p:nvSpPr>
        <p:spPr bwMode="auto">
          <a:xfrm>
            <a:off x="5795963" y="3357563"/>
            <a:ext cx="1587" cy="2160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2" name="Line 12"/>
          <p:cNvSpPr>
            <a:spLocks noChangeShapeType="1"/>
          </p:cNvSpPr>
          <p:nvPr/>
        </p:nvSpPr>
        <p:spPr bwMode="auto">
          <a:xfrm>
            <a:off x="7667625" y="3213100"/>
            <a:ext cx="1588" cy="2160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3" name="Line 13"/>
          <p:cNvSpPr>
            <a:spLocks noChangeShapeType="1"/>
          </p:cNvSpPr>
          <p:nvPr/>
        </p:nvSpPr>
        <p:spPr bwMode="auto">
          <a:xfrm flipH="1">
            <a:off x="896938" y="3573463"/>
            <a:ext cx="798512" cy="1584325"/>
          </a:xfrm>
          <a:prstGeom prst="line">
            <a:avLst/>
          </a:prstGeom>
          <a:noFill/>
          <a:ln w="2556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4" name="Line 14"/>
          <p:cNvSpPr>
            <a:spLocks noChangeShapeType="1"/>
          </p:cNvSpPr>
          <p:nvPr/>
        </p:nvSpPr>
        <p:spPr bwMode="auto">
          <a:xfrm flipH="1">
            <a:off x="3273425" y="3429000"/>
            <a:ext cx="654050" cy="1655763"/>
          </a:xfrm>
          <a:prstGeom prst="line">
            <a:avLst/>
          </a:prstGeom>
          <a:noFill/>
          <a:ln w="25560">
            <a:solidFill>
              <a:srgbClr val="8C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5" name="Freeform 15"/>
          <p:cNvSpPr>
            <a:spLocks noChangeArrowheads="1"/>
          </p:cNvSpPr>
          <p:nvPr/>
        </p:nvSpPr>
        <p:spPr bwMode="auto">
          <a:xfrm>
            <a:off x="5940425" y="3429000"/>
            <a:ext cx="576263" cy="863600"/>
          </a:xfrm>
          <a:custGeom>
            <a:avLst/>
            <a:gdLst>
              <a:gd name="T0" fmla="*/ 0 w 1316"/>
              <a:gd name="T1" fmla="*/ 0 h 1452"/>
              <a:gd name="T2" fmla="*/ 46 w 1316"/>
              <a:gd name="T3" fmla="*/ 590 h 1452"/>
              <a:gd name="T4" fmla="*/ 137 w 1316"/>
              <a:gd name="T5" fmla="*/ 998 h 1452"/>
              <a:gd name="T6" fmla="*/ 363 w 1316"/>
              <a:gd name="T7" fmla="*/ 1270 h 1452"/>
              <a:gd name="T8" fmla="*/ 817 w 1316"/>
              <a:gd name="T9" fmla="*/ 1406 h 1452"/>
              <a:gd name="T10" fmla="*/ 1316 w 1316"/>
              <a:gd name="T11" fmla="*/ 1452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1452"/>
              <a:gd name="T20" fmla="*/ 1316 w 1316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1452">
                <a:moveTo>
                  <a:pt x="0" y="0"/>
                </a:moveTo>
                <a:cubicBezTo>
                  <a:pt x="11" y="212"/>
                  <a:pt x="23" y="424"/>
                  <a:pt x="46" y="590"/>
                </a:cubicBezTo>
                <a:cubicBezTo>
                  <a:pt x="69" y="756"/>
                  <a:pt x="84" y="885"/>
                  <a:pt x="137" y="998"/>
                </a:cubicBezTo>
                <a:cubicBezTo>
                  <a:pt x="190" y="1111"/>
                  <a:pt x="250" y="1202"/>
                  <a:pt x="363" y="1270"/>
                </a:cubicBezTo>
                <a:cubicBezTo>
                  <a:pt x="476" y="1338"/>
                  <a:pt x="658" y="1376"/>
                  <a:pt x="817" y="1406"/>
                </a:cubicBezTo>
                <a:cubicBezTo>
                  <a:pt x="976" y="1436"/>
                  <a:pt x="1210" y="1444"/>
                  <a:pt x="1316" y="1452"/>
                </a:cubicBezTo>
              </a:path>
            </a:pathLst>
          </a:custGeom>
          <a:noFill/>
          <a:ln w="2556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6" name="Freeform 16"/>
          <p:cNvSpPr>
            <a:spLocks noChangeArrowheads="1"/>
          </p:cNvSpPr>
          <p:nvPr/>
        </p:nvSpPr>
        <p:spPr bwMode="auto">
          <a:xfrm rot="10800000">
            <a:off x="5080000" y="4587875"/>
            <a:ext cx="576263" cy="865188"/>
          </a:xfrm>
          <a:custGeom>
            <a:avLst/>
            <a:gdLst>
              <a:gd name="T0" fmla="*/ 0 w 1316"/>
              <a:gd name="T1" fmla="*/ 0 h 1452"/>
              <a:gd name="T2" fmla="*/ 46 w 1316"/>
              <a:gd name="T3" fmla="*/ 590 h 1452"/>
              <a:gd name="T4" fmla="*/ 137 w 1316"/>
              <a:gd name="T5" fmla="*/ 998 h 1452"/>
              <a:gd name="T6" fmla="*/ 363 w 1316"/>
              <a:gd name="T7" fmla="*/ 1270 h 1452"/>
              <a:gd name="T8" fmla="*/ 817 w 1316"/>
              <a:gd name="T9" fmla="*/ 1406 h 1452"/>
              <a:gd name="T10" fmla="*/ 1316 w 1316"/>
              <a:gd name="T11" fmla="*/ 1452 h 1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6"/>
              <a:gd name="T19" fmla="*/ 0 h 1452"/>
              <a:gd name="T20" fmla="*/ 1316 w 1316"/>
              <a:gd name="T21" fmla="*/ 1452 h 14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6" h="1452">
                <a:moveTo>
                  <a:pt x="0" y="0"/>
                </a:moveTo>
                <a:cubicBezTo>
                  <a:pt x="11" y="212"/>
                  <a:pt x="23" y="424"/>
                  <a:pt x="46" y="590"/>
                </a:cubicBezTo>
                <a:cubicBezTo>
                  <a:pt x="69" y="756"/>
                  <a:pt x="84" y="885"/>
                  <a:pt x="137" y="998"/>
                </a:cubicBezTo>
                <a:cubicBezTo>
                  <a:pt x="190" y="1111"/>
                  <a:pt x="250" y="1202"/>
                  <a:pt x="363" y="1270"/>
                </a:cubicBezTo>
                <a:cubicBezTo>
                  <a:pt x="476" y="1338"/>
                  <a:pt x="658" y="1376"/>
                  <a:pt x="817" y="1406"/>
                </a:cubicBezTo>
                <a:cubicBezTo>
                  <a:pt x="976" y="1436"/>
                  <a:pt x="1210" y="1444"/>
                  <a:pt x="1316" y="1452"/>
                </a:cubicBezTo>
              </a:path>
            </a:pathLst>
          </a:custGeom>
          <a:noFill/>
          <a:ln w="2556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7" name="Freeform 17"/>
          <p:cNvSpPr>
            <a:spLocks noChangeArrowheads="1"/>
          </p:cNvSpPr>
          <p:nvPr/>
        </p:nvSpPr>
        <p:spPr bwMode="auto">
          <a:xfrm rot="10800000" flipV="1">
            <a:off x="7239000" y="3141663"/>
            <a:ext cx="865188" cy="1295400"/>
          </a:xfrm>
          <a:custGeom>
            <a:avLst/>
            <a:gdLst>
              <a:gd name="T0" fmla="*/ 0 w 1968"/>
              <a:gd name="T1" fmla="*/ 0 h 1256"/>
              <a:gd name="T2" fmla="*/ 1008 w 1968"/>
              <a:gd name="T3" fmla="*/ 1248 h 1256"/>
              <a:gd name="T4" fmla="*/ 1968 w 1968"/>
              <a:gd name="T5" fmla="*/ 48 h 1256"/>
              <a:gd name="T6" fmla="*/ 0 60000 65536"/>
              <a:gd name="T7" fmla="*/ 0 60000 65536"/>
              <a:gd name="T8" fmla="*/ 0 60000 65536"/>
              <a:gd name="T9" fmla="*/ 0 w 1968"/>
              <a:gd name="T10" fmla="*/ 0 h 1256"/>
              <a:gd name="T11" fmla="*/ 1968 w 1968"/>
              <a:gd name="T12" fmla="*/ 1256 h 1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8" h="1256">
                <a:moveTo>
                  <a:pt x="0" y="0"/>
                </a:moveTo>
                <a:cubicBezTo>
                  <a:pt x="340" y="620"/>
                  <a:pt x="680" y="1240"/>
                  <a:pt x="1008" y="1248"/>
                </a:cubicBezTo>
                <a:cubicBezTo>
                  <a:pt x="1336" y="1256"/>
                  <a:pt x="1652" y="652"/>
                  <a:pt x="1968" y="48"/>
                </a:cubicBezTo>
              </a:path>
            </a:pathLst>
          </a:custGeom>
          <a:noFill/>
          <a:ln w="2556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146" name="Object 19"/>
          <p:cNvGraphicFramePr>
            <a:graphicFrameLocks noChangeAspect="1"/>
          </p:cNvGraphicFramePr>
          <p:nvPr/>
        </p:nvGraphicFramePr>
        <p:xfrm>
          <a:off x="985838" y="3406775"/>
          <a:ext cx="201612" cy="238125"/>
        </p:xfrm>
        <a:graphic>
          <a:graphicData uri="http://schemas.openxmlformats.org/presentationml/2006/ole">
            <p:oleObj spid="_x0000_s74754" r:id="rId4" imgW="3352680" imgH="3962520" progId="">
              <p:embed/>
            </p:oleObj>
          </a:graphicData>
        </a:graphic>
      </p:graphicFrame>
      <p:graphicFrame>
        <p:nvGraphicFramePr>
          <p:cNvPr id="6147" name="Object 20"/>
          <p:cNvGraphicFramePr>
            <a:graphicFrameLocks noChangeAspect="1"/>
          </p:cNvGraphicFramePr>
          <p:nvPr/>
        </p:nvGraphicFramePr>
        <p:xfrm>
          <a:off x="3433763" y="3335338"/>
          <a:ext cx="201612" cy="238125"/>
        </p:xfrm>
        <a:graphic>
          <a:graphicData uri="http://schemas.openxmlformats.org/presentationml/2006/ole">
            <p:oleObj spid="_x0000_s74755" r:id="rId5" imgW="3352680" imgH="3962520" progId="">
              <p:embed/>
            </p:oleObj>
          </a:graphicData>
        </a:graphic>
      </p:graphicFrame>
      <p:graphicFrame>
        <p:nvGraphicFramePr>
          <p:cNvPr id="6148" name="Object 21"/>
          <p:cNvGraphicFramePr>
            <a:graphicFrameLocks noChangeAspect="1"/>
          </p:cNvGraphicFramePr>
          <p:nvPr/>
        </p:nvGraphicFramePr>
        <p:xfrm>
          <a:off x="5522913" y="3262313"/>
          <a:ext cx="201612" cy="238125"/>
        </p:xfrm>
        <a:graphic>
          <a:graphicData uri="http://schemas.openxmlformats.org/presentationml/2006/ole">
            <p:oleObj spid="_x0000_s74756" r:id="rId6" imgW="3352680" imgH="3962520" progId="">
              <p:embed/>
            </p:oleObj>
          </a:graphicData>
        </a:graphic>
      </p:graphicFrame>
      <p:graphicFrame>
        <p:nvGraphicFramePr>
          <p:cNvPr id="6149" name="Object 22"/>
          <p:cNvGraphicFramePr>
            <a:graphicFrameLocks noChangeAspect="1"/>
          </p:cNvGraphicFramePr>
          <p:nvPr/>
        </p:nvGraphicFramePr>
        <p:xfrm>
          <a:off x="7394575" y="3213100"/>
          <a:ext cx="201613" cy="238125"/>
        </p:xfrm>
        <a:graphic>
          <a:graphicData uri="http://schemas.openxmlformats.org/presentationml/2006/ole">
            <p:oleObj spid="_x0000_s74757" r:id="rId7" imgW="3352680" imgH="3962520" progId="">
              <p:embed/>
            </p:oleObj>
          </a:graphicData>
        </a:graphic>
      </p:graphicFrame>
      <p:graphicFrame>
        <p:nvGraphicFramePr>
          <p:cNvPr id="6150" name="Object 23"/>
          <p:cNvGraphicFramePr>
            <a:graphicFrameLocks noChangeAspect="1"/>
          </p:cNvGraphicFramePr>
          <p:nvPr/>
        </p:nvGraphicFramePr>
        <p:xfrm>
          <a:off x="8534400" y="4508500"/>
          <a:ext cx="196850" cy="215900"/>
        </p:xfrm>
        <a:graphic>
          <a:graphicData uri="http://schemas.openxmlformats.org/presentationml/2006/ole">
            <p:oleObj spid="_x0000_s74758" r:id="rId8" imgW="3048120" imgH="3352680" progId="">
              <p:embed/>
            </p:oleObj>
          </a:graphicData>
        </a:graphic>
      </p:graphicFrame>
      <p:graphicFrame>
        <p:nvGraphicFramePr>
          <p:cNvPr id="6151" name="Object 24"/>
          <p:cNvGraphicFramePr>
            <a:graphicFrameLocks noChangeAspect="1"/>
          </p:cNvGraphicFramePr>
          <p:nvPr/>
        </p:nvGraphicFramePr>
        <p:xfrm>
          <a:off x="6518275" y="4508500"/>
          <a:ext cx="196850" cy="215900"/>
        </p:xfrm>
        <a:graphic>
          <a:graphicData uri="http://schemas.openxmlformats.org/presentationml/2006/ole">
            <p:oleObj spid="_x0000_s74759" r:id="rId9" imgW="3048120" imgH="3352680" progId="">
              <p:embed/>
            </p:oleObj>
          </a:graphicData>
        </a:graphic>
      </p:graphicFrame>
      <p:graphicFrame>
        <p:nvGraphicFramePr>
          <p:cNvPr id="6152" name="Object 25"/>
          <p:cNvGraphicFramePr>
            <a:graphicFrameLocks noChangeAspect="1"/>
          </p:cNvGraphicFramePr>
          <p:nvPr/>
        </p:nvGraphicFramePr>
        <p:xfrm>
          <a:off x="4500563" y="4508500"/>
          <a:ext cx="196850" cy="215900"/>
        </p:xfrm>
        <a:graphic>
          <a:graphicData uri="http://schemas.openxmlformats.org/presentationml/2006/ole">
            <p:oleObj spid="_x0000_s74760" r:id="rId10" imgW="3048120" imgH="3352680" progId="">
              <p:embed/>
            </p:oleObj>
          </a:graphicData>
        </a:graphic>
      </p:graphicFrame>
      <p:graphicFrame>
        <p:nvGraphicFramePr>
          <p:cNvPr id="6153" name="Object 26"/>
          <p:cNvGraphicFramePr>
            <a:graphicFrameLocks noChangeAspect="1"/>
          </p:cNvGraphicFramePr>
          <p:nvPr/>
        </p:nvGraphicFramePr>
        <p:xfrm>
          <a:off x="2195513" y="4508500"/>
          <a:ext cx="196850" cy="215900"/>
        </p:xfrm>
        <a:graphic>
          <a:graphicData uri="http://schemas.openxmlformats.org/presentationml/2006/ole">
            <p:oleObj spid="_x0000_s74761" r:id="rId11" imgW="3048120" imgH="3352680" progId="">
              <p:embed/>
            </p:oleObj>
          </a:graphicData>
        </a:graphic>
      </p:graphicFrame>
      <p:sp>
        <p:nvSpPr>
          <p:cNvPr id="6168" name="Text Box 28"/>
          <p:cNvSpPr txBox="1">
            <a:spLocks noChangeArrowheads="1"/>
          </p:cNvSpPr>
          <p:nvPr/>
        </p:nvSpPr>
        <p:spPr bwMode="auto">
          <a:xfrm>
            <a:off x="468313" y="1989138"/>
            <a:ext cx="2160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</a:rPr>
              <a:t>y =</a:t>
            </a:r>
            <a:r>
              <a:rPr lang="en-US" sz="3200">
                <a:latin typeface="Times New Roman" pitchFamily="18" charset="0"/>
              </a:rPr>
              <a:t> 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6169" name="Text Box 29"/>
          <p:cNvSpPr txBox="1">
            <a:spLocks noChangeArrowheads="1"/>
          </p:cNvSpPr>
          <p:nvPr/>
        </p:nvSpPr>
        <p:spPr bwMode="auto">
          <a:xfrm>
            <a:off x="1258888" y="1628775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k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70" name="Line 30"/>
          <p:cNvSpPr>
            <a:spLocks noChangeShapeType="1"/>
          </p:cNvSpPr>
          <p:nvPr/>
        </p:nvSpPr>
        <p:spPr bwMode="auto">
          <a:xfrm>
            <a:off x="1260475" y="227647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1" name="Text Box 31"/>
          <p:cNvSpPr txBox="1">
            <a:spLocks noChangeArrowheads="1"/>
          </p:cNvSpPr>
          <p:nvPr/>
        </p:nvSpPr>
        <p:spPr bwMode="auto">
          <a:xfrm>
            <a:off x="1260475" y="2205038"/>
            <a:ext cx="1008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x</a:t>
            </a:r>
            <a:endParaRPr lang="ru-RU" sz="32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5146675" y="1916113"/>
            <a:ext cx="1512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</a:rPr>
              <a:t>y = </a:t>
            </a:r>
            <a:r>
              <a:rPr lang="en-US" sz="32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x²</a:t>
            </a:r>
            <a:r>
              <a:rPr lang="en-US" sz="3200">
                <a:latin typeface="Times New Roman" pitchFamily="18" charset="0"/>
              </a:rPr>
              <a:t>  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6173" name="Text Box 33"/>
          <p:cNvSpPr txBox="1">
            <a:spLocks noChangeArrowheads="1"/>
          </p:cNvSpPr>
          <p:nvPr/>
        </p:nvSpPr>
        <p:spPr bwMode="auto">
          <a:xfrm>
            <a:off x="2987675" y="1916113"/>
            <a:ext cx="1512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</a:rPr>
              <a:t>y = 2</a:t>
            </a: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sz="3200">
                <a:latin typeface="Times New Roman" pitchFamily="18" charset="0"/>
              </a:rPr>
              <a:t>  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6174" name="Text Box 34"/>
          <p:cNvSpPr txBox="1">
            <a:spLocks noChangeArrowheads="1"/>
          </p:cNvSpPr>
          <p:nvPr/>
        </p:nvSpPr>
        <p:spPr bwMode="auto">
          <a:xfrm>
            <a:off x="6769100" y="1916113"/>
            <a:ext cx="2124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</a:rPr>
              <a:t>y = 2</a:t>
            </a:r>
            <a:r>
              <a:rPr lang="en-US" sz="3200" i="1">
                <a:solidFill>
                  <a:schemeClr val="tx1"/>
                </a:solidFill>
                <a:latin typeface="Times New Roman" pitchFamily="18" charset="0"/>
              </a:rPr>
              <a:t>x + </a:t>
            </a:r>
            <a:r>
              <a:rPr lang="en-US" sz="320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sz="3200">
                <a:latin typeface="Times New Roman" pitchFamily="18" charset="0"/>
              </a:rPr>
              <a:t>  </a:t>
            </a: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СВОЙСТВА ФУНКЦИЙ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10.12.11.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ОПРЕДЕЛЕНИЕ № 1</a:t>
            </a:r>
            <a:endParaRPr lang="ru-RU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возрастающей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 множестве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D(f)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если для любых двух элементов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1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х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множества Х, таких, что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x</a:t>
            </a:r>
            <a:r>
              <a:rPr lang="ru-RU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выполняется неравенство </a:t>
            </a:r>
          </a:p>
          <a:p>
            <a:pPr algn="ctr">
              <a:buNone/>
            </a:pP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ru-RU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&lt;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ru-RU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Наталья\Desktop\Untitled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8640"/>
            <a:ext cx="5976664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ОПРЕДЕЛЕНИЕ № 2</a:t>
            </a:r>
            <a:endParaRPr lang="ru-RU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Функцию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убывающей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 множестве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D(f)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если для любых двух элементов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1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i="1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множества Х, таких, что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x</a:t>
            </a:r>
            <a:r>
              <a:rPr lang="ru-RU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выполняется неравенство </a:t>
            </a:r>
          </a:p>
          <a:p>
            <a:pPr algn="ctr">
              <a:buNone/>
            </a:pP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ru-RU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&gt;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ru-RU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Наталья\Desktop\Untitled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2656"/>
            <a:ext cx="5832648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00FF"/>
                </a:solidFill>
                <a:latin typeface="Comic Sans MS" pitchFamily="66" charset="0"/>
              </a:rPr>
              <a:t>Функция возрастает (</a:t>
            </a: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убывает</a:t>
            </a:r>
            <a:r>
              <a:rPr lang="ru-RU" sz="4000" dirty="0" smtClean="0">
                <a:solidFill>
                  <a:srgbClr val="0000FF"/>
                </a:solidFill>
                <a:latin typeface="Comic Sans MS" pitchFamily="66" charset="0"/>
              </a:rPr>
              <a:t>), если большему значению аргумента соответствует большее(</a:t>
            </a: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меньшее</a:t>
            </a:r>
            <a:r>
              <a:rPr lang="ru-RU" sz="4000" dirty="0" smtClean="0">
                <a:solidFill>
                  <a:srgbClr val="0000FF"/>
                </a:solidFill>
                <a:latin typeface="Comic Sans MS" pitchFamily="66" charset="0"/>
              </a:rPr>
              <a:t>) значение функции.</a:t>
            </a:r>
            <a:endParaRPr lang="ru-RU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Термины «возрастающая» и «убывающая» функции объединяют общим названием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монотонная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функция.</a:t>
            </a: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Исследование функции на возрастание или убывание называют </a:t>
            </a:r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исследованием функции на монотонность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591</Words>
  <Application>Microsoft Office PowerPoint</Application>
  <PresentationFormat>Экран (4:3)</PresentationFormat>
  <Paragraphs>74</Paragraphs>
  <Slides>25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Тема Office</vt:lpstr>
      <vt:lpstr>Формула</vt:lpstr>
      <vt:lpstr>Microsoft Equation 3.0</vt:lpstr>
      <vt:lpstr>СВОЙСТВА ФУНКЦИЙ</vt:lpstr>
      <vt:lpstr>ЗАДАНИЕ НА ДОМ</vt:lpstr>
      <vt:lpstr>СВОЙСТВА ФУНКЦИЙ</vt:lpstr>
      <vt:lpstr>ОПРЕДЕЛЕНИЕ № 1</vt:lpstr>
      <vt:lpstr>Слайд 5</vt:lpstr>
      <vt:lpstr>ОПРЕДЕЛЕНИЕ № 2</vt:lpstr>
      <vt:lpstr>Слайд 7</vt:lpstr>
      <vt:lpstr>Слайд 8</vt:lpstr>
      <vt:lpstr>Слайд 9</vt:lpstr>
      <vt:lpstr>ПРИМЕР № 1.</vt:lpstr>
      <vt:lpstr>ОПРЕДЕЛЕНИЕ № 3</vt:lpstr>
      <vt:lpstr>Слайд 12</vt:lpstr>
      <vt:lpstr>ОПРЕДЕЛЕНИЕ № 4</vt:lpstr>
      <vt:lpstr>Слайд 14</vt:lpstr>
      <vt:lpstr>ОПРЕДЕЛЕНИЕ № 5</vt:lpstr>
      <vt:lpstr>ОПРЕДЕЛЕНИЕ № 6</vt:lpstr>
      <vt:lpstr>СХЕМА ИССЛЕДОВАНИЯ ФУНКЦИИ </vt:lpstr>
      <vt:lpstr>Слайд 18</vt:lpstr>
      <vt:lpstr>Слайд 19</vt:lpstr>
      <vt:lpstr>Слайд 20</vt:lpstr>
      <vt:lpstr>Слайд 21</vt:lpstr>
      <vt:lpstr>Слайд 22</vt:lpstr>
      <vt:lpstr>Каждую прямую соотнесите с её уравнением:</vt:lpstr>
      <vt:lpstr>Каждый график соотнесите с соответствующей ему формулой: 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ФУНКЦИЙ</dc:title>
  <dc:creator>Наталья</dc:creator>
  <cp:lastModifiedBy>Наталья</cp:lastModifiedBy>
  <cp:revision>17</cp:revision>
  <dcterms:created xsi:type="dcterms:W3CDTF">2011-12-09T18:08:28Z</dcterms:created>
  <dcterms:modified xsi:type="dcterms:W3CDTF">2011-12-09T20:00:32Z</dcterms:modified>
</cp:coreProperties>
</file>