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9" r:id="rId3"/>
    <p:sldId id="321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0" r:id="rId51"/>
    <p:sldId id="311" r:id="rId52"/>
    <p:sldId id="312" r:id="rId53"/>
    <p:sldId id="313" r:id="rId54"/>
    <p:sldId id="314" r:id="rId55"/>
    <p:sldId id="315" r:id="rId56"/>
    <p:sldId id="322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45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EBB8B-7867-4BBB-B9AC-78F6D1A6A3C6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13041-FE0E-4EFE-A177-3D975D80AF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310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3041-FE0E-4EFE-A177-3D975D80AF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44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13041-FE0E-4EFE-A177-3D975D80AF68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608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slide" Target="slide5.xml"/><Relationship Id="rId18" Type="http://schemas.openxmlformats.org/officeDocument/2006/relationships/slide" Target="slide50.xml"/><Relationship Id="rId26" Type="http://schemas.openxmlformats.org/officeDocument/2006/relationships/slide" Target="slide25.xml"/><Relationship Id="rId39" Type="http://schemas.openxmlformats.org/officeDocument/2006/relationships/slide" Target="slide55.xml"/><Relationship Id="rId3" Type="http://schemas.openxmlformats.org/officeDocument/2006/relationships/slide" Target="slide20.xml"/><Relationship Id="rId21" Type="http://schemas.openxmlformats.org/officeDocument/2006/relationships/slide" Target="slide24.xml"/><Relationship Id="rId34" Type="http://schemas.openxmlformats.org/officeDocument/2006/relationships/slide" Target="slide48.xml"/><Relationship Id="rId42" Type="http://schemas.openxmlformats.org/officeDocument/2006/relationships/slide" Target="slide35.xml"/><Relationship Id="rId47" Type="http://schemas.openxmlformats.org/officeDocument/2006/relationships/slide" Target="slide27.xml"/><Relationship Id="rId50" Type="http://schemas.openxmlformats.org/officeDocument/2006/relationships/slide" Target="slide16.xml"/><Relationship Id="rId7" Type="http://schemas.openxmlformats.org/officeDocument/2006/relationships/slide" Target="slide12.xml"/><Relationship Id="rId12" Type="http://schemas.openxmlformats.org/officeDocument/2006/relationships/slide" Target="slide49.xml"/><Relationship Id="rId17" Type="http://schemas.openxmlformats.org/officeDocument/2006/relationships/slide" Target="slide38.xml"/><Relationship Id="rId25" Type="http://schemas.openxmlformats.org/officeDocument/2006/relationships/slide" Target="slide33.xml"/><Relationship Id="rId33" Type="http://schemas.openxmlformats.org/officeDocument/2006/relationships/slide" Target="slide30.xml"/><Relationship Id="rId38" Type="http://schemas.openxmlformats.org/officeDocument/2006/relationships/slide" Target="slide15.xml"/><Relationship Id="rId46" Type="http://schemas.openxmlformats.org/officeDocument/2006/relationships/slide" Target="slide13.xml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slide" Target="slide19.xml"/><Relationship Id="rId29" Type="http://schemas.openxmlformats.org/officeDocument/2006/relationships/slide" Target="slide53.xml"/><Relationship Id="rId41" Type="http://schemas.openxmlformats.org/officeDocument/2006/relationships/slide" Target="slide2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45.xml"/><Relationship Id="rId24" Type="http://schemas.openxmlformats.org/officeDocument/2006/relationships/slide" Target="slide39.xml"/><Relationship Id="rId32" Type="http://schemas.openxmlformats.org/officeDocument/2006/relationships/slide" Target="slide9.xml"/><Relationship Id="rId37" Type="http://schemas.openxmlformats.org/officeDocument/2006/relationships/slide" Target="slide43.xml"/><Relationship Id="rId40" Type="http://schemas.openxmlformats.org/officeDocument/2006/relationships/slide" Target="slide46.xml"/><Relationship Id="rId45" Type="http://schemas.openxmlformats.org/officeDocument/2006/relationships/slide" Target="slide21.xml"/><Relationship Id="rId5" Type="http://schemas.openxmlformats.org/officeDocument/2006/relationships/slide" Target="slide17.xml"/><Relationship Id="rId15" Type="http://schemas.openxmlformats.org/officeDocument/2006/relationships/slide" Target="slide7.xml"/><Relationship Id="rId23" Type="http://schemas.openxmlformats.org/officeDocument/2006/relationships/slide" Target="slide51.xml"/><Relationship Id="rId28" Type="http://schemas.openxmlformats.org/officeDocument/2006/relationships/slide" Target="slide54.xml"/><Relationship Id="rId36" Type="http://schemas.openxmlformats.org/officeDocument/2006/relationships/slide" Target="slide36.xml"/><Relationship Id="rId49" Type="http://schemas.openxmlformats.org/officeDocument/2006/relationships/slide" Target="slide41.xml"/><Relationship Id="rId10" Type="http://schemas.openxmlformats.org/officeDocument/2006/relationships/slide" Target="slide37.xml"/><Relationship Id="rId19" Type="http://schemas.openxmlformats.org/officeDocument/2006/relationships/slide" Target="slide32.xml"/><Relationship Id="rId31" Type="http://schemas.openxmlformats.org/officeDocument/2006/relationships/slide" Target="slide44.xml"/><Relationship Id="rId44" Type="http://schemas.openxmlformats.org/officeDocument/2006/relationships/slide" Target="slide47.xml"/><Relationship Id="rId52" Type="http://schemas.openxmlformats.org/officeDocument/2006/relationships/slide" Target="slide31.xml"/><Relationship Id="rId4" Type="http://schemas.openxmlformats.org/officeDocument/2006/relationships/slide" Target="slide22.xml"/><Relationship Id="rId9" Type="http://schemas.openxmlformats.org/officeDocument/2006/relationships/slide" Target="slide10.xml"/><Relationship Id="rId14" Type="http://schemas.openxmlformats.org/officeDocument/2006/relationships/slide" Target="slide8.xml"/><Relationship Id="rId22" Type="http://schemas.openxmlformats.org/officeDocument/2006/relationships/slide" Target="slide40.xml"/><Relationship Id="rId27" Type="http://schemas.openxmlformats.org/officeDocument/2006/relationships/slide" Target="slide26.xml"/><Relationship Id="rId30" Type="http://schemas.openxmlformats.org/officeDocument/2006/relationships/slide" Target="slide52.xml"/><Relationship Id="rId35" Type="http://schemas.openxmlformats.org/officeDocument/2006/relationships/slide" Target="slide29.xml"/><Relationship Id="rId43" Type="http://schemas.openxmlformats.org/officeDocument/2006/relationships/slide" Target="slide42.xml"/><Relationship Id="rId48" Type="http://schemas.openxmlformats.org/officeDocument/2006/relationships/slide" Target="slide34.xml"/><Relationship Id="rId8" Type="http://schemas.openxmlformats.org/officeDocument/2006/relationships/slide" Target="slide14.xml"/><Relationship Id="rId51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0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Каковы, на ваш взгляд, объективные и субъективные причины трагического начала Великой Отечественной войны для нашей страны?</a:t>
            </a:r>
            <a:endParaRPr lang="ru-RU" sz="40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41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4800" dirty="0"/>
              <a:t>Назовите город, который Гитлер рассматривал,  как одну из главных военных и политических целей операции «Барбаросса». В германской и западной военной истории битва известна как «Операция «Тайфун». </a:t>
            </a:r>
          </a:p>
        </p:txBody>
      </p:sp>
    </p:spTree>
    <p:extLst>
      <p:ext uri="{BB962C8B-B14F-4D97-AF65-F5344CB8AC3E}">
        <p14:creationId xmlns:p14="http://schemas.microsoft.com/office/powerpoint/2010/main" val="31623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sz="4800" dirty="0"/>
              <a:t>Назовите название плана войны против СССР, разработанного фашистской Германией в 1940 г., получивший название в честь германского императора Фридриха I, возглавлявшего поход против крестоносцев на Восток в XII в</a:t>
            </a:r>
            <a:r>
              <a:rPr lang="ru-RU" sz="4800" dirty="0" smtClean="0"/>
              <a:t>. </a:t>
            </a:r>
            <a:endParaRPr lang="ru-RU" sz="4800" dirty="0"/>
          </a:p>
          <a:p>
            <a:pPr algn="just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649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1656" y="1423645"/>
            <a:ext cx="8712968" cy="4896544"/>
          </a:xfrm>
        </p:spPr>
        <p:txBody>
          <a:bodyPr>
            <a:normAutofit fontScale="85000" lnSpcReduction="10000"/>
          </a:bodyPr>
          <a:lstStyle/>
          <a:p>
            <a:r>
              <a:rPr lang="ru-RU" sz="4400" dirty="0"/>
              <a:t>«…Год 41-й, поражение первых месяцев войны было неминуемым следствием года 37-го и более ранних годов, и никогда нам не счесть и уже </a:t>
            </a:r>
            <a:r>
              <a:rPr lang="ru-RU" sz="4400" dirty="0" err="1"/>
              <a:t>ие</a:t>
            </a:r>
            <a:r>
              <a:rPr lang="ru-RU" sz="4400" dirty="0"/>
              <a:t> узнать, сколько миллионов могли остаться в  живых…» (Кондратьев В. Оплачено кровью)</a:t>
            </a:r>
          </a:p>
          <a:p>
            <a:r>
              <a:rPr lang="ru-RU" sz="4400" dirty="0"/>
              <a:t>Что дало право писателю на данную оценку? Согласны ли вы с ним?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7585" y="1086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/>
              <a:t>Как называлась наступательная операция с 16 апреля по 8 мая 1945 1-го, 2-го Белорусского и 1-го Украинского фронта для взятия столицы Германии.</a:t>
            </a:r>
          </a:p>
        </p:txBody>
      </p:sp>
    </p:spTree>
    <p:extLst>
      <p:ext uri="{BB962C8B-B14F-4D97-AF65-F5344CB8AC3E}">
        <p14:creationId xmlns:p14="http://schemas.microsoft.com/office/powerpoint/2010/main" val="32701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92992"/>
            <a:ext cx="8244408" cy="5440362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Маршал Советского Союза</a:t>
            </a:r>
            <a:r>
              <a:rPr lang="ru-RU" sz="3600" dirty="0" smtClean="0"/>
              <a:t>,                             </a:t>
            </a:r>
            <a:r>
              <a:rPr lang="ru-RU" sz="3600" dirty="0"/>
              <a:t>Герой Советского Союза. </a:t>
            </a:r>
            <a:r>
              <a:rPr lang="ru-RU" sz="3600" dirty="0" smtClean="0"/>
              <a:t>                      Награжден </a:t>
            </a:r>
            <a:r>
              <a:rPr lang="ru-RU" sz="3600" dirty="0"/>
              <a:t>орденом «Победа».</a:t>
            </a:r>
          </a:p>
          <a:p>
            <a:r>
              <a:rPr lang="ru-RU" sz="3600" dirty="0"/>
              <a:t>Войска 3-го Украинского фронта </a:t>
            </a:r>
            <a:r>
              <a:rPr lang="ru-RU" sz="3600" dirty="0" smtClean="0"/>
              <a:t>                под </a:t>
            </a:r>
            <a:r>
              <a:rPr lang="ru-RU" sz="3600" dirty="0"/>
              <a:t>командованием этого полководца освободили столицы Румынии, Болгарии и Югославии, вместе с войсками 2-го Украинского фронта участвовал в освобождении еще двух – столиц Австрии и Венгрии.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6" r="12209" b="49902"/>
          <a:stretch/>
        </p:blipFill>
        <p:spPr bwMode="auto">
          <a:xfrm>
            <a:off x="6089340" y="57399"/>
            <a:ext cx="2901946" cy="265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85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sz="5400" dirty="0"/>
              <a:t>Назовите одно из ключевых знаменитых сражений происходившее с 5 июля по 23 августа 1943 года. В нём участвовали около двух миллионов человек, шесть тысяч танков, четыре тысячи самолётов.</a:t>
            </a:r>
          </a:p>
        </p:txBody>
      </p:sp>
    </p:spTree>
    <p:extLst>
      <p:ext uri="{BB962C8B-B14F-4D97-AF65-F5344CB8AC3E}">
        <p14:creationId xmlns:p14="http://schemas.microsoft.com/office/powerpoint/2010/main" val="18033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6000" dirty="0" smtClean="0"/>
              <a:t> 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7504" y="1417638"/>
            <a:ext cx="8856984" cy="525172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 каком событии идет речь в тексте, написанном со слов очевидцев трагедии:</a:t>
            </a:r>
          </a:p>
          <a:p>
            <a:pPr algn="just"/>
            <a:r>
              <a:rPr lang="ru-RU" dirty="0" smtClean="0"/>
              <a:t>На станции эвакуированные ленинградские дети ночевали в вагонах под присмотром воспитателей. 18 июля, 7 часов вечера. Ужинаем в вагонах. Вдруг Аня, стоявшая у двери вагона, говорит: «Смотрите, самолет. Ой, он что-то бросает!» Это были ее последние слова. Ее убило осколком. Самолетов было несколько. Бомбили долго, потом несколько часов расстреливали из пулеметов. Дети разбегались, кто к зданию станции, кто в лес. Там их путь перерезал фашистский десант. Вагон с детьми Дзержинского района был уничтожен полностью».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09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8686800" cy="5073427"/>
          </a:xfrm>
        </p:spPr>
        <p:txBody>
          <a:bodyPr>
            <a:noAutofit/>
          </a:bodyPr>
          <a:lstStyle/>
          <a:p>
            <a:pPr algn="just"/>
            <a:r>
              <a:rPr lang="ru-RU" sz="4400" dirty="0"/>
              <a:t>Какой элемент формы русских знаменосцев 24 июня 1945 года на параде Победы был сожжен вместе с фашистскими знаменами</a:t>
            </a:r>
            <a:r>
              <a:rPr lang="ru-RU" sz="4400" dirty="0" smtClean="0"/>
              <a:t>? Выберите ответ:</a:t>
            </a:r>
            <a:endParaRPr lang="ru-RU" sz="4400" dirty="0"/>
          </a:p>
          <a:p>
            <a:pPr algn="ctr"/>
            <a:r>
              <a:rPr lang="ru-RU" sz="4400" dirty="0" smtClean="0"/>
              <a:t>Сапоги</a:t>
            </a:r>
          </a:p>
          <a:p>
            <a:pPr algn="ctr"/>
            <a:r>
              <a:rPr lang="ru-RU" sz="4400" dirty="0" smtClean="0"/>
              <a:t>Перчатки</a:t>
            </a:r>
          </a:p>
          <a:p>
            <a:pPr algn="ctr"/>
            <a:r>
              <a:rPr lang="ru-RU" sz="4400" dirty="0" smtClean="0"/>
              <a:t>Фуражки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2743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114300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993531"/>
            <a:ext cx="8805664" cy="559495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5400" dirty="0"/>
              <a:t>Как называлась операция с 19 ноября 1942  по 2 февраля 1943 года, заключавшаяся в контрнаступлении </a:t>
            </a:r>
            <a:endParaRPr lang="ru-RU" sz="5400" dirty="0" smtClean="0"/>
          </a:p>
          <a:p>
            <a:pPr marL="0" indent="0" algn="just">
              <a:buNone/>
            </a:pPr>
            <a:r>
              <a:rPr lang="ru-RU" sz="5400" dirty="0"/>
              <a:t> </a:t>
            </a:r>
            <a:r>
              <a:rPr lang="ru-RU" sz="5400" dirty="0" smtClean="0"/>
              <a:t> Красной </a:t>
            </a:r>
            <a:r>
              <a:rPr lang="ru-RU" sz="5400" dirty="0"/>
              <a:t>Армии для </a:t>
            </a:r>
            <a:endParaRPr lang="ru-RU" sz="5400" dirty="0" smtClean="0"/>
          </a:p>
          <a:p>
            <a:pPr marL="0" indent="0" algn="just">
              <a:buNone/>
            </a:pPr>
            <a:r>
              <a:rPr lang="ru-RU" sz="5400" dirty="0"/>
              <a:t> </a:t>
            </a:r>
            <a:r>
              <a:rPr lang="ru-RU" sz="5400" dirty="0" smtClean="0"/>
              <a:t> окружения </a:t>
            </a:r>
            <a:r>
              <a:rPr lang="ru-RU" sz="5400" dirty="0"/>
              <a:t>и разгрома </a:t>
            </a:r>
            <a:endParaRPr lang="ru-RU" sz="5400" dirty="0" smtClean="0"/>
          </a:p>
          <a:p>
            <a:pPr marL="0" indent="0" algn="just">
              <a:buNone/>
            </a:pPr>
            <a:r>
              <a:rPr lang="ru-RU" sz="5400" dirty="0" smtClean="0"/>
              <a:t>  немецко-фашистских</a:t>
            </a:r>
          </a:p>
          <a:p>
            <a:pPr marL="0" indent="0" algn="just">
              <a:buNone/>
            </a:pPr>
            <a:r>
              <a:rPr lang="ru-RU" sz="5400" dirty="0" smtClean="0"/>
              <a:t>  войск </a:t>
            </a:r>
            <a:r>
              <a:rPr lang="ru-RU" sz="5400" dirty="0"/>
              <a:t>под Сталинградом?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2" y="2852936"/>
            <a:ext cx="3081338" cy="324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5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4355976" y="193666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5940152" y="1950095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93241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48193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979712" y="19168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11967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1967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355976" y="11967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120201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20201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87624" y="407707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47971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187624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87624" y="47313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355976" y="47667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563888" y="473161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48193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148064" y="47313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940152" y="47667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979712" y="40766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79712" y="47971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979712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1979712" y="335699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3563888" y="193666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19168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79712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563888" y="481201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63888" y="409193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63888" y="335838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71800" y="479854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771800" y="407846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2771800" y="335699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771800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563888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5148064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355976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563888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6732240" y="4108941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732240" y="19168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6732240" y="2670175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732240" y="47971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940152" y="265674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940152" y="3377858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5940152" y="40766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940152" y="479676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32240" y="120201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732240" y="47313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732240" y="335699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2368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940152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4355976" y="479676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5148064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5148064" y="336852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148064" y="40766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5134388" y="47995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5148064" y="19168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11967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4355976" y="263830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4355976" y="3353271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4355976" y="40766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193666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187624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187624" y="335699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/>
              <a:t>Выберите человека, который с помощью семафорной азбуки покажите слово команде, которое он вытащит из сундука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5691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6000" dirty="0"/>
              <a:t>Назовите полководца, принимавшего Парад Победы  на Красной Площади 24 июня 1945 года.</a:t>
            </a:r>
          </a:p>
          <a:p>
            <a:pPr algn="just"/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1026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800" dirty="0"/>
              <a:t>28 июля 1942 г. Сталин издал знаменитый Приказ № 227. О чём же говорилось в этом приказе</a:t>
            </a:r>
            <a:r>
              <a:rPr lang="ru-RU" sz="4800" dirty="0" smtClean="0"/>
              <a:t>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16737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/>
              <a:t>Выберите человека, который с помощью семафорной азбуки покажите слово команде, которое он вытащит из сундука</a:t>
            </a:r>
            <a:r>
              <a:rPr lang="ru-RU" sz="48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663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93825" y="194226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74544"/>
            <a:ext cx="8229600" cy="5383456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/>
              <a:t>Маршал Советского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Союза</a:t>
            </a:r>
            <a:r>
              <a:rPr lang="ru-RU" sz="4000" dirty="0"/>
              <a:t>, дважды Герой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Советского </a:t>
            </a:r>
            <a:r>
              <a:rPr lang="ru-RU" sz="4000" dirty="0"/>
              <a:t>Союза,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награжден </a:t>
            </a:r>
            <a:r>
              <a:rPr lang="ru-RU" sz="4000" dirty="0"/>
              <a:t>орденом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«</a:t>
            </a:r>
            <a:r>
              <a:rPr lang="ru-RU" sz="4000" dirty="0"/>
              <a:t>Победа».</a:t>
            </a:r>
          </a:p>
          <a:p>
            <a:r>
              <a:rPr lang="ru-RU" sz="4000" dirty="0"/>
              <a:t>В ходе Сталинградской стратегической наступательной операции (с 19 ноября 1942 по 2 февраля 1943 года), разгромил группу войск фельдмаршала </a:t>
            </a:r>
            <a:r>
              <a:rPr lang="ru-RU" sz="4000" dirty="0" err="1"/>
              <a:t>Манштейна</a:t>
            </a:r>
            <a:r>
              <a:rPr lang="ru-RU" sz="4000" dirty="0"/>
              <a:t>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4638"/>
            <a:ext cx="3517007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2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68823" y="96124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6783"/>
            <a:ext cx="8963769" cy="580526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400" dirty="0"/>
              <a:t>Этот военачальник 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 удостоился звания</a:t>
            </a:r>
          </a:p>
          <a:p>
            <a:pPr marL="0" indent="0" algn="just">
              <a:buNone/>
            </a:pPr>
            <a:r>
              <a:rPr lang="ru-RU" sz="4400" dirty="0" smtClean="0"/>
              <a:t> </a:t>
            </a:r>
            <a:r>
              <a:rPr lang="ru-RU" sz="4400" dirty="0"/>
              <a:t>Маршала Советского 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Союза </a:t>
            </a:r>
            <a:r>
              <a:rPr lang="ru-RU" sz="4400" dirty="0"/>
              <a:t>и Героя 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Советского </a:t>
            </a:r>
            <a:r>
              <a:rPr lang="ru-RU" sz="4400" dirty="0"/>
              <a:t>Союза. 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18 </a:t>
            </a:r>
            <a:r>
              <a:rPr lang="ru-RU" sz="4400" dirty="0"/>
              <a:t>января 1943 года 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 smtClean="0"/>
              <a:t> осуществил </a:t>
            </a:r>
            <a:r>
              <a:rPr lang="ru-RU" sz="4400" dirty="0"/>
              <a:t>прорыв блокады 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Ленинграда, </a:t>
            </a:r>
            <a:r>
              <a:rPr lang="ru-RU" sz="4400" dirty="0"/>
              <a:t>выполнив встречную </a:t>
            </a:r>
            <a:r>
              <a:rPr lang="ru-RU" sz="4400" dirty="0" smtClean="0"/>
              <a:t> </a:t>
            </a:r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атаку </a:t>
            </a:r>
            <a:r>
              <a:rPr lang="ru-RU" sz="4400" dirty="0"/>
              <a:t>под Шлиссельбургом.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6124"/>
            <a:ext cx="3527673" cy="49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95325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Второй фронт в Европе был открыт союзниками за 11 месяцев до капитуляции германии. Чем это можно объяснить?</a:t>
            </a:r>
          </a:p>
          <a:p>
            <a:pPr algn="just"/>
            <a:r>
              <a:rPr lang="ru-RU" dirty="0"/>
              <a:t>Западные историки утверждают, что затяжка с открытием второго фронта будто бы компенсировалась военными поставками по ленд-лизу в СССР. Выскажите свою точку зрения.</a:t>
            </a:r>
          </a:p>
          <a:p>
            <a:pPr algn="just"/>
            <a:r>
              <a:rPr lang="ru-RU" dirty="0"/>
              <a:t>Каковы основные итоги Великой Отечественной войны? В чём значение нашей победы?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164288" y="1854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 smtClean="0"/>
              <a:t>Автор знаменитого плаката «Родина – мать зовет!»:</a:t>
            </a:r>
          </a:p>
          <a:p>
            <a:pPr algn="just"/>
            <a:r>
              <a:rPr lang="ru-RU" sz="4400" dirty="0" smtClean="0"/>
              <a:t>А.А. Дейнека</a:t>
            </a:r>
          </a:p>
          <a:p>
            <a:pPr algn="just"/>
            <a:r>
              <a:rPr lang="ru-RU" sz="4400" dirty="0" smtClean="0"/>
              <a:t>Б.Е. Ефимов</a:t>
            </a:r>
          </a:p>
          <a:p>
            <a:pPr algn="just"/>
            <a:r>
              <a:rPr lang="ru-RU" sz="4400" dirty="0" smtClean="0"/>
              <a:t>И.М. </a:t>
            </a:r>
            <a:r>
              <a:rPr lang="ru-RU" sz="4400" dirty="0" err="1" smtClean="0"/>
              <a:t>Тоидзе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22934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9073008" cy="504201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За какую операцию 2438 воинов были удостоены звания Героя Советского Союза?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6105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 smtClean="0"/>
              <a:t>В каком сражении впервые во второй мировой войне немецкие войска вынуждены были перейти к обороне? (Укажите город и год)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121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резентации на тему город гер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53144"/>
            <a:ext cx="8784299" cy="658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611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4800" dirty="0"/>
              <a:t>Как во время войны называли партизан, которые в тылу врага мстили фашистским захватчикам?</a:t>
            </a:r>
          </a:p>
          <a:p>
            <a:pPr marL="0" indent="0">
              <a:buNone/>
            </a:pPr>
            <a:r>
              <a:rPr lang="ru-RU" sz="4800" dirty="0"/>
              <a:t>Варианты ответа:</a:t>
            </a:r>
          </a:p>
          <a:p>
            <a:r>
              <a:rPr lang="ru-RU" sz="4800" dirty="0"/>
              <a:t>1	Молодая гвардия	</a:t>
            </a:r>
          </a:p>
          <a:p>
            <a:r>
              <a:rPr lang="ru-RU" sz="4800" dirty="0"/>
              <a:t>2	Неуловимые мстители</a:t>
            </a:r>
          </a:p>
          <a:p>
            <a:r>
              <a:rPr lang="ru-RU" sz="4800" dirty="0"/>
              <a:t>3	Невидимый фронт	</a:t>
            </a:r>
          </a:p>
          <a:p>
            <a:r>
              <a:rPr lang="ru-RU" sz="4800" dirty="0"/>
              <a:t>4	Народные мстители</a:t>
            </a:r>
          </a:p>
          <a:p>
            <a:pPr algn="just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8581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000" dirty="0"/>
              <a:t>Гитлер считал своим главным врагом в СССР не Сталина, а </a:t>
            </a:r>
            <a:r>
              <a:rPr lang="ru-RU" sz="4000" dirty="0" smtClean="0"/>
              <a:t>диктора. </a:t>
            </a:r>
            <a:r>
              <a:rPr lang="ru-RU" sz="4000" dirty="0"/>
              <a:t>За его голову он объявил награду в 250 тысяч марок. Советские власти тщательно охраняли </a:t>
            </a:r>
            <a:r>
              <a:rPr lang="ru-RU" sz="4000" dirty="0" smtClean="0"/>
              <a:t>его, </a:t>
            </a:r>
            <a:r>
              <a:rPr lang="ru-RU" sz="4000" dirty="0"/>
              <a:t>а через прессу запускалась дезинформация о </a:t>
            </a:r>
            <a:r>
              <a:rPr lang="ru-RU" sz="4000" dirty="0" smtClean="0"/>
              <a:t> внешности мужчины.</a:t>
            </a:r>
          </a:p>
          <a:p>
            <a:pPr marL="0" indent="0" algn="ctr">
              <a:buNone/>
            </a:pPr>
            <a:r>
              <a:rPr lang="ru-RU" sz="4000" dirty="0" smtClean="0"/>
              <a:t>О ком идет речь?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329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400" dirty="0"/>
              <a:t>Какие имя и фамилия зашифрованы в названии советского танка «ИС</a:t>
            </a:r>
            <a:r>
              <a:rPr lang="ru-RU" sz="4400" dirty="0" smtClean="0"/>
              <a:t>»?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496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3" action="ppaction://hlinksldjump"/>
              </a:rPr>
              <a:t>10 баллов</a:t>
            </a:r>
            <a:endParaRPr lang="ru-RU" dirty="0">
              <a:hlinkClick r:id="rId3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/>
              <a:t>Во время Великой Отечественной войны установку БМ-13 называли «Катюшей», а как называли автомат «ППШ» (попробуйте догадаться)?</a:t>
            </a:r>
          </a:p>
          <a:p>
            <a:pPr algn="just"/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7904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4400" dirty="0"/>
              <a:t>Леонид Гайдай был призван в армию в 1942 </a:t>
            </a:r>
            <a:r>
              <a:rPr lang="ru-RU" sz="4400" dirty="0" smtClean="0"/>
              <a:t>году. </a:t>
            </a:r>
            <a:r>
              <a:rPr lang="ru-RU" sz="4400" dirty="0"/>
              <a:t>Однажды в часть приехал военком для набора пополнения в действующую армию. На вопрос офицера: «Кто в артиллерию?» — Гайдай ответил: «Я!». Так же он отвечал на другие вопросы: «Кто в кавалерию?», «Во флот?», «В разведку?», чем вызвал недовольство начальника. «Да подождите вы, Гайдай, — сказал военком, — Дайте огласить весь список». </a:t>
            </a:r>
            <a:r>
              <a:rPr lang="ru-RU" sz="4400" dirty="0" smtClean="0"/>
              <a:t>В каком фильме позже </a:t>
            </a:r>
            <a:r>
              <a:rPr lang="ru-RU" sz="4400" dirty="0"/>
              <a:t>режиссёр </a:t>
            </a:r>
            <a:r>
              <a:rPr lang="ru-RU" sz="4400" dirty="0" smtClean="0"/>
              <a:t>использовал </a:t>
            </a:r>
            <a:r>
              <a:rPr lang="ru-RU" sz="4400" dirty="0"/>
              <a:t>этот </a:t>
            </a:r>
            <a:r>
              <a:rPr lang="ru-RU" sz="4400" dirty="0" smtClean="0"/>
              <a:t>эпизод?</a:t>
            </a:r>
            <a:r>
              <a:rPr lang="ru-RU" sz="4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650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/>
              <a:t>Выберите человека, который с помощью семафорной азбуки покажите слово команде, которое он вытащит из сундука.</a:t>
            </a:r>
          </a:p>
        </p:txBody>
      </p:sp>
    </p:spTree>
    <p:extLst>
      <p:ext uri="{BB962C8B-B14F-4D97-AF65-F5344CB8AC3E}">
        <p14:creationId xmlns:p14="http://schemas.microsoft.com/office/powerpoint/2010/main" val="90464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/>
              <a:t>В каком городе Германии проходил суд над главными фашистскими преступниками?</a:t>
            </a:r>
          </a:p>
          <a:p>
            <a:pPr marL="0" indent="0" algn="just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287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5400" dirty="0"/>
              <a:t>Как расшифровывается аббревиатура «КВ» – название советского тяжёлого танка времён Великой Отечественной войны?</a:t>
            </a:r>
          </a:p>
          <a:p>
            <a:pPr algn="just"/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77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 smtClean="0"/>
              <a:t>Известно, что все тракторные заводы во время войны выпускали танки, а какие заводы могли выпускать патроны?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7184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 smtClean="0"/>
              <a:t>Перечислите Города-герои Великой Отечественной войны, которые не представлены в названии судов </a:t>
            </a:r>
          </a:p>
          <a:p>
            <a:pPr algn="just"/>
            <a:r>
              <a:rPr lang="ru-RU" sz="4400" dirty="0" smtClean="0"/>
              <a:t>(8 перед Вами, еще 5 городов)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0998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rId3" action="ppaction://hlinksldjump"/>
          </p:cNvPr>
          <p:cNvSpPr/>
          <p:nvPr/>
        </p:nvSpPr>
        <p:spPr>
          <a:xfrm>
            <a:off x="4355976" y="193666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hlinkClick r:id="rId4" action="ppaction://hlinksldjump"/>
          </p:cNvPr>
          <p:cNvSpPr/>
          <p:nvPr/>
        </p:nvSpPr>
        <p:spPr>
          <a:xfrm>
            <a:off x="5940152" y="1950095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193241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979712" y="48193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hlinkClick r:id="rId5" action="ppaction://hlinksldjump"/>
          </p:cNvPr>
          <p:cNvSpPr/>
          <p:nvPr/>
        </p:nvSpPr>
        <p:spPr>
          <a:xfrm>
            <a:off x="1979712" y="19168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6" action="ppaction://hlinksldjump"/>
          </p:cNvPr>
          <p:cNvSpPr/>
          <p:nvPr/>
        </p:nvSpPr>
        <p:spPr>
          <a:xfrm>
            <a:off x="2771800" y="11967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7" action="ppaction://hlinksldjump"/>
          </p:cNvPr>
          <p:cNvSpPr/>
          <p:nvPr/>
        </p:nvSpPr>
        <p:spPr>
          <a:xfrm>
            <a:off x="4355976" y="11967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8" action="ppaction://hlinksldjump"/>
          </p:cNvPr>
          <p:cNvSpPr/>
          <p:nvPr/>
        </p:nvSpPr>
        <p:spPr>
          <a:xfrm>
            <a:off x="5940152" y="120201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9" action="ppaction://hlinksldjump"/>
          </p:cNvPr>
          <p:cNvSpPr/>
          <p:nvPr/>
        </p:nvSpPr>
        <p:spPr>
          <a:xfrm>
            <a:off x="1187624" y="120201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1187624" y="407707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1187624" y="47971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Click r:id="rId12" action="ppaction://hlinksldjump"/>
          </p:cNvPr>
          <p:cNvSpPr/>
          <p:nvPr/>
        </p:nvSpPr>
        <p:spPr>
          <a:xfrm>
            <a:off x="1187624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13" action="ppaction://hlinksldjump"/>
          </p:cNvPr>
          <p:cNvSpPr/>
          <p:nvPr/>
        </p:nvSpPr>
        <p:spPr>
          <a:xfrm>
            <a:off x="1187624" y="47313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14" action="ppaction://hlinksldjump"/>
          </p:cNvPr>
          <p:cNvSpPr/>
          <p:nvPr/>
        </p:nvSpPr>
        <p:spPr>
          <a:xfrm>
            <a:off x="4355976" y="47667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Click r:id="rId15" action="ppaction://hlinksldjump"/>
          </p:cNvPr>
          <p:cNvSpPr/>
          <p:nvPr/>
        </p:nvSpPr>
        <p:spPr>
          <a:xfrm>
            <a:off x="3563888" y="473161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Click r:id="rId16" action="ppaction://hlinksldjump"/>
          </p:cNvPr>
          <p:cNvSpPr/>
          <p:nvPr/>
        </p:nvSpPr>
        <p:spPr>
          <a:xfrm>
            <a:off x="2771800" y="48193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148064" y="47667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Click r:id="rId17" action="ppaction://hlinksldjump"/>
          </p:cNvPr>
          <p:cNvSpPr/>
          <p:nvPr/>
        </p:nvSpPr>
        <p:spPr>
          <a:xfrm>
            <a:off x="1979712" y="40766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979712" y="47971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hlinkClick r:id="rId18" action="ppaction://hlinksldjump"/>
          </p:cNvPr>
          <p:cNvSpPr/>
          <p:nvPr/>
        </p:nvSpPr>
        <p:spPr>
          <a:xfrm>
            <a:off x="1979712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hlinkClick r:id="rId19" action="ppaction://hlinksldjump"/>
          </p:cNvPr>
          <p:cNvSpPr/>
          <p:nvPr/>
        </p:nvSpPr>
        <p:spPr>
          <a:xfrm>
            <a:off x="1979712" y="335699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hlinkClick r:id="rId20" action="ppaction://hlinksldjump"/>
          </p:cNvPr>
          <p:cNvSpPr/>
          <p:nvPr/>
        </p:nvSpPr>
        <p:spPr>
          <a:xfrm>
            <a:off x="3563888" y="193666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2771800" y="19168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hlinkClick r:id="rId21" action="ppaction://hlinksldjump"/>
          </p:cNvPr>
          <p:cNvSpPr/>
          <p:nvPr/>
        </p:nvSpPr>
        <p:spPr>
          <a:xfrm>
            <a:off x="1979712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563888" y="481201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hlinkClick r:id="rId22" action="ppaction://hlinksldjump"/>
          </p:cNvPr>
          <p:cNvSpPr/>
          <p:nvPr/>
        </p:nvSpPr>
        <p:spPr>
          <a:xfrm>
            <a:off x="3563888" y="409193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563888" y="335838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>
            <a:hlinkClick r:id="rId23" action="ppaction://hlinksldjump"/>
          </p:cNvPr>
          <p:cNvSpPr/>
          <p:nvPr/>
        </p:nvSpPr>
        <p:spPr>
          <a:xfrm>
            <a:off x="2771800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2771800" y="479854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>
            <a:hlinkClick r:id="rId24" action="ppaction://hlinksldjump"/>
          </p:cNvPr>
          <p:cNvSpPr/>
          <p:nvPr/>
        </p:nvSpPr>
        <p:spPr>
          <a:xfrm>
            <a:off x="2771800" y="407846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hlinkClick r:id="rId25" action="ppaction://hlinksldjump"/>
          </p:cNvPr>
          <p:cNvSpPr/>
          <p:nvPr/>
        </p:nvSpPr>
        <p:spPr>
          <a:xfrm>
            <a:off x="2771800" y="335699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hlinkClick r:id="rId26" action="ppaction://hlinksldjump"/>
          </p:cNvPr>
          <p:cNvSpPr/>
          <p:nvPr/>
        </p:nvSpPr>
        <p:spPr>
          <a:xfrm>
            <a:off x="2771800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>
            <a:hlinkClick r:id="rId27" action="ppaction://hlinksldjump"/>
          </p:cNvPr>
          <p:cNvSpPr/>
          <p:nvPr/>
        </p:nvSpPr>
        <p:spPr>
          <a:xfrm>
            <a:off x="3563888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hlinkClick r:id="rId28" action="ppaction://hlinksldjump"/>
          </p:cNvPr>
          <p:cNvSpPr/>
          <p:nvPr/>
        </p:nvSpPr>
        <p:spPr>
          <a:xfrm>
            <a:off x="5148064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hlinkClick r:id="rId29" action="ppaction://hlinksldjump"/>
          </p:cNvPr>
          <p:cNvSpPr/>
          <p:nvPr/>
        </p:nvSpPr>
        <p:spPr>
          <a:xfrm>
            <a:off x="4355976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hlinkClick r:id="rId30" action="ppaction://hlinksldjump"/>
          </p:cNvPr>
          <p:cNvSpPr/>
          <p:nvPr/>
        </p:nvSpPr>
        <p:spPr>
          <a:xfrm>
            <a:off x="3563888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hlinkClick r:id="rId31" action="ppaction://hlinksldjump"/>
          </p:cNvPr>
          <p:cNvSpPr/>
          <p:nvPr/>
        </p:nvSpPr>
        <p:spPr>
          <a:xfrm>
            <a:off x="6732240" y="4108941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732240" y="19168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hlinkClick r:id="rId32" action="ppaction://hlinksldjump"/>
          </p:cNvPr>
          <p:cNvSpPr/>
          <p:nvPr/>
        </p:nvSpPr>
        <p:spPr>
          <a:xfrm>
            <a:off x="6737470" y="48193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hlinkClick r:id="rId33" action="ppaction://hlinksldjump"/>
          </p:cNvPr>
          <p:cNvSpPr/>
          <p:nvPr/>
        </p:nvSpPr>
        <p:spPr>
          <a:xfrm>
            <a:off x="6732240" y="2670175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hlinkClick r:id="rId34" action="ppaction://hlinksldjump"/>
          </p:cNvPr>
          <p:cNvSpPr/>
          <p:nvPr/>
        </p:nvSpPr>
        <p:spPr>
          <a:xfrm>
            <a:off x="6732240" y="47971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hlinkClick r:id="rId35" action="ppaction://hlinksldjump"/>
          </p:cNvPr>
          <p:cNvSpPr/>
          <p:nvPr/>
        </p:nvSpPr>
        <p:spPr>
          <a:xfrm>
            <a:off x="5940152" y="265674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hlinkClick r:id="rId36" action="ppaction://hlinksldjump"/>
          </p:cNvPr>
          <p:cNvSpPr/>
          <p:nvPr/>
        </p:nvSpPr>
        <p:spPr>
          <a:xfrm>
            <a:off x="5940152" y="3377858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>
            <a:hlinkClick r:id="rId37" action="ppaction://hlinksldjump"/>
          </p:cNvPr>
          <p:cNvSpPr/>
          <p:nvPr/>
        </p:nvSpPr>
        <p:spPr>
          <a:xfrm>
            <a:off x="5940152" y="40766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940152" y="479676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Click r:id="rId38" action="ppaction://hlinksldjump"/>
          </p:cNvPr>
          <p:cNvSpPr/>
          <p:nvPr/>
        </p:nvSpPr>
        <p:spPr>
          <a:xfrm>
            <a:off x="6732240" y="1202013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930966" y="47313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6732240" y="335699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hlinkClick r:id="rId39" action="ppaction://hlinksldjump"/>
          </p:cNvPr>
          <p:cNvSpPr/>
          <p:nvPr/>
        </p:nvSpPr>
        <p:spPr>
          <a:xfrm>
            <a:off x="6722368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5940152" y="55172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>
            <a:hlinkClick r:id="rId40" action="ppaction://hlinksldjump"/>
          </p:cNvPr>
          <p:cNvSpPr/>
          <p:nvPr/>
        </p:nvSpPr>
        <p:spPr>
          <a:xfrm>
            <a:off x="4355976" y="479676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hlinkClick r:id="rId41" action="ppaction://hlinksldjump"/>
          </p:cNvPr>
          <p:cNvSpPr/>
          <p:nvPr/>
        </p:nvSpPr>
        <p:spPr>
          <a:xfrm>
            <a:off x="5148064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hlinkClick r:id="rId42" action="ppaction://hlinksldjump"/>
          </p:cNvPr>
          <p:cNvSpPr/>
          <p:nvPr/>
        </p:nvSpPr>
        <p:spPr>
          <a:xfrm>
            <a:off x="5148064" y="336852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hlinkClick r:id="rId43" action="ppaction://hlinksldjump"/>
          </p:cNvPr>
          <p:cNvSpPr/>
          <p:nvPr/>
        </p:nvSpPr>
        <p:spPr>
          <a:xfrm>
            <a:off x="5148064" y="40766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hlinkClick r:id="rId44" action="ppaction://hlinksldjump"/>
          </p:cNvPr>
          <p:cNvSpPr/>
          <p:nvPr/>
        </p:nvSpPr>
        <p:spPr>
          <a:xfrm>
            <a:off x="5134388" y="47995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>
            <a:hlinkClick r:id="rId45" action="ppaction://hlinksldjump"/>
          </p:cNvPr>
          <p:cNvSpPr/>
          <p:nvPr/>
        </p:nvSpPr>
        <p:spPr>
          <a:xfrm>
            <a:off x="5148064" y="191683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46" action="ppaction://hlinksldjump"/>
          </p:cNvPr>
          <p:cNvSpPr/>
          <p:nvPr/>
        </p:nvSpPr>
        <p:spPr>
          <a:xfrm>
            <a:off x="5148064" y="11967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hlinkClick r:id="rId47" action="ppaction://hlinksldjump"/>
          </p:cNvPr>
          <p:cNvSpPr/>
          <p:nvPr/>
        </p:nvSpPr>
        <p:spPr>
          <a:xfrm>
            <a:off x="4355976" y="2638306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hlinkClick r:id="rId48" action="ppaction://hlinksldjump"/>
          </p:cNvPr>
          <p:cNvSpPr/>
          <p:nvPr/>
        </p:nvSpPr>
        <p:spPr>
          <a:xfrm>
            <a:off x="4355976" y="3353271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hlinkClick r:id="rId49" action="ppaction://hlinksldjump"/>
          </p:cNvPr>
          <p:cNvSpPr/>
          <p:nvPr/>
        </p:nvSpPr>
        <p:spPr>
          <a:xfrm>
            <a:off x="4355976" y="4076684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50" action="ppaction://hlinksldjump"/>
          </p:cNvPr>
          <p:cNvSpPr/>
          <p:nvPr/>
        </p:nvSpPr>
        <p:spPr>
          <a:xfrm>
            <a:off x="1187624" y="1936660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51" action="ppaction://hlinksldjump"/>
          </p:cNvPr>
          <p:cNvSpPr/>
          <p:nvPr/>
        </p:nvSpPr>
        <p:spPr>
          <a:xfrm>
            <a:off x="1187624" y="263691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52" action="ppaction://hlinksldjump"/>
          </p:cNvPr>
          <p:cNvSpPr/>
          <p:nvPr/>
        </p:nvSpPr>
        <p:spPr>
          <a:xfrm>
            <a:off x="1187624" y="335699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347179"/>
              </p:ext>
            </p:extLst>
          </p:nvPr>
        </p:nvGraphicFramePr>
        <p:xfrm>
          <a:off x="7884368" y="708868"/>
          <a:ext cx="792089" cy="2270655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92089"/>
              </a:tblGrid>
              <a:tr h="7568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5688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</a:t>
                      </a:r>
                      <a:endParaRPr lang="ru-RU" sz="4000" dirty="0"/>
                    </a:p>
                  </a:txBody>
                  <a:tcPr/>
                </a:tc>
              </a:tr>
              <a:tr h="7568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685380"/>
              </p:ext>
            </p:extLst>
          </p:nvPr>
        </p:nvGraphicFramePr>
        <p:xfrm>
          <a:off x="7884368" y="3339227"/>
          <a:ext cx="798986" cy="1457925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9898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3</a:t>
                      </a:r>
                      <a:endParaRPr lang="ru-RU" sz="4000" dirty="0"/>
                    </a:p>
                  </a:txBody>
                  <a:tcPr/>
                </a:tc>
              </a:tr>
              <a:tr h="7568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1" name="Таблица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90850"/>
              </p:ext>
            </p:extLst>
          </p:nvPr>
        </p:nvGraphicFramePr>
        <p:xfrm>
          <a:off x="7884368" y="5085184"/>
          <a:ext cx="798986" cy="756885"/>
        </p:xfrm>
        <a:graphic>
          <a:graphicData uri="http://schemas.openxmlformats.org/drawingml/2006/table">
            <a:tbl>
              <a:tblPr bandRow="1">
                <a:tableStyleId>{16D9F66E-5EB9-4882-86FB-DCBF35E3C3E4}</a:tableStyleId>
              </a:tblPr>
              <a:tblGrid>
                <a:gridCol w="798986"/>
              </a:tblGrid>
              <a:tr h="756885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</a:t>
                      </a:r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187624" y="-113393"/>
            <a:ext cx="6485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А  Б  В  Г  Д  Е  Ж  З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89433"/>
            <a:ext cx="535723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</a:p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</a:t>
            </a:r>
          </a:p>
          <a:p>
            <a:pPr algn="ctr"/>
            <a:r>
              <a:rPr 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196752"/>
            <a:ext cx="792088" cy="7200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woPt" dir="t"/>
          </a:scene3d>
          <a:sp3d prstMaterial="dkEdge">
            <a:bevelT w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7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4857403"/>
          </a:xfrm>
        </p:spPr>
        <p:txBody>
          <a:bodyPr>
            <a:noAutofit/>
          </a:bodyPr>
          <a:lstStyle/>
          <a:p>
            <a:pPr algn="just"/>
            <a:r>
              <a:rPr lang="ru-RU" sz="5400" dirty="0"/>
              <a:t>Выберите человека, который с помощью семафорной азбуки покажите слово команде, которое он вытащит из сундука.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5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6000" dirty="0"/>
              <a:t>Кем был во время войны Михаил Калашников, знаменитый конструктор автоматического стрелкового оружия?</a:t>
            </a:r>
          </a:p>
          <a:p>
            <a:pPr marL="0" indent="0">
              <a:buNone/>
            </a:pPr>
            <a:r>
              <a:rPr lang="ru-RU" sz="6000" dirty="0"/>
              <a:t>Варианты ответа:</a:t>
            </a:r>
          </a:p>
          <a:p>
            <a:r>
              <a:rPr lang="ru-RU" sz="6000" dirty="0"/>
              <a:t>1	Начальник  штаба	</a:t>
            </a:r>
          </a:p>
          <a:p>
            <a:r>
              <a:rPr lang="ru-RU" sz="6000" dirty="0"/>
              <a:t>2	Командир танка	</a:t>
            </a:r>
          </a:p>
          <a:p>
            <a:r>
              <a:rPr lang="ru-RU" sz="6000" dirty="0"/>
              <a:t>3	Командир эскадрильи	</a:t>
            </a:r>
          </a:p>
          <a:p>
            <a:r>
              <a:rPr lang="ru-RU" sz="6000" dirty="0"/>
              <a:t>4	Капитан корабля </a:t>
            </a:r>
          </a:p>
          <a:p>
            <a:pPr marL="0" indent="0">
              <a:buNone/>
            </a:pP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87450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 smtClean="0"/>
              <a:t>Для успешного ведения войны немецким командованием было разработано 3 плана: «Барбаросса», «Ост», «Зеленая папка».</a:t>
            </a:r>
          </a:p>
          <a:p>
            <a:pPr algn="just"/>
            <a:r>
              <a:rPr lang="ru-RU" sz="4400" dirty="0" smtClean="0"/>
              <a:t>Что включал в себя план «Ост»?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86608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hlinkClick r:id="rId2" action="ppaction://hlinksldjump"/>
              </a:rPr>
              <a:t>1</a:t>
            </a:r>
            <a:r>
              <a:rPr lang="ru-RU" dirty="0" smtClean="0">
                <a:hlinkClick r:id="rId2" action="ppaction://hlinksldjump"/>
              </a:rPr>
              <a:t>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Сколько дней длилась оборона Брестской крепости?</a:t>
            </a:r>
          </a:p>
          <a:p>
            <a:pPr marL="0" indent="0">
              <a:buNone/>
            </a:pPr>
            <a:r>
              <a:rPr lang="ru-RU" dirty="0"/>
              <a:t>Варианты ответа:</a:t>
            </a:r>
          </a:p>
          <a:p>
            <a:r>
              <a:rPr lang="ru-RU" dirty="0"/>
              <a:t>1	30 дней	</a:t>
            </a:r>
          </a:p>
          <a:p>
            <a:r>
              <a:rPr lang="ru-RU" dirty="0"/>
              <a:t>2	10 дней		</a:t>
            </a:r>
          </a:p>
          <a:p>
            <a:r>
              <a:rPr lang="ru-RU" dirty="0"/>
              <a:t>3	90 дней		</a:t>
            </a:r>
          </a:p>
          <a:p>
            <a:r>
              <a:rPr lang="ru-RU" dirty="0"/>
              <a:t>4	15 дней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721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4800" dirty="0" smtClean="0"/>
              <a:t>8 мая 1965 года этому месту присвоено героическое звание, в 1956 году снят </a:t>
            </a:r>
            <a:r>
              <a:rPr lang="ru-RU" sz="4800" dirty="0"/>
              <a:t>художественный фильм </a:t>
            </a:r>
            <a:r>
              <a:rPr lang="ru-RU" sz="4800" dirty="0" smtClean="0"/>
              <a:t>о защитниках этого места в Беларуси К. Симонова </a:t>
            </a:r>
            <a:r>
              <a:rPr lang="ru-RU" sz="4800" dirty="0"/>
              <a:t>«Бессмертный гарнизон»</a:t>
            </a:r>
          </a:p>
          <a:p>
            <a:pPr algn="just"/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87683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24536"/>
          </a:xfrm>
        </p:spPr>
        <p:txBody>
          <a:bodyPr numCol="1">
            <a:normAutofit lnSpcReduction="10000"/>
          </a:bodyPr>
          <a:lstStyle/>
          <a:p>
            <a:pPr algn="just"/>
            <a:r>
              <a:rPr lang="ru-RU" sz="4400" dirty="0"/>
              <a:t>Для успешного ведения войны немецким командованием было разработано 3 плана: «Барбаросса», «Ост», 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  «Зеленая </a:t>
            </a:r>
            <a:r>
              <a:rPr lang="ru-RU" sz="4400" dirty="0"/>
              <a:t>папка».</a:t>
            </a:r>
          </a:p>
          <a:p>
            <a:pPr algn="just"/>
            <a:r>
              <a:rPr lang="ru-RU" sz="4400" dirty="0"/>
              <a:t>Что включал в себя план </a:t>
            </a:r>
            <a:endParaRPr lang="ru-RU" sz="4400" dirty="0" smtClean="0"/>
          </a:p>
          <a:p>
            <a:pPr marL="0" indent="0" algn="just">
              <a:buNone/>
            </a:pPr>
            <a:r>
              <a:rPr lang="ru-RU" sz="4400" dirty="0"/>
              <a:t> </a:t>
            </a:r>
            <a:r>
              <a:rPr lang="ru-RU" sz="4400" dirty="0" smtClean="0"/>
              <a:t>   «Зеленая папка»?</a:t>
            </a:r>
            <a:endParaRPr lang="ru-RU" sz="4400" dirty="0"/>
          </a:p>
          <a:p>
            <a:pPr lvl="0"/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024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sz="5400" dirty="0"/>
              <a:t>Как вы представляете, чему должна была научить человечество Вторая мировая война? Какие уроки оно должно усвоить сразу после её окончания и с течением времени?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51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800" dirty="0"/>
              <a:t>Рядовой, стрелок – автоматчик. В бою у деревни Чернушки он закрыл своим телом амбразуру дзота.</a:t>
            </a:r>
            <a:br>
              <a:rPr lang="ru-RU" sz="4800" dirty="0"/>
            </a:br>
            <a:r>
              <a:rPr lang="ru-RU" sz="4800" dirty="0" smtClean="0"/>
              <a:t>Кто он? </a:t>
            </a:r>
            <a:endParaRPr lang="ru-RU" sz="4800" dirty="0"/>
          </a:p>
          <a:p>
            <a:pPr algn="just"/>
            <a:endParaRPr lang="ru-RU" sz="4800" dirty="0" smtClean="0"/>
          </a:p>
        </p:txBody>
      </p:sp>
    </p:spTree>
    <p:extLst>
      <p:ext uri="{BB962C8B-B14F-4D97-AF65-F5344CB8AC3E}">
        <p14:creationId xmlns:p14="http://schemas.microsoft.com/office/powerpoint/2010/main" val="33335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6093296"/>
          </a:xfrm>
        </p:spPr>
        <p:txBody>
          <a:bodyPr numCol="1">
            <a:normAutofit/>
          </a:bodyPr>
          <a:lstStyle/>
          <a:p>
            <a:pPr algn="just"/>
            <a:r>
              <a:rPr lang="ru-RU" sz="4800" dirty="0"/>
              <a:t>Лётчик, после тяжёлого ранения и ампутации обеих ног продолжал летать. О нём написан известный роман </a:t>
            </a:r>
            <a:r>
              <a:rPr lang="ru-RU" sz="4800" dirty="0" smtClean="0"/>
              <a:t>       Б</a:t>
            </a:r>
            <a:r>
              <a:rPr lang="ru-RU" sz="4800" dirty="0"/>
              <a:t>. Полевого</a:t>
            </a:r>
            <a:r>
              <a:rPr lang="ru-RU" sz="4800" dirty="0" smtClean="0"/>
              <a:t>. Кто он?</a:t>
            </a:r>
          </a:p>
          <a:p>
            <a:pPr algn="just"/>
            <a:r>
              <a:rPr lang="ru-RU" sz="4800" dirty="0" smtClean="0"/>
              <a:t> </a:t>
            </a:r>
            <a:r>
              <a:rPr lang="ru-RU" sz="4800" dirty="0"/>
              <a:t>Герой Советского Союза </a:t>
            </a:r>
            <a:r>
              <a:rPr lang="ru-RU" sz="4800" dirty="0" err="1"/>
              <a:t>Маресьев</a:t>
            </a:r>
            <a:r>
              <a:rPr lang="ru-RU" sz="4800" dirty="0"/>
              <a:t> А.П.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557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5400" dirty="0" smtClean="0"/>
              <a:t>Кем </a:t>
            </a:r>
            <a:r>
              <a:rPr lang="ru-RU" sz="5400" dirty="0"/>
              <a:t>был Рихард Зорге, получивший посмертно звание Героя Советского Союза?</a:t>
            </a:r>
          </a:p>
          <a:p>
            <a:pPr marL="0" indent="0">
              <a:buNone/>
            </a:pPr>
            <a:r>
              <a:rPr lang="ru-RU" sz="5400" dirty="0"/>
              <a:t/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2349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 smtClean="0"/>
              <a:t>Назовите даты начала блокады Ленинграда, ее прорыва и полного снятия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7531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4800" dirty="0"/>
              <a:t>16-летний партизан, разведчик, подорвал машину с тремя немецкими военными, у одного из них (генерал - майора) был портфель с важнейшими документами. Погиб в бою в селе Острая Лука Псковской области. Посмертно ему присвоено звание Героя Советского Союза.</a:t>
            </a:r>
            <a:br>
              <a:rPr lang="ru-RU" sz="4800" dirty="0"/>
            </a:br>
            <a:r>
              <a:rPr lang="ru-RU" sz="4800" dirty="0" smtClean="0"/>
              <a:t>Кто он?</a:t>
            </a:r>
            <a:endParaRPr lang="ru-RU" sz="4800" dirty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1569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sz="5400" dirty="0"/>
              <a:t>Орденом Отечественной войны II степени награждались военнослужащие, партизаны и контрразведчики за доблесть в бою, уничтожение вражеской техники, успешные атаки. А летчики получали орден автоматически – стоило только дважды сделать именно это. Что именно</a:t>
            </a:r>
            <a:r>
              <a:rPr lang="ru-RU" sz="5400" dirty="0" smtClean="0"/>
              <a:t>?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5617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28" y="548680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928" y="233203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6000" dirty="0" smtClean="0"/>
              <a:t>Кто и когда водрузил </a:t>
            </a:r>
            <a:r>
              <a:rPr lang="ru-RU" sz="6000" dirty="0"/>
              <a:t>Знамя Победы над Рейхстагом в Берлине?</a:t>
            </a:r>
          </a:p>
          <a:p>
            <a:pPr marL="0" indent="0">
              <a:buNone/>
            </a:pP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914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08520" y="836712"/>
            <a:ext cx="5256584" cy="59046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Перед вами очень противоречивая и легендарная личность с непростой судьбой. Похоронен на Богословском кладбище Санкт-Петербурга. Участник Великой Отечественной войны. Потопил немецкий корабль «Вильгельм </a:t>
            </a:r>
            <a:r>
              <a:rPr lang="ru-RU" dirty="0" err="1" smtClean="0"/>
              <a:t>Густлофф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218" name="Picture 2" descr="C:\Users\Юськa\Desktop\Для игры\А.И. Маринеско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1124744"/>
            <a:ext cx="3413434" cy="467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77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На какой город фашистские войска в 1941-1942 году потратили на захват 250 дней, а советские войска освободили его в 1944 году за 5 дней. Что это за город?</a:t>
            </a:r>
          </a:p>
          <a:p>
            <a:pPr marL="0" indent="0">
              <a:buNone/>
            </a:pPr>
            <a:r>
              <a:rPr lang="ru-RU" dirty="0"/>
              <a:t>Варианты ответа:</a:t>
            </a:r>
          </a:p>
          <a:p>
            <a:r>
              <a:rPr lang="ru-RU" dirty="0"/>
              <a:t>1	Москва	</a:t>
            </a:r>
          </a:p>
          <a:p>
            <a:r>
              <a:rPr lang="ru-RU" dirty="0"/>
              <a:t>2	Севастополь	</a:t>
            </a:r>
          </a:p>
          <a:p>
            <a:r>
              <a:rPr lang="ru-RU" dirty="0"/>
              <a:t>3	Новороссийск	</a:t>
            </a:r>
          </a:p>
          <a:p>
            <a:r>
              <a:rPr lang="ru-RU" dirty="0"/>
              <a:t>4	Сталинград	</a:t>
            </a:r>
          </a:p>
          <a:p>
            <a:r>
              <a:rPr lang="ru-RU" dirty="0"/>
              <a:t>5	Курск</a:t>
            </a:r>
          </a:p>
        </p:txBody>
      </p:sp>
    </p:spTree>
    <p:extLst>
      <p:ext uri="{BB962C8B-B14F-4D97-AF65-F5344CB8AC3E}">
        <p14:creationId xmlns:p14="http://schemas.microsoft.com/office/powerpoint/2010/main" val="35311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800" dirty="0"/>
              <a:t>Выберите человека, который с помощью семафорной азбуки покажите слово команде, которое он вытащит из сундука.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795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63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 smtClean="0"/>
              <a:t>Назовите операцию по прорыву блокады Ленинграда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883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hlinkClick r:id="rId2" action="ppaction://hlinksldjump"/>
              </a:rPr>
              <a:t>20 баллов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5400" dirty="0" smtClean="0"/>
              <a:t>Выберите человека, который с помощью семафорной азбуки покажите слово команде, которое он вытащит из сундука.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1214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0021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15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0264" y="1916832"/>
            <a:ext cx="9324528" cy="6381328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4000" dirty="0"/>
              <a:t>Назовите, какие проблемы истории Великой Отечественной войны неоднозначно оцениваются историками, публицистами, писателями, военачальниками, являются предметом дискуссионных обсуждений.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10 баллов</a:t>
            </a:r>
            <a:endParaRPr lang="ru-RU" dirty="0">
              <a:hlinkClick r:id="rId2" action="ppaction://hlinksldjump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51348"/>
            <a:ext cx="8856984" cy="5590020"/>
          </a:xfrm>
        </p:spPr>
        <p:txBody>
          <a:bodyPr>
            <a:normAutofit/>
          </a:bodyPr>
          <a:lstStyle/>
          <a:p>
            <a:pPr algn="just"/>
            <a:r>
              <a:rPr lang="ru-RU" sz="4000" dirty="0"/>
              <a:t>Советский военачальник,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/>
              <a:t> </a:t>
            </a:r>
            <a:r>
              <a:rPr lang="ru-RU" sz="4000" dirty="0" smtClean="0"/>
              <a:t>  четырежды </a:t>
            </a:r>
            <a:r>
              <a:rPr lang="ru-RU" sz="4000" dirty="0"/>
              <a:t>Герой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/>
              <a:t> </a:t>
            </a:r>
            <a:r>
              <a:rPr lang="ru-RU" sz="4000" dirty="0" smtClean="0"/>
              <a:t>  Советского </a:t>
            </a:r>
            <a:r>
              <a:rPr lang="ru-RU" sz="4000" dirty="0"/>
              <a:t>Союза,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 smtClean="0"/>
              <a:t>   великий </a:t>
            </a:r>
            <a:r>
              <a:rPr lang="ru-RU" sz="4000" dirty="0"/>
              <a:t>полководец, </a:t>
            </a:r>
            <a:endParaRPr lang="ru-RU" sz="4000" dirty="0" smtClean="0"/>
          </a:p>
          <a:p>
            <a:pPr marL="0" indent="0" algn="just">
              <a:buNone/>
            </a:pPr>
            <a:r>
              <a:rPr lang="ru-RU" sz="4000" dirty="0"/>
              <a:t> </a:t>
            </a:r>
            <a:r>
              <a:rPr lang="ru-RU" sz="4000" dirty="0" smtClean="0"/>
              <a:t>  остался </a:t>
            </a:r>
            <a:r>
              <a:rPr lang="ru-RU" sz="4000" dirty="0"/>
              <a:t>в истории как один из главных творцов Победы в Великой Отечественной войне. В народе также назывался «Маршалом Победы»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2831" r="15373" b="7890"/>
          <a:stretch/>
        </p:blipFill>
        <p:spPr bwMode="auto">
          <a:xfrm>
            <a:off x="6179096" y="980728"/>
            <a:ext cx="2736304" cy="316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6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1557</Words>
  <Application>Microsoft Office PowerPoint</Application>
  <PresentationFormat>Экран (4:3)</PresentationFormat>
  <Paragraphs>179</Paragraphs>
  <Slides>56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10 баллов</vt:lpstr>
      <vt:lpstr>10 баллов</vt:lpstr>
      <vt:lpstr>20 баллов</vt:lpstr>
      <vt:lpstr>15 баллов</vt:lpstr>
      <vt:lpstr>10 баллов</vt:lpstr>
      <vt:lpstr>20 баллов</vt:lpstr>
      <vt:lpstr>15 баллов</vt:lpstr>
      <vt:lpstr>10 баллов</vt:lpstr>
      <vt:lpstr>20 баллов</vt:lpstr>
      <vt:lpstr>15 баллов</vt:lpstr>
      <vt:lpstr>20 баллов</vt:lpstr>
      <vt:lpstr>15 баллов</vt:lpstr>
      <vt:lpstr>20 баллов</vt:lpstr>
      <vt:lpstr>10 баллов</vt:lpstr>
      <vt:lpstr>15 баллов</vt:lpstr>
      <vt:lpstr>20 баллов</vt:lpstr>
      <vt:lpstr>10 баллов</vt:lpstr>
      <vt:lpstr>10 баллов</vt:lpstr>
      <vt:lpstr>20 баллов</vt:lpstr>
      <vt:lpstr>15 баллов</vt:lpstr>
      <vt:lpstr>15 баллов</vt:lpstr>
      <vt:lpstr>20 баллов</vt:lpstr>
      <vt:lpstr>10 баллов</vt:lpstr>
      <vt:lpstr>15 баллов</vt:lpstr>
      <vt:lpstr>20 баллов</vt:lpstr>
      <vt:lpstr>10 баллов</vt:lpstr>
      <vt:lpstr>15 баллов</vt:lpstr>
      <vt:lpstr>10 баллов</vt:lpstr>
      <vt:lpstr>10 баллов</vt:lpstr>
      <vt:lpstr>15 баллов</vt:lpstr>
      <vt:lpstr>20 баллов</vt:lpstr>
      <vt:lpstr>10 баллов</vt:lpstr>
      <vt:lpstr>10 баллов</vt:lpstr>
      <vt:lpstr>15 баллов</vt:lpstr>
      <vt:lpstr>20 баллов</vt:lpstr>
      <vt:lpstr>20 баллов</vt:lpstr>
      <vt:lpstr>10 баллов</vt:lpstr>
      <vt:lpstr>20 баллов</vt:lpstr>
      <vt:lpstr>10 баллов</vt:lpstr>
      <vt:lpstr>15 баллов</vt:lpstr>
      <vt:lpstr>20 баллов</vt:lpstr>
      <vt:lpstr>20 баллов</vt:lpstr>
      <vt:lpstr>15 баллов</vt:lpstr>
      <vt:lpstr>15 баллов</vt:lpstr>
      <vt:lpstr>15 баллов</vt:lpstr>
      <vt:lpstr>20 баллов</vt:lpstr>
      <vt:lpstr>10 баллов</vt:lpstr>
      <vt:lpstr>15 баллов</vt:lpstr>
      <vt:lpstr>15 баллов</vt:lpstr>
      <vt:lpstr>10 баллов</vt:lpstr>
      <vt:lpstr>20 баллов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</dc:creator>
  <cp:lastModifiedBy>Юлия Муранова</cp:lastModifiedBy>
  <cp:revision>77</cp:revision>
  <dcterms:created xsi:type="dcterms:W3CDTF">2013-12-01T13:09:06Z</dcterms:created>
  <dcterms:modified xsi:type="dcterms:W3CDTF">2015-03-27T17:39:53Z</dcterms:modified>
</cp:coreProperties>
</file>