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6" r:id="rId17"/>
    <p:sldId id="277" r:id="rId18"/>
    <p:sldId id="271" r:id="rId19"/>
    <p:sldId id="272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 dir="d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132856"/>
            <a:ext cx="7772400" cy="1470025"/>
          </a:xfrm>
        </p:spPr>
        <p:txBody>
          <a:bodyPr/>
          <a:lstStyle/>
          <a:p>
            <a:r>
              <a:rPr lang="ru-RU" dirty="0" smtClean="0"/>
              <a:t>Битва за Москву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04696"/>
          </a:xfrm>
        </p:spPr>
        <p:txBody>
          <a:bodyPr>
            <a:noAutofit/>
          </a:bodyPr>
          <a:lstStyle/>
          <a:p>
            <a:r>
              <a:rPr lang="ru-RU" sz="3200" dirty="0" smtClean="0"/>
              <a:t>Несмотря на все эти меры, в середине октября враг вплотную подошел к столице. В немецкие бинокли отлично просматривались башни Кремля. По решению ГКО началась эвакуация из Москвы правительственных учреждений, дипломатов зарубежных государств, крупных промышленных предприятий, населения. Были подготовлены к взрыву все важнейшие объекты города на случай прорыва немцев. 20 октября в Москве было введено осадное положение. </a:t>
            </a:r>
            <a:endParaRPr lang="ru-RU" sz="32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Советские солдаты в бою в лесу под Москвой</a:t>
            </a:r>
            <a:endParaRPr lang="ru-RU" sz="2400" dirty="0"/>
          </a:p>
        </p:txBody>
      </p:sp>
      <p:pic>
        <p:nvPicPr>
          <p:cNvPr id="5" name="Содержимое 4" descr="Советские солдаты в бою в лесу под Москво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980728"/>
            <a:ext cx="7620000" cy="5472608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Колоссальным напряжением сил, беспримерным мужеством и героизмом защитников столицы наступление немцев в первых числах ноября было остановлено. 7 ноября, как и прежде, на Красной площади состоялся парад, участники которого уходили на передовую линию фронта.</a:t>
            </a:r>
            <a:endParaRPr lang="ru-RU" sz="32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Парад на Красной площади 7 ноября 1941 года</a:t>
            </a:r>
            <a:endParaRPr lang="ru-RU" sz="2800" dirty="0"/>
          </a:p>
        </p:txBody>
      </p:sp>
      <p:pic>
        <p:nvPicPr>
          <p:cNvPr id="4" name="Содержимое 3" descr="Парад на Красной площади 7 ноября 1941 год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484784"/>
            <a:ext cx="6264696" cy="504056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60680"/>
          </a:xfrm>
        </p:spPr>
        <p:txBody>
          <a:bodyPr>
            <a:noAutofit/>
          </a:bodyPr>
          <a:lstStyle/>
          <a:p>
            <a:r>
              <a:rPr lang="ru-RU" sz="3200" dirty="0" smtClean="0"/>
              <a:t>Однако в середине ноября немецкое наступление возобновилось с новой силой. Лишь упорное сопротивление советских воинов вновь спасло столицу. Особо отличились 316 стрелковая дивизия под командованием генерала И. В. Панфилова, отразившая в самый тяжелый первый день немецкого наступления несколько танковых атак противника. Легендарным стал подвиг группы бойцов во главе с политруком В. Г. Клочковым, надолго задержавший более 30 танков противника. </a:t>
            </a:r>
            <a:endParaRPr lang="ru-RU" sz="32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2474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Рота советских лыжников слушает напутствие командира во время битвы за </a:t>
            </a:r>
            <a:r>
              <a:rPr lang="ru-RU" sz="2400" dirty="0" smtClean="0"/>
              <a:t>Москву</a:t>
            </a:r>
            <a:endParaRPr lang="ru-RU" sz="2400" dirty="0"/>
          </a:p>
        </p:txBody>
      </p:sp>
      <p:pic>
        <p:nvPicPr>
          <p:cNvPr id="4" name="Содержимое 3" descr="Рота советских лыжников слушает напутствие командира во время битвы за Москву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124744"/>
            <a:ext cx="7488832" cy="5472608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064896" cy="1143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Советский оборонительный рубеж на московском направлении под артобстрелом</a:t>
            </a:r>
            <a:endParaRPr lang="ru-RU" sz="2400" dirty="0"/>
          </a:p>
        </p:txBody>
      </p:sp>
      <p:pic>
        <p:nvPicPr>
          <p:cNvPr id="4" name="Содержимое 3" descr="Советский оборонительный рубеж на московском направлении под артобстрелом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412776"/>
            <a:ext cx="5616624" cy="5184576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Советский лыжный батальон выдвигается на передовую в ходе Битвы за Москву</a:t>
            </a:r>
            <a:endParaRPr lang="ru-RU" sz="2400" dirty="0"/>
          </a:p>
        </p:txBody>
      </p:sp>
      <p:pic>
        <p:nvPicPr>
          <p:cNvPr id="4" name="Содержимое 3" descr="Советский лыжный батальон выдвигается на передовую в ходе Битвы за Москву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340768"/>
            <a:ext cx="7560839" cy="5256584"/>
          </a:xfrm>
        </p:spPr>
      </p:pic>
    </p:spTree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Всю страну облетели слова Клочкова, сказанные им солдатам: </a:t>
            </a:r>
            <a:r>
              <a:rPr lang="ru-RU" sz="4000" i="1" dirty="0" smtClean="0"/>
              <a:t>«Велика Россия, а отступать некуда: позади – Москва!»</a:t>
            </a:r>
            <a:endParaRPr lang="ru-RU" sz="4000" i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72648"/>
          </a:xfrm>
        </p:spPr>
        <p:txBody>
          <a:bodyPr>
            <a:normAutofit/>
          </a:bodyPr>
          <a:lstStyle/>
          <a:p>
            <a:r>
              <a:rPr lang="ru-RU" dirty="0" smtClean="0"/>
              <a:t>К концу ноября войска Западного фронта получили значительные подкрепления из восточных районов страны. Это позволило 5-6 декабря начать контрнаступление советских войск под Москвой. В первые же дни были освобождены города Калинин, Солнечногорск, Клин, Истра. Всего же в ходе зимнего наступления советские войска разгромили 38 немецких дивизий. Враг был отброшен на 100-250 км от Москвы. Это было первое поражение немецких войск в ходе всей Второй мировой войны.  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72648"/>
          </a:xfrm>
        </p:spPr>
        <p:txBody>
          <a:bodyPr/>
          <a:lstStyle/>
          <a:p>
            <a:r>
              <a:rPr lang="ru-RU" dirty="0" smtClean="0"/>
              <a:t>Битва за Москву (Московская битва, Битва под Москвой) — боевые действия советских и немецких войск на московском направлении 30 сентября 1941 — 20 апреля 1942 года.</a:t>
            </a:r>
            <a:br>
              <a:rPr lang="ru-RU" dirty="0" smtClean="0"/>
            </a:br>
            <a:r>
              <a:rPr lang="ru-RU" dirty="0" smtClean="0"/>
              <a:t>Делится на 2 периода: оборонительный (30 сентября — 4 декабря 1941) и наступательный, который состоит из 2 этапов: контрнаступления (5–6 декабря 1941 — 7–8 января 1942) и общего наступления советских войск (7–10 января — 20 апреля 1942).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2400" dirty="0" smtClean="0"/>
              <a:t>Советская пехота на оборонительных позициях. Фото сделано в ходе контрнаступления советских войск под Москвой</a:t>
            </a:r>
            <a:endParaRPr lang="ru-RU" sz="2400" dirty="0"/>
          </a:p>
        </p:txBody>
      </p:sp>
      <p:pic>
        <p:nvPicPr>
          <p:cNvPr id="4" name="Содержимое 3" descr="Советская пехота на оборонительных позициях. Фото сделано в ходе контрнаступления советских войск под Москво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412776"/>
            <a:ext cx="7632847" cy="5256584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2400" dirty="0" smtClean="0"/>
              <a:t>Советские войска на марше. Контрнаступление советских войск под Москвой</a:t>
            </a:r>
            <a:endParaRPr lang="ru-RU" sz="2400" dirty="0"/>
          </a:p>
        </p:txBody>
      </p:sp>
      <p:pic>
        <p:nvPicPr>
          <p:cNvPr id="8" name="Содержимое 7" descr="Советские войска на марше. Контрнаступление советских войск под Москво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268760"/>
            <a:ext cx="7920880" cy="5328592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1666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Победа под Москвой имела огромное военное и политическое значение. Она означала окончательный крах немецких планов молниеносной войны. Япония и Турция окончательно отказались от вступления в войну на стороне Германии. Был ускорен процесс создания единой антигитлеровской коалиции государств. </a:t>
            </a:r>
            <a:endParaRPr lang="ru-RU" sz="32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320480"/>
          </a:xfrm>
        </p:spPr>
        <p:txBody>
          <a:bodyPr>
            <a:noAutofit/>
          </a:bodyPr>
          <a:lstStyle/>
          <a:p>
            <a:r>
              <a:rPr lang="ru-RU" sz="3200" dirty="0" smtClean="0"/>
              <a:t>Упорное сопротивление Красной армии под Смоленском, Ленинградом, Киевом, Одессой, на многих других участках фронта не позволило осуществить планы немецкого командования по захвату Москвы к началу осени. В ходе Смоленского сражения немецкие войска впервые были вынуждены перейти к обороне.</a:t>
            </a:r>
            <a:endParaRPr lang="ru-RU" sz="32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44656"/>
          </a:xfrm>
        </p:spPr>
        <p:txBody>
          <a:bodyPr>
            <a:normAutofit/>
          </a:bodyPr>
          <a:lstStyle/>
          <a:p>
            <a:r>
              <a:rPr lang="ru-RU" dirty="0" smtClean="0"/>
              <a:t>Лишь после окружения крупных сил (665 тыс. человек) советского юго-западного фронта и захвата противником Киева немцы начали подготовку к захвату советской столицы. Эта операция получила название </a:t>
            </a:r>
            <a:r>
              <a:rPr lang="ru-RU" i="1" dirty="0" smtClean="0"/>
              <a:t>«Тайфун». </a:t>
            </a:r>
            <a:r>
              <a:rPr lang="ru-RU" dirty="0" smtClean="0"/>
              <a:t>Для ее реализации немецкое командование обеспечило на направлениях главных ударов значительное превосходство в живой силе (в 3 – 3,5 раза) и технике: танков – в 5-6 раз, артиллерии – в 4-5 раз. Подавляющим осталось и господство немецкой авиации.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34076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Женщины роют противотанковые рвы под Москвой осенью 1941 года</a:t>
            </a:r>
            <a:endParaRPr lang="ru-RU" sz="2800" dirty="0"/>
          </a:p>
        </p:txBody>
      </p:sp>
      <p:pic>
        <p:nvPicPr>
          <p:cNvPr id="4" name="Содержимое 3" descr="Женщины роют противотанковые рвы под Москвой осенью 1941 год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196752"/>
            <a:ext cx="7560840" cy="5472608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200" dirty="0" smtClean="0"/>
              <a:t>30 сентября началось генеральное наступление немцев на Москву. Им удалось не только прорвать оборону упорно сопротивлявшихся советских войск, но и окружить четыре армии западнее Вязьмы и две – южнее Брянска. В этих «котлах» в плен к немцам попало 663 тыс. человек, однако окруженные советские войска продолжали сковывать до 20 немецких дивизий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Для Москвы сложилась критическая ситуация. Бои шли в 80-100 км от столицы. Для остановки противника спешно укреплялась Можайская линия обороны, срочно подтягивались резервные войска. Из Ленинграда был срочно отозван  генерал Жуков, назначенный командующим Западным фронтом. </a:t>
            </a:r>
            <a:endParaRPr lang="ru-RU" sz="32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Битва за Москву</a:t>
            </a:r>
            <a:endParaRPr lang="ru-RU" sz="2400" dirty="0"/>
          </a:p>
        </p:txBody>
      </p:sp>
      <p:pic>
        <p:nvPicPr>
          <p:cNvPr id="4" name="Содержимое 3" descr="битва за Москву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980728"/>
            <a:ext cx="7488832" cy="5616624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итва за Москву. 1941 год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620688"/>
            <a:ext cx="7344816" cy="5688037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174</TotalTime>
  <Words>649</Words>
  <Application>Microsoft Office PowerPoint</Application>
  <PresentationFormat>Экран (4:3)</PresentationFormat>
  <Paragraphs>21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Апекс</vt:lpstr>
      <vt:lpstr>Битва за Москву</vt:lpstr>
      <vt:lpstr>Слайд 2</vt:lpstr>
      <vt:lpstr>Слайд 3</vt:lpstr>
      <vt:lpstr>Слайд 4</vt:lpstr>
      <vt:lpstr>Женщины роют противотанковые рвы под Москвой осенью 1941 года</vt:lpstr>
      <vt:lpstr>Слайд 6</vt:lpstr>
      <vt:lpstr>Слайд 7</vt:lpstr>
      <vt:lpstr>Битва за Москву</vt:lpstr>
      <vt:lpstr>Слайд 9</vt:lpstr>
      <vt:lpstr>Слайд 10</vt:lpstr>
      <vt:lpstr>Советские солдаты в бою в лесу под Москвой</vt:lpstr>
      <vt:lpstr>Слайд 12</vt:lpstr>
      <vt:lpstr>Парад на Красной площади 7 ноября 1941 года</vt:lpstr>
      <vt:lpstr>Слайд 14</vt:lpstr>
      <vt:lpstr>Рота советских лыжников слушает напутствие командира во время битвы за Москву</vt:lpstr>
      <vt:lpstr>Советский оборонительный рубеж на московском направлении под артобстрелом</vt:lpstr>
      <vt:lpstr>Советский лыжный батальон выдвигается на передовую в ходе Битвы за Москву</vt:lpstr>
      <vt:lpstr>Слайд 18</vt:lpstr>
      <vt:lpstr>Слайд 19</vt:lpstr>
      <vt:lpstr>Советская пехота на оборонительных позициях. Фото сделано в ходе контрнаступления советских войск под Москвой</vt:lpstr>
      <vt:lpstr>Советские войска на марше. Контрнаступление советских войск под Москвой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Битва за Москву</dc:title>
  <dc:creator>пользователь</dc:creator>
  <cp:lastModifiedBy>Мякотникова Сюользователь</cp:lastModifiedBy>
  <cp:revision>19</cp:revision>
  <dcterms:created xsi:type="dcterms:W3CDTF">2011-12-08T14:38:32Z</dcterms:created>
  <dcterms:modified xsi:type="dcterms:W3CDTF">2011-12-08T17:43:16Z</dcterms:modified>
</cp:coreProperties>
</file>